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6">
  <p:sldMasterIdLst>
    <p:sldMasterId id="2147483648" r:id="rId1"/>
  </p:sldMasterIdLst>
  <p:sldIdLst>
    <p:sldId id="256" r:id="rId2"/>
    <p:sldId id="278" r:id="rId3"/>
    <p:sldId id="257" r:id="rId4"/>
    <p:sldId id="269" r:id="rId5"/>
    <p:sldId id="258" r:id="rId6"/>
    <p:sldId id="259" r:id="rId7"/>
    <p:sldId id="270" r:id="rId8"/>
    <p:sldId id="578" r:id="rId9"/>
    <p:sldId id="261" r:id="rId10"/>
    <p:sldId id="262" r:id="rId11"/>
    <p:sldId id="263" r:id="rId12"/>
    <p:sldId id="271" r:id="rId13"/>
    <p:sldId id="264" r:id="rId14"/>
    <p:sldId id="265" r:id="rId15"/>
    <p:sldId id="272" r:id="rId16"/>
    <p:sldId id="266" r:id="rId17"/>
    <p:sldId id="273" r:id="rId18"/>
    <p:sldId id="579" r:id="rId19"/>
    <p:sldId id="267" r:id="rId20"/>
    <p:sldId id="268" r:id="rId21"/>
    <p:sldId id="274" r:id="rId22"/>
    <p:sldId id="275" r:id="rId23"/>
    <p:sldId id="276" r:id="rId24"/>
    <p:sldId id="277" r:id="rId25"/>
    <p:sldId id="539" r:id="rId26"/>
    <p:sldId id="540" r:id="rId27"/>
    <p:sldId id="541" r:id="rId28"/>
    <p:sldId id="542" r:id="rId29"/>
    <p:sldId id="543" r:id="rId30"/>
    <p:sldId id="544" r:id="rId31"/>
    <p:sldId id="545" r:id="rId32"/>
    <p:sldId id="546" r:id="rId33"/>
    <p:sldId id="547" r:id="rId34"/>
    <p:sldId id="548" r:id="rId35"/>
    <p:sldId id="549" r:id="rId36"/>
    <p:sldId id="550" r:id="rId37"/>
    <p:sldId id="551" r:id="rId38"/>
    <p:sldId id="553" r:id="rId39"/>
    <p:sldId id="554" r:id="rId40"/>
    <p:sldId id="555" r:id="rId41"/>
    <p:sldId id="556" r:id="rId42"/>
    <p:sldId id="557" r:id="rId43"/>
    <p:sldId id="558" r:id="rId44"/>
    <p:sldId id="559" r:id="rId45"/>
    <p:sldId id="561" r:id="rId46"/>
    <p:sldId id="562" r:id="rId47"/>
    <p:sldId id="563" r:id="rId48"/>
    <p:sldId id="564" r:id="rId49"/>
    <p:sldId id="565" r:id="rId50"/>
    <p:sldId id="566" r:id="rId51"/>
    <p:sldId id="567" r:id="rId52"/>
    <p:sldId id="568" r:id="rId53"/>
    <p:sldId id="569" r:id="rId54"/>
    <p:sldId id="570" r:id="rId55"/>
    <p:sldId id="571" r:id="rId56"/>
    <p:sldId id="572" r:id="rId57"/>
    <p:sldId id="573" r:id="rId58"/>
    <p:sldId id="574" r:id="rId59"/>
    <p:sldId id="575" r:id="rId60"/>
    <p:sldId id="576" r:id="rId61"/>
    <p:sldId id="280" r:id="rId62"/>
    <p:sldId id="283" r:id="rId63"/>
    <p:sldId id="285" r:id="rId64"/>
    <p:sldId id="288" r:id="rId65"/>
    <p:sldId id="290" r:id="rId66"/>
    <p:sldId id="291" r:id="rId67"/>
    <p:sldId id="292" r:id="rId68"/>
    <p:sldId id="293" r:id="rId69"/>
    <p:sldId id="295" r:id="rId70"/>
    <p:sldId id="406" r:id="rId71"/>
    <p:sldId id="296" r:id="rId72"/>
    <p:sldId id="297" r:id="rId73"/>
    <p:sldId id="298" r:id="rId74"/>
    <p:sldId id="299" r:id="rId75"/>
    <p:sldId id="300" r:id="rId76"/>
    <p:sldId id="301" r:id="rId77"/>
    <p:sldId id="303" r:id="rId78"/>
    <p:sldId id="307" r:id="rId79"/>
    <p:sldId id="308" r:id="rId80"/>
    <p:sldId id="309" r:id="rId81"/>
    <p:sldId id="580" r:id="rId82"/>
    <p:sldId id="310" r:id="rId83"/>
    <p:sldId id="311" r:id="rId84"/>
    <p:sldId id="313" r:id="rId85"/>
    <p:sldId id="315" r:id="rId86"/>
    <p:sldId id="316" r:id="rId87"/>
    <p:sldId id="317" r:id="rId88"/>
    <p:sldId id="318" r:id="rId89"/>
    <p:sldId id="319" r:id="rId90"/>
    <p:sldId id="320" r:id="rId91"/>
    <p:sldId id="326" r:id="rId92"/>
    <p:sldId id="327" r:id="rId93"/>
    <p:sldId id="328" r:id="rId94"/>
    <p:sldId id="329" r:id="rId95"/>
    <p:sldId id="330" r:id="rId96"/>
    <p:sldId id="337" r:id="rId97"/>
    <p:sldId id="334" r:id="rId98"/>
    <p:sldId id="335" r:id="rId99"/>
    <p:sldId id="338" r:id="rId100"/>
    <p:sldId id="339" r:id="rId101"/>
    <p:sldId id="340" r:id="rId102"/>
    <p:sldId id="345" r:id="rId103"/>
    <p:sldId id="346" r:id="rId104"/>
    <p:sldId id="347" r:id="rId105"/>
    <p:sldId id="581" r:id="rId106"/>
    <p:sldId id="348" r:id="rId107"/>
    <p:sldId id="349" r:id="rId108"/>
    <p:sldId id="353" r:id="rId109"/>
    <p:sldId id="354" r:id="rId110"/>
    <p:sldId id="350" r:id="rId111"/>
    <p:sldId id="351" r:id="rId112"/>
    <p:sldId id="352" r:id="rId113"/>
    <p:sldId id="355" r:id="rId114"/>
    <p:sldId id="356" r:id="rId115"/>
    <p:sldId id="357" r:id="rId116"/>
    <p:sldId id="361" r:id="rId117"/>
    <p:sldId id="359" r:id="rId118"/>
    <p:sldId id="409" r:id="rId119"/>
    <p:sldId id="410" r:id="rId120"/>
    <p:sldId id="363" r:id="rId121"/>
    <p:sldId id="365" r:id="rId122"/>
    <p:sldId id="368" r:id="rId123"/>
    <p:sldId id="374" r:id="rId124"/>
    <p:sldId id="376" r:id="rId125"/>
    <p:sldId id="379" r:id="rId126"/>
    <p:sldId id="380" r:id="rId127"/>
    <p:sldId id="411" r:id="rId128"/>
    <p:sldId id="383" r:id="rId129"/>
    <p:sldId id="386" r:id="rId130"/>
    <p:sldId id="387" r:id="rId131"/>
    <p:sldId id="413" r:id="rId132"/>
    <p:sldId id="388" r:id="rId133"/>
    <p:sldId id="389" r:id="rId134"/>
    <p:sldId id="390" r:id="rId135"/>
    <p:sldId id="391" r:id="rId136"/>
    <p:sldId id="393" r:id="rId137"/>
    <p:sldId id="394" r:id="rId138"/>
    <p:sldId id="395" r:id="rId139"/>
    <p:sldId id="397" r:id="rId140"/>
    <p:sldId id="400" r:id="rId141"/>
    <p:sldId id="398" r:id="rId142"/>
    <p:sldId id="401" r:id="rId143"/>
    <p:sldId id="416" r:id="rId144"/>
    <p:sldId id="402" r:id="rId145"/>
    <p:sldId id="403" r:id="rId146"/>
    <p:sldId id="414" r:id="rId147"/>
    <p:sldId id="415" r:id="rId148"/>
    <p:sldId id="417" r:id="rId149"/>
    <p:sldId id="418" r:id="rId150"/>
    <p:sldId id="419" r:id="rId151"/>
    <p:sldId id="425" r:id="rId152"/>
    <p:sldId id="426" r:id="rId153"/>
    <p:sldId id="427" r:id="rId154"/>
    <p:sldId id="435" r:id="rId155"/>
    <p:sldId id="431" r:id="rId156"/>
    <p:sldId id="436" r:id="rId157"/>
    <p:sldId id="437" r:id="rId158"/>
    <p:sldId id="438" r:id="rId159"/>
    <p:sldId id="439" r:id="rId160"/>
    <p:sldId id="440" r:id="rId161"/>
    <p:sldId id="441" r:id="rId162"/>
    <p:sldId id="442" r:id="rId163"/>
    <p:sldId id="443" r:id="rId164"/>
    <p:sldId id="444" r:id="rId165"/>
    <p:sldId id="445" r:id="rId166"/>
    <p:sldId id="447" r:id="rId167"/>
    <p:sldId id="448" r:id="rId168"/>
    <p:sldId id="449" r:id="rId169"/>
    <p:sldId id="450" r:id="rId170"/>
    <p:sldId id="451" r:id="rId171"/>
    <p:sldId id="452" r:id="rId172"/>
    <p:sldId id="453" r:id="rId173"/>
    <p:sldId id="455" r:id="rId174"/>
    <p:sldId id="456" r:id="rId175"/>
    <p:sldId id="457" r:id="rId176"/>
    <p:sldId id="458" r:id="rId177"/>
    <p:sldId id="459" r:id="rId178"/>
    <p:sldId id="460" r:id="rId179"/>
    <p:sldId id="461" r:id="rId180"/>
    <p:sldId id="462" r:id="rId181"/>
    <p:sldId id="463" r:id="rId182"/>
    <p:sldId id="464" r:id="rId183"/>
    <p:sldId id="465" r:id="rId184"/>
    <p:sldId id="466" r:id="rId185"/>
    <p:sldId id="467" r:id="rId186"/>
    <p:sldId id="468" r:id="rId187"/>
    <p:sldId id="469" r:id="rId188"/>
    <p:sldId id="470" r:id="rId189"/>
    <p:sldId id="471" r:id="rId190"/>
    <p:sldId id="472" r:id="rId191"/>
    <p:sldId id="473" r:id="rId192"/>
    <p:sldId id="474" r:id="rId193"/>
    <p:sldId id="475" r:id="rId194"/>
    <p:sldId id="476" r:id="rId195"/>
    <p:sldId id="477" r:id="rId196"/>
    <p:sldId id="478" r:id="rId197"/>
    <p:sldId id="479" r:id="rId198"/>
    <p:sldId id="480" r:id="rId199"/>
    <p:sldId id="481" r:id="rId200"/>
    <p:sldId id="482" r:id="rId201"/>
    <p:sldId id="483" r:id="rId202"/>
    <p:sldId id="484" r:id="rId203"/>
    <p:sldId id="485" r:id="rId204"/>
    <p:sldId id="486" r:id="rId205"/>
    <p:sldId id="582" r:id="rId206"/>
    <p:sldId id="487" r:id="rId207"/>
    <p:sldId id="488" r:id="rId208"/>
    <p:sldId id="489" r:id="rId209"/>
    <p:sldId id="490" r:id="rId210"/>
    <p:sldId id="491" r:id="rId211"/>
    <p:sldId id="492" r:id="rId212"/>
    <p:sldId id="493" r:id="rId213"/>
    <p:sldId id="494" r:id="rId214"/>
    <p:sldId id="495" r:id="rId215"/>
    <p:sldId id="496" r:id="rId216"/>
    <p:sldId id="497" r:id="rId217"/>
    <p:sldId id="498" r:id="rId218"/>
    <p:sldId id="499" r:id="rId219"/>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Aucun style, aucune grille">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Aucun style, grille du tableau">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16DA210-FB5B-4158-B5E0-FEB733F419BA}" styleName="Style clair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113A9D2-9D6B-4929-AA2D-F23B5EE8CBE7}" styleName="Style à thème 2 - Accentuation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Style à thème 2 - Accentuation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269D01E-BC32-4049-B463-5C60D7B0CCD2}" styleName="Style à thème 2 - Accentuation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84E427A-3D55-4303-BF80-6455036E1DE7}" styleName="Style à thème 1 - Accentuation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13" autoAdjust="0"/>
    <p:restoredTop sz="94660"/>
  </p:normalViewPr>
  <p:slideViewPr>
    <p:cSldViewPr snapToGrid="0">
      <p:cViewPr varScale="1">
        <p:scale>
          <a:sx n="88" d="100"/>
          <a:sy n="88" d="100"/>
        </p:scale>
        <p:origin x="432"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219" Type="http://schemas.openxmlformats.org/officeDocument/2006/relationships/slide" Target="slides/slide218.xml"/><Relationship Id="rId3" Type="http://schemas.openxmlformats.org/officeDocument/2006/relationships/slide" Target="slides/slide2.xml"/><Relationship Id="rId214" Type="http://schemas.openxmlformats.org/officeDocument/2006/relationships/slide" Target="slides/slide213.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presProps" Target="pres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viewProps" Target="viewProps.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theme" Target="theme/theme1.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tableStyles" Target="tableStyles.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 Type="http://schemas.openxmlformats.org/officeDocument/2006/relationships/slide" Target="slides/slide1.xml"/><Relationship Id="rId29" Type="http://schemas.openxmlformats.org/officeDocument/2006/relationships/slide" Target="slides/slide2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353EB9A-DC5F-60D3-FD48-4D9C54035D72}"/>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9B5DF192-A9B5-ED0F-CF31-25241AD803A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780747B0-578A-5232-15A1-64E3FA29D3CC}"/>
              </a:ext>
            </a:extLst>
          </p:cNvPr>
          <p:cNvSpPr>
            <a:spLocks noGrp="1"/>
          </p:cNvSpPr>
          <p:nvPr>
            <p:ph type="dt" sz="half" idx="10"/>
          </p:nvPr>
        </p:nvSpPr>
        <p:spPr/>
        <p:txBody>
          <a:bodyPr/>
          <a:lstStyle/>
          <a:p>
            <a:fld id="{044B5CA3-2C1A-474F-B40E-4E4D2574FB6A}" type="datetimeFigureOut">
              <a:rPr lang="fr-FR" smtClean="0"/>
              <a:t>09/12/2022</a:t>
            </a:fld>
            <a:endParaRPr lang="fr-FR"/>
          </a:p>
        </p:txBody>
      </p:sp>
      <p:sp>
        <p:nvSpPr>
          <p:cNvPr id="5" name="Espace réservé du pied de page 4">
            <a:extLst>
              <a:ext uri="{FF2B5EF4-FFF2-40B4-BE49-F238E27FC236}">
                <a16:creationId xmlns:a16="http://schemas.microsoft.com/office/drawing/2014/main" id="{32156C11-EB51-F4A1-D2E4-09504DB7EF58}"/>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210EDC72-332F-B862-DD2C-34853B7902EE}"/>
              </a:ext>
            </a:extLst>
          </p:cNvPr>
          <p:cNvSpPr>
            <a:spLocks noGrp="1"/>
          </p:cNvSpPr>
          <p:nvPr>
            <p:ph type="sldNum" sz="quarter" idx="12"/>
          </p:nvPr>
        </p:nvSpPr>
        <p:spPr/>
        <p:txBody>
          <a:bodyPr/>
          <a:lstStyle/>
          <a:p>
            <a:fld id="{F3705B20-BB51-45CB-BCD1-4B3969A5AB2F}" type="slidenum">
              <a:rPr lang="fr-FR" smtClean="0"/>
              <a:t>‹N°›</a:t>
            </a:fld>
            <a:endParaRPr lang="fr-FR"/>
          </a:p>
        </p:txBody>
      </p:sp>
    </p:spTree>
    <p:extLst>
      <p:ext uri="{BB962C8B-B14F-4D97-AF65-F5344CB8AC3E}">
        <p14:creationId xmlns:p14="http://schemas.microsoft.com/office/powerpoint/2010/main" val="10152463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AAF7D93-9A2E-8B9E-C755-5D1758663AB6}"/>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DE95F134-736A-0C4C-80BC-B4241C9E7126}"/>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9DB7A8D6-33B2-202F-E847-25410887FAEA}"/>
              </a:ext>
            </a:extLst>
          </p:cNvPr>
          <p:cNvSpPr>
            <a:spLocks noGrp="1"/>
          </p:cNvSpPr>
          <p:nvPr>
            <p:ph type="dt" sz="half" idx="10"/>
          </p:nvPr>
        </p:nvSpPr>
        <p:spPr/>
        <p:txBody>
          <a:bodyPr/>
          <a:lstStyle/>
          <a:p>
            <a:fld id="{044B5CA3-2C1A-474F-B40E-4E4D2574FB6A}" type="datetimeFigureOut">
              <a:rPr lang="fr-FR" smtClean="0"/>
              <a:t>09/12/2022</a:t>
            </a:fld>
            <a:endParaRPr lang="fr-FR"/>
          </a:p>
        </p:txBody>
      </p:sp>
      <p:sp>
        <p:nvSpPr>
          <p:cNvPr id="5" name="Espace réservé du pied de page 4">
            <a:extLst>
              <a:ext uri="{FF2B5EF4-FFF2-40B4-BE49-F238E27FC236}">
                <a16:creationId xmlns:a16="http://schemas.microsoft.com/office/drawing/2014/main" id="{F352881C-E5F9-DE71-66D9-E46A023CA371}"/>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14B0CE4C-886F-B697-DA35-ECBE2AD5A865}"/>
              </a:ext>
            </a:extLst>
          </p:cNvPr>
          <p:cNvSpPr>
            <a:spLocks noGrp="1"/>
          </p:cNvSpPr>
          <p:nvPr>
            <p:ph type="sldNum" sz="quarter" idx="12"/>
          </p:nvPr>
        </p:nvSpPr>
        <p:spPr/>
        <p:txBody>
          <a:bodyPr/>
          <a:lstStyle/>
          <a:p>
            <a:fld id="{F3705B20-BB51-45CB-BCD1-4B3969A5AB2F}" type="slidenum">
              <a:rPr lang="fr-FR" smtClean="0"/>
              <a:t>‹N°›</a:t>
            </a:fld>
            <a:endParaRPr lang="fr-FR"/>
          </a:p>
        </p:txBody>
      </p:sp>
    </p:spTree>
    <p:extLst>
      <p:ext uri="{BB962C8B-B14F-4D97-AF65-F5344CB8AC3E}">
        <p14:creationId xmlns:p14="http://schemas.microsoft.com/office/powerpoint/2010/main" val="12099256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5A15E55C-612E-24A2-4486-EFDFA702E33D}"/>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86833332-1F01-359D-8B60-14DE1D38D785}"/>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B6EB4CE1-0E68-4C0A-AFD0-B4B20653D2CB}"/>
              </a:ext>
            </a:extLst>
          </p:cNvPr>
          <p:cNvSpPr>
            <a:spLocks noGrp="1"/>
          </p:cNvSpPr>
          <p:nvPr>
            <p:ph type="dt" sz="half" idx="10"/>
          </p:nvPr>
        </p:nvSpPr>
        <p:spPr/>
        <p:txBody>
          <a:bodyPr/>
          <a:lstStyle/>
          <a:p>
            <a:fld id="{044B5CA3-2C1A-474F-B40E-4E4D2574FB6A}" type="datetimeFigureOut">
              <a:rPr lang="fr-FR" smtClean="0"/>
              <a:t>09/12/2022</a:t>
            </a:fld>
            <a:endParaRPr lang="fr-FR"/>
          </a:p>
        </p:txBody>
      </p:sp>
      <p:sp>
        <p:nvSpPr>
          <p:cNvPr id="5" name="Espace réservé du pied de page 4">
            <a:extLst>
              <a:ext uri="{FF2B5EF4-FFF2-40B4-BE49-F238E27FC236}">
                <a16:creationId xmlns:a16="http://schemas.microsoft.com/office/drawing/2014/main" id="{B38E48D6-7E4F-D708-D8BB-316941AC738F}"/>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4D181EB8-FF82-230A-2E4C-BA76D25613FB}"/>
              </a:ext>
            </a:extLst>
          </p:cNvPr>
          <p:cNvSpPr>
            <a:spLocks noGrp="1"/>
          </p:cNvSpPr>
          <p:nvPr>
            <p:ph type="sldNum" sz="quarter" idx="12"/>
          </p:nvPr>
        </p:nvSpPr>
        <p:spPr/>
        <p:txBody>
          <a:bodyPr/>
          <a:lstStyle/>
          <a:p>
            <a:fld id="{F3705B20-BB51-45CB-BCD1-4B3969A5AB2F}" type="slidenum">
              <a:rPr lang="fr-FR" smtClean="0"/>
              <a:t>‹N°›</a:t>
            </a:fld>
            <a:endParaRPr lang="fr-FR"/>
          </a:p>
        </p:txBody>
      </p:sp>
    </p:spTree>
    <p:extLst>
      <p:ext uri="{BB962C8B-B14F-4D97-AF65-F5344CB8AC3E}">
        <p14:creationId xmlns:p14="http://schemas.microsoft.com/office/powerpoint/2010/main" val="24120230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992DB61-3DAD-853C-8F25-C06E5CA831B8}"/>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7CAE594F-AB5B-7371-892C-478935A900E1}"/>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89E9904A-E188-A2D5-D9D0-9387BA59DB03}"/>
              </a:ext>
            </a:extLst>
          </p:cNvPr>
          <p:cNvSpPr>
            <a:spLocks noGrp="1"/>
          </p:cNvSpPr>
          <p:nvPr>
            <p:ph type="dt" sz="half" idx="10"/>
          </p:nvPr>
        </p:nvSpPr>
        <p:spPr/>
        <p:txBody>
          <a:bodyPr/>
          <a:lstStyle/>
          <a:p>
            <a:fld id="{044B5CA3-2C1A-474F-B40E-4E4D2574FB6A}" type="datetimeFigureOut">
              <a:rPr lang="fr-FR" smtClean="0"/>
              <a:t>09/12/2022</a:t>
            </a:fld>
            <a:endParaRPr lang="fr-FR"/>
          </a:p>
        </p:txBody>
      </p:sp>
      <p:sp>
        <p:nvSpPr>
          <p:cNvPr id="5" name="Espace réservé du pied de page 4">
            <a:extLst>
              <a:ext uri="{FF2B5EF4-FFF2-40B4-BE49-F238E27FC236}">
                <a16:creationId xmlns:a16="http://schemas.microsoft.com/office/drawing/2014/main" id="{10C21C9A-4D05-581E-F66D-974A2AC7483C}"/>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345F2A1D-D0F7-867B-BF27-99B0379BFCEF}"/>
              </a:ext>
            </a:extLst>
          </p:cNvPr>
          <p:cNvSpPr>
            <a:spLocks noGrp="1"/>
          </p:cNvSpPr>
          <p:nvPr>
            <p:ph type="sldNum" sz="quarter" idx="12"/>
          </p:nvPr>
        </p:nvSpPr>
        <p:spPr/>
        <p:txBody>
          <a:bodyPr/>
          <a:lstStyle/>
          <a:p>
            <a:fld id="{F3705B20-BB51-45CB-BCD1-4B3969A5AB2F}" type="slidenum">
              <a:rPr lang="fr-FR" smtClean="0"/>
              <a:t>‹N°›</a:t>
            </a:fld>
            <a:endParaRPr lang="fr-FR"/>
          </a:p>
        </p:txBody>
      </p:sp>
    </p:spTree>
    <p:extLst>
      <p:ext uri="{BB962C8B-B14F-4D97-AF65-F5344CB8AC3E}">
        <p14:creationId xmlns:p14="http://schemas.microsoft.com/office/powerpoint/2010/main" val="3091236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314B2A5-6C07-4D77-097F-03235A8B4FE9}"/>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7B3A81B6-2E91-86A3-E3A6-3023B46B4FE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8F25543A-CF06-75E0-94B8-2BED894A7E0C}"/>
              </a:ext>
            </a:extLst>
          </p:cNvPr>
          <p:cNvSpPr>
            <a:spLocks noGrp="1"/>
          </p:cNvSpPr>
          <p:nvPr>
            <p:ph type="dt" sz="half" idx="10"/>
          </p:nvPr>
        </p:nvSpPr>
        <p:spPr/>
        <p:txBody>
          <a:bodyPr/>
          <a:lstStyle/>
          <a:p>
            <a:fld id="{044B5CA3-2C1A-474F-B40E-4E4D2574FB6A}" type="datetimeFigureOut">
              <a:rPr lang="fr-FR" smtClean="0"/>
              <a:t>09/12/2022</a:t>
            </a:fld>
            <a:endParaRPr lang="fr-FR"/>
          </a:p>
        </p:txBody>
      </p:sp>
      <p:sp>
        <p:nvSpPr>
          <p:cNvPr id="5" name="Espace réservé du pied de page 4">
            <a:extLst>
              <a:ext uri="{FF2B5EF4-FFF2-40B4-BE49-F238E27FC236}">
                <a16:creationId xmlns:a16="http://schemas.microsoft.com/office/drawing/2014/main" id="{E966AD49-9B18-E190-F0E5-B56B882DB8E6}"/>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BBA5D944-E5D1-6662-63FE-DCBA68A10C77}"/>
              </a:ext>
            </a:extLst>
          </p:cNvPr>
          <p:cNvSpPr>
            <a:spLocks noGrp="1"/>
          </p:cNvSpPr>
          <p:nvPr>
            <p:ph type="sldNum" sz="quarter" idx="12"/>
          </p:nvPr>
        </p:nvSpPr>
        <p:spPr/>
        <p:txBody>
          <a:bodyPr/>
          <a:lstStyle/>
          <a:p>
            <a:fld id="{F3705B20-BB51-45CB-BCD1-4B3969A5AB2F}" type="slidenum">
              <a:rPr lang="fr-FR" smtClean="0"/>
              <a:t>‹N°›</a:t>
            </a:fld>
            <a:endParaRPr lang="fr-FR"/>
          </a:p>
        </p:txBody>
      </p:sp>
    </p:spTree>
    <p:extLst>
      <p:ext uri="{BB962C8B-B14F-4D97-AF65-F5344CB8AC3E}">
        <p14:creationId xmlns:p14="http://schemas.microsoft.com/office/powerpoint/2010/main" val="12285033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5422EE0-2673-A155-29A4-8D077ECD3995}"/>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F59B3BA3-E84C-C4CE-0119-0746399F01DC}"/>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833EC119-1277-6D27-0EB3-3239B8AE0CCF}"/>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7CD24A7D-C01A-011B-8A9F-0A9EAB9EB71B}"/>
              </a:ext>
            </a:extLst>
          </p:cNvPr>
          <p:cNvSpPr>
            <a:spLocks noGrp="1"/>
          </p:cNvSpPr>
          <p:nvPr>
            <p:ph type="dt" sz="half" idx="10"/>
          </p:nvPr>
        </p:nvSpPr>
        <p:spPr/>
        <p:txBody>
          <a:bodyPr/>
          <a:lstStyle/>
          <a:p>
            <a:fld id="{044B5CA3-2C1A-474F-B40E-4E4D2574FB6A}" type="datetimeFigureOut">
              <a:rPr lang="fr-FR" smtClean="0"/>
              <a:t>09/12/2022</a:t>
            </a:fld>
            <a:endParaRPr lang="fr-FR"/>
          </a:p>
        </p:txBody>
      </p:sp>
      <p:sp>
        <p:nvSpPr>
          <p:cNvPr id="6" name="Espace réservé du pied de page 5">
            <a:extLst>
              <a:ext uri="{FF2B5EF4-FFF2-40B4-BE49-F238E27FC236}">
                <a16:creationId xmlns:a16="http://schemas.microsoft.com/office/drawing/2014/main" id="{02B1DFDB-1CD4-D16A-04BE-1806AFDBCACD}"/>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5C9CCC07-12E5-CB3C-1158-FFA67D1F79AB}"/>
              </a:ext>
            </a:extLst>
          </p:cNvPr>
          <p:cNvSpPr>
            <a:spLocks noGrp="1"/>
          </p:cNvSpPr>
          <p:nvPr>
            <p:ph type="sldNum" sz="quarter" idx="12"/>
          </p:nvPr>
        </p:nvSpPr>
        <p:spPr/>
        <p:txBody>
          <a:bodyPr/>
          <a:lstStyle/>
          <a:p>
            <a:fld id="{F3705B20-BB51-45CB-BCD1-4B3969A5AB2F}" type="slidenum">
              <a:rPr lang="fr-FR" smtClean="0"/>
              <a:t>‹N°›</a:t>
            </a:fld>
            <a:endParaRPr lang="fr-FR"/>
          </a:p>
        </p:txBody>
      </p:sp>
    </p:spTree>
    <p:extLst>
      <p:ext uri="{BB962C8B-B14F-4D97-AF65-F5344CB8AC3E}">
        <p14:creationId xmlns:p14="http://schemas.microsoft.com/office/powerpoint/2010/main" val="15973815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F9BDAC8-8695-E5AB-0541-BB36DAF21788}"/>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0BB7D76B-6995-57A3-BCCD-591EEFAD0F8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81AC4238-56A2-CFEC-3728-3C695749705A}"/>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34020934-EE58-8B55-BF76-603E9A00DF4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B8D3402B-D347-FCE9-5BF6-BB181C0CACB1}"/>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CBD9F2EF-F3E9-CBF9-44B6-D0C6A0286D37}"/>
              </a:ext>
            </a:extLst>
          </p:cNvPr>
          <p:cNvSpPr>
            <a:spLocks noGrp="1"/>
          </p:cNvSpPr>
          <p:nvPr>
            <p:ph type="dt" sz="half" idx="10"/>
          </p:nvPr>
        </p:nvSpPr>
        <p:spPr/>
        <p:txBody>
          <a:bodyPr/>
          <a:lstStyle/>
          <a:p>
            <a:fld id="{044B5CA3-2C1A-474F-B40E-4E4D2574FB6A}" type="datetimeFigureOut">
              <a:rPr lang="fr-FR" smtClean="0"/>
              <a:t>09/12/2022</a:t>
            </a:fld>
            <a:endParaRPr lang="fr-FR"/>
          </a:p>
        </p:txBody>
      </p:sp>
      <p:sp>
        <p:nvSpPr>
          <p:cNvPr id="8" name="Espace réservé du pied de page 7">
            <a:extLst>
              <a:ext uri="{FF2B5EF4-FFF2-40B4-BE49-F238E27FC236}">
                <a16:creationId xmlns:a16="http://schemas.microsoft.com/office/drawing/2014/main" id="{952E6DAF-4E31-A0DA-B107-460FADEBCA24}"/>
              </a:ext>
            </a:extLst>
          </p:cNvPr>
          <p:cNvSpPr>
            <a:spLocks noGrp="1"/>
          </p:cNvSpPr>
          <p:nvPr>
            <p:ph type="ftr" sz="quarter" idx="11"/>
          </p:nvPr>
        </p:nvSpPr>
        <p:spPr/>
        <p:txBody>
          <a:bodyPr/>
          <a:lstStyle/>
          <a:p>
            <a:endParaRPr lang="fr-FR"/>
          </a:p>
        </p:txBody>
      </p:sp>
      <p:sp>
        <p:nvSpPr>
          <p:cNvPr id="9" name="Espace réservé du numéro de diapositive 8">
            <a:extLst>
              <a:ext uri="{FF2B5EF4-FFF2-40B4-BE49-F238E27FC236}">
                <a16:creationId xmlns:a16="http://schemas.microsoft.com/office/drawing/2014/main" id="{29603E1E-1ACD-0FDC-1263-76D4DB8F676F}"/>
              </a:ext>
            </a:extLst>
          </p:cNvPr>
          <p:cNvSpPr>
            <a:spLocks noGrp="1"/>
          </p:cNvSpPr>
          <p:nvPr>
            <p:ph type="sldNum" sz="quarter" idx="12"/>
          </p:nvPr>
        </p:nvSpPr>
        <p:spPr/>
        <p:txBody>
          <a:bodyPr/>
          <a:lstStyle/>
          <a:p>
            <a:fld id="{F3705B20-BB51-45CB-BCD1-4B3969A5AB2F}" type="slidenum">
              <a:rPr lang="fr-FR" smtClean="0"/>
              <a:t>‹N°›</a:t>
            </a:fld>
            <a:endParaRPr lang="fr-FR"/>
          </a:p>
        </p:txBody>
      </p:sp>
    </p:spTree>
    <p:extLst>
      <p:ext uri="{BB962C8B-B14F-4D97-AF65-F5344CB8AC3E}">
        <p14:creationId xmlns:p14="http://schemas.microsoft.com/office/powerpoint/2010/main" val="30569208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D7AE2B0-1695-FF59-E805-FA7BD1BE8B1B}"/>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CDB9F98E-B3C4-69E9-624B-5D719F25D525}"/>
              </a:ext>
            </a:extLst>
          </p:cNvPr>
          <p:cNvSpPr>
            <a:spLocks noGrp="1"/>
          </p:cNvSpPr>
          <p:nvPr>
            <p:ph type="dt" sz="half" idx="10"/>
          </p:nvPr>
        </p:nvSpPr>
        <p:spPr/>
        <p:txBody>
          <a:bodyPr/>
          <a:lstStyle/>
          <a:p>
            <a:fld id="{044B5CA3-2C1A-474F-B40E-4E4D2574FB6A}" type="datetimeFigureOut">
              <a:rPr lang="fr-FR" smtClean="0"/>
              <a:t>09/12/2022</a:t>
            </a:fld>
            <a:endParaRPr lang="fr-FR"/>
          </a:p>
        </p:txBody>
      </p:sp>
      <p:sp>
        <p:nvSpPr>
          <p:cNvPr id="4" name="Espace réservé du pied de page 3">
            <a:extLst>
              <a:ext uri="{FF2B5EF4-FFF2-40B4-BE49-F238E27FC236}">
                <a16:creationId xmlns:a16="http://schemas.microsoft.com/office/drawing/2014/main" id="{5E97501E-4D7D-CB26-25A4-AFE9413301FA}"/>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1D435B38-ECB5-5470-C891-8E08625BD24E}"/>
              </a:ext>
            </a:extLst>
          </p:cNvPr>
          <p:cNvSpPr>
            <a:spLocks noGrp="1"/>
          </p:cNvSpPr>
          <p:nvPr>
            <p:ph type="sldNum" sz="quarter" idx="12"/>
          </p:nvPr>
        </p:nvSpPr>
        <p:spPr/>
        <p:txBody>
          <a:bodyPr/>
          <a:lstStyle/>
          <a:p>
            <a:fld id="{F3705B20-BB51-45CB-BCD1-4B3969A5AB2F}" type="slidenum">
              <a:rPr lang="fr-FR" smtClean="0"/>
              <a:t>‹N°›</a:t>
            </a:fld>
            <a:endParaRPr lang="fr-FR"/>
          </a:p>
        </p:txBody>
      </p:sp>
    </p:spTree>
    <p:extLst>
      <p:ext uri="{BB962C8B-B14F-4D97-AF65-F5344CB8AC3E}">
        <p14:creationId xmlns:p14="http://schemas.microsoft.com/office/powerpoint/2010/main" val="8211215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C597EED5-A173-044A-3EF0-110189DB4117}"/>
              </a:ext>
            </a:extLst>
          </p:cNvPr>
          <p:cNvSpPr>
            <a:spLocks noGrp="1"/>
          </p:cNvSpPr>
          <p:nvPr>
            <p:ph type="dt" sz="half" idx="10"/>
          </p:nvPr>
        </p:nvSpPr>
        <p:spPr/>
        <p:txBody>
          <a:bodyPr/>
          <a:lstStyle/>
          <a:p>
            <a:fld id="{044B5CA3-2C1A-474F-B40E-4E4D2574FB6A}" type="datetimeFigureOut">
              <a:rPr lang="fr-FR" smtClean="0"/>
              <a:t>09/12/2022</a:t>
            </a:fld>
            <a:endParaRPr lang="fr-FR"/>
          </a:p>
        </p:txBody>
      </p:sp>
      <p:sp>
        <p:nvSpPr>
          <p:cNvPr id="3" name="Espace réservé du pied de page 2">
            <a:extLst>
              <a:ext uri="{FF2B5EF4-FFF2-40B4-BE49-F238E27FC236}">
                <a16:creationId xmlns:a16="http://schemas.microsoft.com/office/drawing/2014/main" id="{79FE0FF8-6974-F342-9FB7-5FB3CBB966A2}"/>
              </a:ext>
            </a:extLst>
          </p:cNvPr>
          <p:cNvSpPr>
            <a:spLocks noGrp="1"/>
          </p:cNvSpPr>
          <p:nvPr>
            <p:ph type="ftr" sz="quarter" idx="11"/>
          </p:nvPr>
        </p:nvSpPr>
        <p:spPr/>
        <p:txBody>
          <a:bodyPr/>
          <a:lstStyle/>
          <a:p>
            <a:endParaRPr lang="fr-FR"/>
          </a:p>
        </p:txBody>
      </p:sp>
      <p:sp>
        <p:nvSpPr>
          <p:cNvPr id="4" name="Espace réservé du numéro de diapositive 3">
            <a:extLst>
              <a:ext uri="{FF2B5EF4-FFF2-40B4-BE49-F238E27FC236}">
                <a16:creationId xmlns:a16="http://schemas.microsoft.com/office/drawing/2014/main" id="{6FA426A8-E921-4A06-495C-889D50BB6300}"/>
              </a:ext>
            </a:extLst>
          </p:cNvPr>
          <p:cNvSpPr>
            <a:spLocks noGrp="1"/>
          </p:cNvSpPr>
          <p:nvPr>
            <p:ph type="sldNum" sz="quarter" idx="12"/>
          </p:nvPr>
        </p:nvSpPr>
        <p:spPr/>
        <p:txBody>
          <a:bodyPr/>
          <a:lstStyle/>
          <a:p>
            <a:fld id="{F3705B20-BB51-45CB-BCD1-4B3969A5AB2F}" type="slidenum">
              <a:rPr lang="fr-FR" smtClean="0"/>
              <a:t>‹N°›</a:t>
            </a:fld>
            <a:endParaRPr lang="fr-FR"/>
          </a:p>
        </p:txBody>
      </p:sp>
    </p:spTree>
    <p:extLst>
      <p:ext uri="{BB962C8B-B14F-4D97-AF65-F5344CB8AC3E}">
        <p14:creationId xmlns:p14="http://schemas.microsoft.com/office/powerpoint/2010/main" val="37339343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9BFF115-2D34-6452-01FF-B23E29081768}"/>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921ED5BB-1285-4D84-8A9A-FD5AE9D9CAB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6E5DD1FE-FEC0-25FB-4646-E2EF03BE705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A11C7759-3760-15AF-4558-DEDF605A1F70}"/>
              </a:ext>
            </a:extLst>
          </p:cNvPr>
          <p:cNvSpPr>
            <a:spLocks noGrp="1"/>
          </p:cNvSpPr>
          <p:nvPr>
            <p:ph type="dt" sz="half" idx="10"/>
          </p:nvPr>
        </p:nvSpPr>
        <p:spPr/>
        <p:txBody>
          <a:bodyPr/>
          <a:lstStyle/>
          <a:p>
            <a:fld id="{044B5CA3-2C1A-474F-B40E-4E4D2574FB6A}" type="datetimeFigureOut">
              <a:rPr lang="fr-FR" smtClean="0"/>
              <a:t>09/12/2022</a:t>
            </a:fld>
            <a:endParaRPr lang="fr-FR"/>
          </a:p>
        </p:txBody>
      </p:sp>
      <p:sp>
        <p:nvSpPr>
          <p:cNvPr id="6" name="Espace réservé du pied de page 5">
            <a:extLst>
              <a:ext uri="{FF2B5EF4-FFF2-40B4-BE49-F238E27FC236}">
                <a16:creationId xmlns:a16="http://schemas.microsoft.com/office/drawing/2014/main" id="{246825A7-13DE-40EF-B2A7-85520C79031F}"/>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9D79C714-AFAB-D6EB-97F3-0849B56F3579}"/>
              </a:ext>
            </a:extLst>
          </p:cNvPr>
          <p:cNvSpPr>
            <a:spLocks noGrp="1"/>
          </p:cNvSpPr>
          <p:nvPr>
            <p:ph type="sldNum" sz="quarter" idx="12"/>
          </p:nvPr>
        </p:nvSpPr>
        <p:spPr/>
        <p:txBody>
          <a:bodyPr/>
          <a:lstStyle/>
          <a:p>
            <a:fld id="{F3705B20-BB51-45CB-BCD1-4B3969A5AB2F}" type="slidenum">
              <a:rPr lang="fr-FR" smtClean="0"/>
              <a:t>‹N°›</a:t>
            </a:fld>
            <a:endParaRPr lang="fr-FR"/>
          </a:p>
        </p:txBody>
      </p:sp>
    </p:spTree>
    <p:extLst>
      <p:ext uri="{BB962C8B-B14F-4D97-AF65-F5344CB8AC3E}">
        <p14:creationId xmlns:p14="http://schemas.microsoft.com/office/powerpoint/2010/main" val="37666791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3AF4E84-8381-A319-F412-4B652A331866}"/>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13486D6B-ECDD-33F7-0049-518343FD1BA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a:extLst>
              <a:ext uri="{FF2B5EF4-FFF2-40B4-BE49-F238E27FC236}">
                <a16:creationId xmlns:a16="http://schemas.microsoft.com/office/drawing/2014/main" id="{D74D38B9-DE5B-3798-3678-331E375B1C9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0B348D12-1D40-65E4-39F6-EEF76EC6A461}"/>
              </a:ext>
            </a:extLst>
          </p:cNvPr>
          <p:cNvSpPr>
            <a:spLocks noGrp="1"/>
          </p:cNvSpPr>
          <p:nvPr>
            <p:ph type="dt" sz="half" idx="10"/>
          </p:nvPr>
        </p:nvSpPr>
        <p:spPr/>
        <p:txBody>
          <a:bodyPr/>
          <a:lstStyle/>
          <a:p>
            <a:fld id="{044B5CA3-2C1A-474F-B40E-4E4D2574FB6A}" type="datetimeFigureOut">
              <a:rPr lang="fr-FR" smtClean="0"/>
              <a:t>09/12/2022</a:t>
            </a:fld>
            <a:endParaRPr lang="fr-FR"/>
          </a:p>
        </p:txBody>
      </p:sp>
      <p:sp>
        <p:nvSpPr>
          <p:cNvPr id="6" name="Espace réservé du pied de page 5">
            <a:extLst>
              <a:ext uri="{FF2B5EF4-FFF2-40B4-BE49-F238E27FC236}">
                <a16:creationId xmlns:a16="http://schemas.microsoft.com/office/drawing/2014/main" id="{C24706A6-C3F9-E164-8FF0-0C1A5FA60A61}"/>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C5047AA5-5C2B-873E-3F81-5FF9E740699A}"/>
              </a:ext>
            </a:extLst>
          </p:cNvPr>
          <p:cNvSpPr>
            <a:spLocks noGrp="1"/>
          </p:cNvSpPr>
          <p:nvPr>
            <p:ph type="sldNum" sz="quarter" idx="12"/>
          </p:nvPr>
        </p:nvSpPr>
        <p:spPr/>
        <p:txBody>
          <a:bodyPr/>
          <a:lstStyle/>
          <a:p>
            <a:fld id="{F3705B20-BB51-45CB-BCD1-4B3969A5AB2F}" type="slidenum">
              <a:rPr lang="fr-FR" smtClean="0"/>
              <a:t>‹N°›</a:t>
            </a:fld>
            <a:endParaRPr lang="fr-FR"/>
          </a:p>
        </p:txBody>
      </p:sp>
    </p:spTree>
    <p:extLst>
      <p:ext uri="{BB962C8B-B14F-4D97-AF65-F5344CB8AC3E}">
        <p14:creationId xmlns:p14="http://schemas.microsoft.com/office/powerpoint/2010/main" val="40028182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F0582F07-9BB6-C6D0-9E8D-570EEBA922E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EBCB6C3A-9D11-80A4-EDE6-8918BF6C003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47DBB812-DA2E-5790-CBBC-04FF9F05CA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44B5CA3-2C1A-474F-B40E-4E4D2574FB6A}" type="datetimeFigureOut">
              <a:rPr lang="fr-FR" smtClean="0"/>
              <a:t>09/12/2022</a:t>
            </a:fld>
            <a:endParaRPr lang="fr-FR"/>
          </a:p>
        </p:txBody>
      </p:sp>
      <p:sp>
        <p:nvSpPr>
          <p:cNvPr id="5" name="Espace réservé du pied de page 4">
            <a:extLst>
              <a:ext uri="{FF2B5EF4-FFF2-40B4-BE49-F238E27FC236}">
                <a16:creationId xmlns:a16="http://schemas.microsoft.com/office/drawing/2014/main" id="{AEB88D19-D3D2-B6CF-B543-864357BBC21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a:extLst>
              <a:ext uri="{FF2B5EF4-FFF2-40B4-BE49-F238E27FC236}">
                <a16:creationId xmlns:a16="http://schemas.microsoft.com/office/drawing/2014/main" id="{34238C37-DDBE-4AD5-4F5C-583DBEB8EF1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3705B20-BB51-45CB-BCD1-4B3969A5AB2F}" type="slidenum">
              <a:rPr lang="fr-FR" smtClean="0"/>
              <a:t>‹N°›</a:t>
            </a:fld>
            <a:endParaRPr lang="fr-FR"/>
          </a:p>
        </p:txBody>
      </p:sp>
    </p:spTree>
    <p:extLst>
      <p:ext uri="{BB962C8B-B14F-4D97-AF65-F5344CB8AC3E}">
        <p14:creationId xmlns:p14="http://schemas.microsoft.com/office/powerpoint/2010/main" val="25931064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142.emf"/><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143.emf"/><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143.emf"/><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143.emf"/><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144.emf"/><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146.emf"/><Relationship Id="rId2" Type="http://schemas.openxmlformats.org/officeDocument/2006/relationships/image" Target="../media/image145.emf"/><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144.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144.emf"/><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147.emf"/><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148.emf"/><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144.emf"/><Relationship Id="rId2" Type="http://schemas.openxmlformats.org/officeDocument/2006/relationships/image" Target="../media/image147.emf"/><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147.emf"/><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147.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149.emf"/><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150.emf"/><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150.emf"/><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151.emf"/><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152.emf"/><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153.emf"/><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154.emf"/><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155.emf"/><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image" Target="../media/image156.e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image" Target="../media/image157.emf"/><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image" Target="../media/image158.emf"/><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image" Target="../media/image159.emf"/><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3" Type="http://schemas.openxmlformats.org/officeDocument/2006/relationships/image" Target="../media/image160.emf"/><Relationship Id="rId2" Type="http://schemas.openxmlformats.org/officeDocument/2006/relationships/image" Target="../media/image750.pn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image" Target="../media/image161.emf"/><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image" Target="../media/image162.e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image" Target="../media/image163.emf"/><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image" Target="../media/image164.emf"/><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image" Target="../media/image165.emf"/><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image" Target="../media/image790.pn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3" Type="http://schemas.openxmlformats.org/officeDocument/2006/relationships/image" Target="../media/image810.png"/><Relationship Id="rId2" Type="http://schemas.openxmlformats.org/officeDocument/2006/relationships/image" Target="../media/image166.emf"/><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image" Target="../media/image167.emf"/><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image" Target="../media/image168.emf"/><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image" Target="../media/image168.emf"/><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image" Target="../media/image168.emf"/><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image" Target="../media/image169.emf"/><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image" Target="../media/image170.emf"/><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2" Type="http://schemas.openxmlformats.org/officeDocument/2006/relationships/image" Target="../media/image171.em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2" Type="http://schemas.openxmlformats.org/officeDocument/2006/relationships/image" Target="../media/image172.emf"/><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3" Type="http://schemas.openxmlformats.org/officeDocument/2006/relationships/image" Target="../media/image174.emf"/><Relationship Id="rId2" Type="http://schemas.openxmlformats.org/officeDocument/2006/relationships/image" Target="../media/image173.emf"/><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2" Type="http://schemas.openxmlformats.org/officeDocument/2006/relationships/image" Target="../media/image175.emf"/><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2" Type="http://schemas.openxmlformats.org/officeDocument/2006/relationships/image" Target="../media/image176.emf"/><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2" Type="http://schemas.openxmlformats.org/officeDocument/2006/relationships/image" Target="../media/image177.em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2" Type="http://schemas.openxmlformats.org/officeDocument/2006/relationships/image" Target="../media/image178.emf"/><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2" Type="http://schemas.openxmlformats.org/officeDocument/2006/relationships/image" Target="../media/image179.emf"/><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2" Type="http://schemas.openxmlformats.org/officeDocument/2006/relationships/image" Target="../media/image180.emf"/><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2" Type="http://schemas.openxmlformats.org/officeDocument/2006/relationships/image" Target="../media/image181.emf"/><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2" Type="http://schemas.openxmlformats.org/officeDocument/2006/relationships/image" Target="../media/image182.emf"/><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2" Type="http://schemas.openxmlformats.org/officeDocument/2006/relationships/image" Target="../media/image183.emf"/><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2" Type="http://schemas.openxmlformats.org/officeDocument/2006/relationships/image" Target="../media/image184.emf"/><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3" Type="http://schemas.openxmlformats.org/officeDocument/2006/relationships/image" Target="../media/image186.emf"/><Relationship Id="rId2" Type="http://schemas.openxmlformats.org/officeDocument/2006/relationships/image" Target="../media/image185.e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2" Type="http://schemas.openxmlformats.org/officeDocument/2006/relationships/image" Target="../media/image187.emf"/><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2" Type="http://schemas.openxmlformats.org/officeDocument/2006/relationships/image" Target="../media/image188.emf"/><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2" Type="http://schemas.openxmlformats.org/officeDocument/2006/relationships/image" Target="../media/image189.emf"/><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2" Type="http://schemas.openxmlformats.org/officeDocument/2006/relationships/image" Target="../media/image193.emf"/><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2" Type="http://schemas.openxmlformats.org/officeDocument/2006/relationships/image" Target="../media/image194.jpeg"/><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jpeg"/></Relationships>
</file>

<file path=ppt/slides/_rels/slide24.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0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image" Target="../media/image41.emf"/><Relationship Id="rId1" Type="http://schemas.openxmlformats.org/officeDocument/2006/relationships/slideLayout" Target="../slideLayouts/slideLayout2.xml"/><Relationship Id="rId5" Type="http://schemas.openxmlformats.org/officeDocument/2006/relationships/image" Target="../media/image73.png"/><Relationship Id="rId4" Type="http://schemas.openxmlformats.org/officeDocument/2006/relationships/image" Target="../media/image61.png"/></Relationships>
</file>

<file path=ppt/slides/_rels/slide3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image" Target="../media/image46.em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50.em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image" Target="../media/image55.em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7.em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58.em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image" Target="../media/image60.emf"/><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60.emf"/><Relationship Id="rId2" Type="http://schemas.openxmlformats.org/officeDocument/2006/relationships/image" Target="../media/image67.png"/><Relationship Id="rId1" Type="http://schemas.openxmlformats.org/officeDocument/2006/relationships/slideLayout" Target="../slideLayouts/slideLayout2.xml"/><Relationship Id="rId5" Type="http://schemas.openxmlformats.org/officeDocument/2006/relationships/image" Target="../media/image68.png"/><Relationship Id="rId4" Type="http://schemas.openxmlformats.org/officeDocument/2006/relationships/image" Target="../media/image61.emf"/></Relationships>
</file>

<file path=ppt/slides/_rels/slide4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2.emf"/><Relationship Id="rId1" Type="http://schemas.openxmlformats.org/officeDocument/2006/relationships/slideLayout" Target="../slideLayouts/slideLayout2.xml"/><Relationship Id="rId6" Type="http://schemas.openxmlformats.org/officeDocument/2006/relationships/image" Target="../media/image137.png"/><Relationship Id="rId4" Type="http://schemas.openxmlformats.org/officeDocument/2006/relationships/image" Target="../media/image63.emf"/></Relationships>
</file>

<file path=ppt/slides/_rels/slide48.xml.rels><?xml version="1.0" encoding="UTF-8" standalone="yes"?>
<Relationships xmlns="http://schemas.openxmlformats.org/package/2006/relationships"><Relationship Id="rId2" Type="http://schemas.openxmlformats.org/officeDocument/2006/relationships/image" Target="../media/image64.emf"/><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65.emf"/><Relationship Id="rId2" Type="http://schemas.openxmlformats.org/officeDocument/2006/relationships/image" Target="../media/image74.png"/><Relationship Id="rId1" Type="http://schemas.openxmlformats.org/officeDocument/2006/relationships/slideLayout" Target="../slideLayouts/slideLayout2.xml"/><Relationship Id="rId5" Type="http://schemas.openxmlformats.org/officeDocument/2006/relationships/image" Target="../media/image66.emf"/><Relationship Id="rId4" Type="http://schemas.openxmlformats.org/officeDocument/2006/relationships/image" Target="../media/image76.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50.xml.rels><?xml version="1.0" encoding="UTF-8" standalone="yes"?>
<Relationships xmlns="http://schemas.openxmlformats.org/package/2006/relationships"><Relationship Id="rId2" Type="http://schemas.openxmlformats.org/officeDocument/2006/relationships/image" Target="../media/image67.emf"/><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68.emf"/><Relationship Id="rId2" Type="http://schemas.openxmlformats.org/officeDocument/2006/relationships/image" Target="../media/image79.png"/><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52.xml.rels><?xml version="1.0" encoding="UTF-8" standalone="yes"?>
<Relationships xmlns="http://schemas.openxmlformats.org/package/2006/relationships"><Relationship Id="rId3" Type="http://schemas.openxmlformats.org/officeDocument/2006/relationships/image" Target="../media/image70.emf"/><Relationship Id="rId2" Type="http://schemas.openxmlformats.org/officeDocument/2006/relationships/image" Target="../media/image82.png"/><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53.xml.rels><?xml version="1.0" encoding="UTF-8" standalone="yes"?>
<Relationships xmlns="http://schemas.openxmlformats.org/package/2006/relationships"><Relationship Id="rId3" Type="http://schemas.openxmlformats.org/officeDocument/2006/relationships/image" Target="../media/image73.emf"/><Relationship Id="rId2" Type="http://schemas.openxmlformats.org/officeDocument/2006/relationships/image" Target="../media/image72.emf"/><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79.gif"/><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630.png"/><Relationship Id="rId2" Type="http://schemas.openxmlformats.org/officeDocument/2006/relationships/image" Target="../media/image80.png"/><Relationship Id="rId1" Type="http://schemas.openxmlformats.org/officeDocument/2006/relationships/slideLayout" Target="../slideLayouts/slideLayout2.xml"/><Relationship Id="rId5" Type="http://schemas.openxmlformats.org/officeDocument/2006/relationships/image" Target="../media/image82.gif"/><Relationship Id="rId4" Type="http://schemas.openxmlformats.org/officeDocument/2006/relationships/image" Target="../media/image81.gif"/></Relationships>
</file>

<file path=ppt/slides/_rels/slide58.xml.rels><?xml version="1.0" encoding="UTF-8" standalone="yes"?>
<Relationships xmlns="http://schemas.openxmlformats.org/package/2006/relationships"><Relationship Id="rId3" Type="http://schemas.openxmlformats.org/officeDocument/2006/relationships/image" Target="../media/image81.gif"/><Relationship Id="rId2" Type="http://schemas.openxmlformats.org/officeDocument/2006/relationships/image" Target="../media/image80.png"/><Relationship Id="rId1" Type="http://schemas.openxmlformats.org/officeDocument/2006/relationships/slideLayout" Target="../slideLayouts/slideLayout2.xml"/><Relationship Id="rId4" Type="http://schemas.openxmlformats.org/officeDocument/2006/relationships/image" Target="../media/image82.gif"/></Relationships>
</file>

<file path=ppt/slides/_rels/slide59.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60.xml.rels><?xml version="1.0" encoding="UTF-8" standalone="yes"?>
<Relationships xmlns="http://schemas.openxmlformats.org/package/2006/relationships"><Relationship Id="rId2" Type="http://schemas.openxmlformats.org/officeDocument/2006/relationships/image" Target="../media/image84.gif"/><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86.emf"/><Relationship Id="rId2" Type="http://schemas.openxmlformats.org/officeDocument/2006/relationships/image" Target="../media/image85.emf"/><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88.emf"/><Relationship Id="rId2" Type="http://schemas.openxmlformats.org/officeDocument/2006/relationships/image" Target="../media/image87.emf"/><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90.emf"/><Relationship Id="rId2" Type="http://schemas.openxmlformats.org/officeDocument/2006/relationships/image" Target="../media/image89.emf"/><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92.emf"/><Relationship Id="rId2" Type="http://schemas.openxmlformats.org/officeDocument/2006/relationships/image" Target="../media/image91.emf"/><Relationship Id="rId1" Type="http://schemas.openxmlformats.org/officeDocument/2006/relationships/slideLayout" Target="../slideLayouts/slideLayout2.xml"/><Relationship Id="rId4" Type="http://schemas.openxmlformats.org/officeDocument/2006/relationships/image" Target="../media/image93.emf"/></Relationships>
</file>

<file path=ppt/slides/_rels/slide65.xml.rels><?xml version="1.0" encoding="UTF-8" standalone="yes"?>
<Relationships xmlns="http://schemas.openxmlformats.org/package/2006/relationships"><Relationship Id="rId2" Type="http://schemas.openxmlformats.org/officeDocument/2006/relationships/image" Target="../media/image94.emf"/><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98.emf"/><Relationship Id="rId2" Type="http://schemas.openxmlformats.org/officeDocument/2006/relationships/image" Target="../media/image97.emf"/><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99.em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99.emf"/><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101.emf"/><Relationship Id="rId2" Type="http://schemas.openxmlformats.org/officeDocument/2006/relationships/image" Target="../media/image100.emf"/><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102.emf"/><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04.emf"/><Relationship Id="rId2" Type="http://schemas.openxmlformats.org/officeDocument/2006/relationships/image" Target="../media/image103.emf"/><Relationship Id="rId1" Type="http://schemas.openxmlformats.org/officeDocument/2006/relationships/slideLayout" Target="../slideLayouts/slideLayout2.xml"/><Relationship Id="rId4" Type="http://schemas.openxmlformats.org/officeDocument/2006/relationships/image" Target="../media/image250.png"/></Relationships>
</file>

<file path=ppt/slides/_rels/slide74.xml.rels><?xml version="1.0" encoding="UTF-8" standalone="yes"?>
<Relationships xmlns="http://schemas.openxmlformats.org/package/2006/relationships"><Relationship Id="rId2" Type="http://schemas.openxmlformats.org/officeDocument/2006/relationships/image" Target="../media/image105.emf"/><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106.emf"/><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108.emf"/><Relationship Id="rId2" Type="http://schemas.openxmlformats.org/officeDocument/2006/relationships/image" Target="../media/image107.emf"/><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109.emf"/><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110.emf"/><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111.em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8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112.jpe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115.emf"/><Relationship Id="rId2" Type="http://schemas.openxmlformats.org/officeDocument/2006/relationships/image" Target="../media/image114.emf"/><Relationship Id="rId1" Type="http://schemas.openxmlformats.org/officeDocument/2006/relationships/slideLayout" Target="../slideLayouts/slideLayout2.xml"/><Relationship Id="rId6" Type="http://schemas.openxmlformats.org/officeDocument/2006/relationships/image" Target="../media/image118.png"/><Relationship Id="rId5" Type="http://schemas.openxmlformats.org/officeDocument/2006/relationships/image" Target="../media/image117.png"/><Relationship Id="rId4" Type="http://schemas.openxmlformats.org/officeDocument/2006/relationships/image" Target="../media/image116.png"/></Relationships>
</file>

<file path=ppt/slides/_rels/slide85.xml.rels><?xml version="1.0" encoding="UTF-8" standalone="yes"?>
<Relationships xmlns="http://schemas.openxmlformats.org/package/2006/relationships"><Relationship Id="rId2" Type="http://schemas.openxmlformats.org/officeDocument/2006/relationships/image" Target="../media/image119.emf"/><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emf"/><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126.e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128.emf"/><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2.xml"/><Relationship Id="rId6" Type="http://schemas.openxmlformats.org/officeDocument/2006/relationships/image" Target="../media/image133.png"/><Relationship Id="rId5" Type="http://schemas.openxmlformats.org/officeDocument/2006/relationships/image" Target="../media/image132.png"/><Relationship Id="rId4" Type="http://schemas.openxmlformats.org/officeDocument/2006/relationships/image" Target="../media/image131.png"/></Relationships>
</file>

<file path=ppt/slides/_rels/slide92.xml.rels><?xml version="1.0" encoding="UTF-8" standalone="yes"?>
<Relationships xmlns="http://schemas.openxmlformats.org/package/2006/relationships"><Relationship Id="rId2" Type="http://schemas.openxmlformats.org/officeDocument/2006/relationships/image" Target="../media/image134.emf"/><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136.emf"/><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137.jpe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138.emf"/><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139.jpe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140.emf"/><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CDFAD87-B349-29A3-E103-CC0B4614096A}"/>
              </a:ext>
            </a:extLst>
          </p:cNvPr>
          <p:cNvSpPr>
            <a:spLocks noGrp="1"/>
          </p:cNvSpPr>
          <p:nvPr>
            <p:ph type="ctrTitle"/>
          </p:nvPr>
        </p:nvSpPr>
        <p:spPr>
          <a:xfrm>
            <a:off x="1524000" y="2610998"/>
            <a:ext cx="9144000" cy="1934550"/>
          </a:xfrm>
        </p:spPr>
        <p:style>
          <a:lnRef idx="2">
            <a:schemeClr val="accent2"/>
          </a:lnRef>
          <a:fillRef idx="1">
            <a:schemeClr val="lt1"/>
          </a:fillRef>
          <a:effectRef idx="0">
            <a:schemeClr val="accent2"/>
          </a:effectRef>
          <a:fontRef idx="minor">
            <a:schemeClr val="dk1"/>
          </a:fontRef>
        </p:style>
        <p:txBody>
          <a:bodyPr/>
          <a:lstStyle/>
          <a:p>
            <a:r>
              <a:rPr lang="fr-FR" sz="6000" b="1" dirty="0">
                <a:solidFill>
                  <a:srgbClr val="4F81BD"/>
                </a:solidFill>
                <a:effectLst/>
                <a:latin typeface="Cambria" panose="02040503050406030204" pitchFamily="18" charset="0"/>
                <a:ea typeface="Times New Roman" panose="02020603050405020304" pitchFamily="18" charset="0"/>
                <a:cs typeface="Times New Roman" panose="02020603050405020304" pitchFamily="18" charset="0"/>
              </a:rPr>
              <a:t>Equipements et circuits électriques</a:t>
            </a:r>
            <a:endParaRPr lang="fr-FR" dirty="0"/>
          </a:p>
        </p:txBody>
      </p:sp>
    </p:spTree>
    <p:extLst>
      <p:ext uri="{BB962C8B-B14F-4D97-AF65-F5344CB8AC3E}">
        <p14:creationId xmlns:p14="http://schemas.microsoft.com/office/powerpoint/2010/main" val="18931309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390B8D7A-CE69-FB38-8A8E-8BDF2F8225BE}"/>
              </a:ext>
            </a:extLst>
          </p:cNvPr>
          <p:cNvSpPr txBox="1"/>
          <p:nvPr/>
        </p:nvSpPr>
        <p:spPr>
          <a:xfrm>
            <a:off x="592158" y="1642940"/>
            <a:ext cx="8704242" cy="646331"/>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marL="317500" indent="-1295400" algn="l"/>
            <a:r>
              <a:rPr lang="fr-FR" sz="1800" spc="-50" dirty="0">
                <a:effectLst/>
                <a:ea typeface="Times New Roman" panose="02020603050405020304" pitchFamily="18" charset="0"/>
              </a:rPr>
              <a:t>Elle est obtenue à bord, par prélèvement d'air sur un étage compresseurs du réacteur.</a:t>
            </a:r>
            <a:br>
              <a:rPr lang="fr-FR" sz="1800" spc="-50" dirty="0">
                <a:effectLst/>
                <a:ea typeface="Times New Roman" panose="02020603050405020304" pitchFamily="18" charset="0"/>
              </a:rPr>
            </a:br>
            <a:endParaRPr lang="fr-FR" dirty="0"/>
          </a:p>
        </p:txBody>
      </p:sp>
      <p:sp>
        <p:nvSpPr>
          <p:cNvPr id="6" name="ZoneTexte 5">
            <a:extLst>
              <a:ext uri="{FF2B5EF4-FFF2-40B4-BE49-F238E27FC236}">
                <a16:creationId xmlns:a16="http://schemas.microsoft.com/office/drawing/2014/main" id="{C428F334-F9BD-E86F-731E-2AD5EB3A9A00}"/>
              </a:ext>
            </a:extLst>
          </p:cNvPr>
          <p:cNvSpPr txBox="1"/>
          <p:nvPr/>
        </p:nvSpPr>
        <p:spPr>
          <a:xfrm>
            <a:off x="3291289" y="123977"/>
            <a:ext cx="6097836"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tab pos="660400" algn="l"/>
              </a:tabLst>
            </a:pPr>
            <a:r>
              <a:rPr kumimoji="0" lang="fr-FR" altLang="fr-FR" sz="1800" b="0" i="0" u="none" strike="noStrike" cap="none" normalizeH="0" baseline="0" dirty="0">
                <a:ln>
                  <a:noFill/>
                </a:ln>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D</a:t>
            </a:r>
            <a:r>
              <a:rPr kumimoji="0" lang="fr-FR" altLang="fr-FR" sz="1800" b="0" i="0" u="none" strike="noStrike" cap="none" normalizeH="0" baseline="0" dirty="0" bmk="">
                <a:ln>
                  <a:noFill/>
                </a:ln>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IFFERENTES FORMES D’ENERGIE UTILISEES A BORD</a:t>
            </a:r>
            <a:endParaRPr kumimoji="0" lang="fr-FR" altLang="fr-FR" sz="1800" b="0" i="0" u="none" strike="noStrike" cap="none" normalizeH="0" baseline="0" dirty="0">
              <a:ln>
                <a:noFill/>
              </a:ln>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endParaRPr>
          </a:p>
        </p:txBody>
      </p:sp>
      <p:sp>
        <p:nvSpPr>
          <p:cNvPr id="8" name="ZoneTexte 7">
            <a:extLst>
              <a:ext uri="{FF2B5EF4-FFF2-40B4-BE49-F238E27FC236}">
                <a16:creationId xmlns:a16="http://schemas.microsoft.com/office/drawing/2014/main" id="{0A48C53C-CEA5-3A5C-E97E-B81A41FE1EAF}"/>
              </a:ext>
            </a:extLst>
          </p:cNvPr>
          <p:cNvSpPr txBox="1"/>
          <p:nvPr/>
        </p:nvSpPr>
        <p:spPr>
          <a:xfrm>
            <a:off x="3291289" y="538000"/>
            <a:ext cx="6097836"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lvl="0" algn="ctr">
              <a:buClr>
                <a:srgbClr val="000000"/>
              </a:buClr>
              <a:buSzPts val="1200"/>
              <a:tabLst>
                <a:tab pos="278130" algn="l"/>
              </a:tabLst>
            </a:pPr>
            <a:r>
              <a:rPr lang="fr-FR" sz="1800" u="none" strike="noStrike" spc="-50" dirty="0">
                <a:effectLst/>
                <a:ea typeface="Times New Roman" panose="02020603050405020304" pitchFamily="18" charset="0"/>
                <a:cs typeface="Times New Roman" panose="02020603050405020304" pitchFamily="18" charset="0"/>
              </a:rPr>
              <a:t>ENERGIE PNEUMATIQUE</a:t>
            </a:r>
          </a:p>
        </p:txBody>
      </p:sp>
      <p:sp>
        <p:nvSpPr>
          <p:cNvPr id="3" name="ZoneTexte 2">
            <a:extLst>
              <a:ext uri="{FF2B5EF4-FFF2-40B4-BE49-F238E27FC236}">
                <a16:creationId xmlns:a16="http://schemas.microsoft.com/office/drawing/2014/main" id="{B6149CBD-FED0-458B-BA46-2E4D00C9E316}"/>
              </a:ext>
            </a:extLst>
          </p:cNvPr>
          <p:cNvSpPr txBox="1"/>
          <p:nvPr/>
        </p:nvSpPr>
        <p:spPr>
          <a:xfrm>
            <a:off x="592158" y="2967335"/>
            <a:ext cx="6097836" cy="923330"/>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marL="317500" indent="-1295400" algn="l"/>
            <a:r>
              <a:rPr lang="fr-FR" sz="1800" spc="-50" dirty="0">
                <a:effectLst/>
                <a:ea typeface="Times New Roman" panose="02020603050405020304" pitchFamily="18" charset="0"/>
              </a:rPr>
              <a:t>AVANTAGES</a:t>
            </a:r>
          </a:p>
          <a:p>
            <a:pPr marL="285750" lvl="0" indent="-285750" algn="just">
              <a:buClr>
                <a:srgbClr val="000000"/>
              </a:buClr>
              <a:buSzPts val="1200"/>
              <a:buFont typeface="Arial" panose="020B0604020202020204" pitchFamily="34" charset="0"/>
              <a:buChar char="•"/>
              <a:tabLst>
                <a:tab pos="499110" algn="l"/>
              </a:tabLst>
            </a:pPr>
            <a:r>
              <a:rPr lang="fr-FR" sz="1800" u="none" strike="noStrike" spc="-50" dirty="0">
                <a:effectLst/>
                <a:ea typeface="Times New Roman" panose="02020603050405020304" pitchFamily="18" charset="0"/>
                <a:cs typeface="Times New Roman" panose="02020603050405020304" pitchFamily="18" charset="0"/>
              </a:rPr>
              <a:t>C'est un fluide léger et toujours présent.</a:t>
            </a:r>
          </a:p>
          <a:p>
            <a:pPr marL="285750" lvl="0" indent="-285750" algn="just">
              <a:buClr>
                <a:srgbClr val="000000"/>
              </a:buClr>
              <a:buSzPts val="1200"/>
              <a:buFont typeface="Arial" panose="020B0604020202020204" pitchFamily="34" charset="0"/>
              <a:buChar char="•"/>
              <a:tabLst>
                <a:tab pos="499110" algn="l"/>
              </a:tabLst>
            </a:pPr>
            <a:r>
              <a:rPr lang="fr-FR" sz="1800" u="none" strike="noStrike" spc="-50" dirty="0">
                <a:effectLst/>
                <a:ea typeface="Times New Roman" panose="02020603050405020304" pitchFamily="18" charset="0"/>
                <a:cs typeface="Times New Roman" panose="02020603050405020304" pitchFamily="18" charset="0"/>
              </a:rPr>
              <a:t>Les tuyauteries de retour ne sont pas nécessaires.</a:t>
            </a:r>
          </a:p>
        </p:txBody>
      </p:sp>
      <p:sp>
        <p:nvSpPr>
          <p:cNvPr id="7" name="ZoneTexte 6">
            <a:extLst>
              <a:ext uri="{FF2B5EF4-FFF2-40B4-BE49-F238E27FC236}">
                <a16:creationId xmlns:a16="http://schemas.microsoft.com/office/drawing/2014/main" id="{401B7B61-6720-4F47-6CE3-8030BF905695}"/>
              </a:ext>
            </a:extLst>
          </p:cNvPr>
          <p:cNvSpPr txBox="1"/>
          <p:nvPr/>
        </p:nvSpPr>
        <p:spPr>
          <a:xfrm>
            <a:off x="592158" y="4325163"/>
            <a:ext cx="6097836" cy="923330"/>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marL="317500" indent="-1295400" algn="l"/>
            <a:r>
              <a:rPr lang="fr-FR" spc="-50" dirty="0">
                <a:effectLst/>
                <a:ea typeface="Times New Roman" panose="02020603050405020304" pitchFamily="18" charset="0"/>
              </a:rPr>
              <a:t>INCONVENIENTS</a:t>
            </a:r>
          </a:p>
          <a:p>
            <a:pPr marL="285750" lvl="0" indent="-285750" algn="just">
              <a:buClr>
                <a:srgbClr val="000000"/>
              </a:buClr>
              <a:buSzPts val="1200"/>
              <a:buFont typeface="Arial" panose="020B0604020202020204" pitchFamily="34" charset="0"/>
              <a:buChar char="•"/>
              <a:tabLst>
                <a:tab pos="499110" algn="l"/>
              </a:tabLst>
            </a:pPr>
            <a:r>
              <a:rPr lang="fr-FR" u="none" strike="noStrike" spc="-50" dirty="0">
                <a:effectLst/>
                <a:ea typeface="Times New Roman" panose="02020603050405020304" pitchFamily="18" charset="0"/>
                <a:cs typeface="Times New Roman" panose="02020603050405020304" pitchFamily="18" charset="0"/>
              </a:rPr>
              <a:t>Des condensations d'eau peuvent perturber le fonctionnement.</a:t>
            </a:r>
          </a:p>
          <a:p>
            <a:pPr marL="285750" indent="-285750">
              <a:buFont typeface="Arial" panose="020B0604020202020204" pitchFamily="34" charset="0"/>
              <a:buChar char="•"/>
            </a:pPr>
            <a:r>
              <a:rPr lang="fr-FR" dirty="0">
                <a:solidFill>
                  <a:srgbClr val="000000"/>
                </a:solidFill>
                <a:effectLst/>
                <a:ea typeface="DejaVu Sans" panose="020B0603030804020204" pitchFamily="34" charset="0"/>
              </a:rPr>
              <a:t>Les fuites sont </a:t>
            </a:r>
            <a:r>
              <a:rPr lang="fr-FR" spc="0" dirty="0">
                <a:solidFill>
                  <a:srgbClr val="000000"/>
                </a:solidFill>
                <a:effectLst/>
                <a:ea typeface="DejaVu Sans" panose="020B0603030804020204" pitchFamily="34" charset="0"/>
                <a:cs typeface="Times New Roman" panose="02020603050405020304" pitchFamily="18" charset="0"/>
              </a:rPr>
              <a:t>fréquentes </a:t>
            </a:r>
            <a:r>
              <a:rPr lang="fr-FR" dirty="0">
                <a:solidFill>
                  <a:srgbClr val="000000"/>
                </a:solidFill>
                <a:effectLst/>
                <a:ea typeface="DejaVu Sans" panose="020B0603030804020204" pitchFamily="34" charset="0"/>
              </a:rPr>
              <a:t>et difficilement décelables</a:t>
            </a:r>
            <a:endParaRPr lang="fr-FR" dirty="0"/>
          </a:p>
        </p:txBody>
      </p:sp>
      <p:pic>
        <p:nvPicPr>
          <p:cNvPr id="2" name="Image 1"/>
          <p:cNvPicPr>
            <a:picLocks noChangeAspect="1"/>
          </p:cNvPicPr>
          <p:nvPr/>
        </p:nvPicPr>
        <p:blipFill>
          <a:blip r:embed="rId2"/>
          <a:stretch>
            <a:fillRect/>
          </a:stretch>
        </p:blipFill>
        <p:spPr>
          <a:xfrm>
            <a:off x="7103125" y="2518001"/>
            <a:ext cx="4572000" cy="3324225"/>
          </a:xfrm>
          <a:prstGeom prst="rect">
            <a:avLst/>
          </a:prstGeom>
        </p:spPr>
        <p:style>
          <a:lnRef idx="2">
            <a:schemeClr val="accent2"/>
          </a:lnRef>
          <a:fillRef idx="1">
            <a:schemeClr val="lt1"/>
          </a:fillRef>
          <a:effectRef idx="0">
            <a:schemeClr val="accent2"/>
          </a:effectRef>
          <a:fontRef idx="minor">
            <a:schemeClr val="dk1"/>
          </a:fontRef>
        </p:style>
      </p:pic>
    </p:spTree>
    <p:extLst>
      <p:ext uri="{BB962C8B-B14F-4D97-AF65-F5344CB8AC3E}">
        <p14:creationId xmlns:p14="http://schemas.microsoft.com/office/powerpoint/2010/main" val="223527730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23679988-6F85-916A-DC53-55E401D0E74C}"/>
              </a:ext>
            </a:extLst>
          </p:cNvPr>
          <p:cNvPicPr>
            <a:picLocks noGrp="1" noChangeAspect="1"/>
          </p:cNvPicPr>
          <p:nvPr>
            <p:ph idx="1"/>
          </p:nvPr>
        </p:nvPicPr>
        <p:blipFill>
          <a:blip r:embed="rId2"/>
          <a:stretch>
            <a:fillRect/>
          </a:stretch>
        </p:blipFill>
        <p:spPr>
          <a:xfrm>
            <a:off x="1938342" y="1550203"/>
            <a:ext cx="8315315" cy="4351338"/>
          </a:xfrm>
        </p:spPr>
        <p:style>
          <a:lnRef idx="2">
            <a:schemeClr val="accent2"/>
          </a:lnRef>
          <a:fillRef idx="1">
            <a:schemeClr val="lt1"/>
          </a:fillRef>
          <a:effectRef idx="0">
            <a:schemeClr val="accent2"/>
          </a:effectRef>
          <a:fontRef idx="minor">
            <a:schemeClr val="dk1"/>
          </a:fontRef>
        </p:style>
      </p:pic>
      <p:sp>
        <p:nvSpPr>
          <p:cNvPr id="7" name="ZoneTexte 6">
            <a:extLst>
              <a:ext uri="{FF2B5EF4-FFF2-40B4-BE49-F238E27FC236}">
                <a16:creationId xmlns:a16="http://schemas.microsoft.com/office/drawing/2014/main" id="{6253963A-FA1E-89BF-F610-BE26AE0C430B}"/>
              </a:ext>
            </a:extLst>
          </p:cNvPr>
          <p:cNvSpPr txBox="1"/>
          <p:nvPr/>
        </p:nvSpPr>
        <p:spPr>
          <a:xfrm>
            <a:off x="2299771" y="496371"/>
            <a:ext cx="7009482"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sz="1800" dirty="0">
                <a:solidFill>
                  <a:srgbClr val="000000"/>
                </a:solidFill>
                <a:effectLst/>
                <a:latin typeface="DejaVu Sans" panose="020B0603030804020204" pitchFamily="34" charset="0"/>
                <a:ea typeface="DejaVu Sans" panose="020B0603030804020204" pitchFamily="34" charset="0"/>
              </a:rPr>
              <a:t>CIRCUIT DE BATTERIE DE BORD ET GROUPE DE PARC</a:t>
            </a:r>
            <a:endParaRPr lang="fr-FR" dirty="0"/>
          </a:p>
        </p:txBody>
      </p:sp>
    </p:spTree>
    <p:extLst>
      <p:ext uri="{BB962C8B-B14F-4D97-AF65-F5344CB8AC3E}">
        <p14:creationId xmlns:p14="http://schemas.microsoft.com/office/powerpoint/2010/main" val="330308404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ZoneTexte 6">
            <a:extLst>
              <a:ext uri="{FF2B5EF4-FFF2-40B4-BE49-F238E27FC236}">
                <a16:creationId xmlns:a16="http://schemas.microsoft.com/office/drawing/2014/main" id="{F43B18F6-A72C-7740-1FE0-F485F61A57A8}"/>
              </a:ext>
            </a:extLst>
          </p:cNvPr>
          <p:cNvSpPr txBox="1"/>
          <p:nvPr/>
        </p:nvSpPr>
        <p:spPr>
          <a:xfrm>
            <a:off x="378245" y="1639599"/>
            <a:ext cx="11435509" cy="3970318"/>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a:t>LE BUT est de connecter soit la batterie de bord, soit le groupe de parc 28 v sur le réseau (barre BUS).</a:t>
            </a:r>
          </a:p>
          <a:p>
            <a:r>
              <a:rPr lang="fr-FR" b="1" dirty="0"/>
              <a:t>Inverseur batterie sur position bord :</a:t>
            </a:r>
          </a:p>
          <a:p>
            <a:r>
              <a:rPr lang="fr-FR" dirty="0"/>
              <a:t>Le relais de batterie de bord se ferme, la liaison batterie barre BUS est assurée. Tension-BUS 24 volts.</a:t>
            </a:r>
          </a:p>
          <a:p>
            <a:endParaRPr lang="fr-FR" dirty="0"/>
          </a:p>
          <a:p>
            <a:r>
              <a:rPr lang="fr-FR" b="1" dirty="0"/>
              <a:t>Inverseur batterie sur position coupée :</a:t>
            </a:r>
          </a:p>
          <a:p>
            <a:r>
              <a:rPr lang="fr-FR" dirty="0"/>
              <a:t>Lé relais de batterie de bord s’ouvre, la batterie est déconnectée de la barre-bus.</a:t>
            </a:r>
          </a:p>
          <a:p>
            <a:endParaRPr lang="fr-FR" dirty="0"/>
          </a:p>
          <a:p>
            <a:r>
              <a:rPr lang="fr-FR" b="1" dirty="0"/>
              <a:t>Groupe de parc branché sur la prise de parc. Inverseur batterie sur coupé :</a:t>
            </a:r>
          </a:p>
          <a:p>
            <a:r>
              <a:rPr lang="fr-FR" dirty="0"/>
              <a:t>Le voyant de signalisation vert s’allume, indiquant que la prise de parc est branchée avec groupe de parc sous tension.</a:t>
            </a:r>
          </a:p>
          <a:p>
            <a:endParaRPr lang="fr-FR" dirty="0"/>
          </a:p>
          <a:p>
            <a:r>
              <a:rPr lang="fr-FR" b="1" dirty="0"/>
              <a:t>Inverseur batterie sur position parc :</a:t>
            </a:r>
          </a:p>
          <a:p>
            <a:r>
              <a:rPr lang="fr-FR" dirty="0"/>
              <a:t>Le relais de prise de parc se ferme, la liaison groupe de parc barre-bus est réalisée. Le voyant de signalisation blanc s’allume.</a:t>
            </a:r>
          </a:p>
          <a:p>
            <a:r>
              <a:rPr lang="fr-FR" dirty="0"/>
              <a:t>La recharge de la batterie de bord ne peut pas s’effectuer à partir du groupe de parc.</a:t>
            </a:r>
          </a:p>
        </p:txBody>
      </p:sp>
      <p:sp>
        <p:nvSpPr>
          <p:cNvPr id="2" name="ZoneTexte 1">
            <a:extLst>
              <a:ext uri="{FF2B5EF4-FFF2-40B4-BE49-F238E27FC236}">
                <a16:creationId xmlns:a16="http://schemas.microsoft.com/office/drawing/2014/main" id="{BF8AB1A7-6D15-70ED-0992-B968C822D4EE}"/>
              </a:ext>
            </a:extLst>
          </p:cNvPr>
          <p:cNvSpPr txBox="1"/>
          <p:nvPr/>
        </p:nvSpPr>
        <p:spPr>
          <a:xfrm>
            <a:off x="4734499" y="217450"/>
            <a:ext cx="1985790"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a:t>GROUPE DE PARC</a:t>
            </a:r>
          </a:p>
        </p:txBody>
      </p:sp>
      <p:sp>
        <p:nvSpPr>
          <p:cNvPr id="3" name="ZoneTexte 2">
            <a:extLst>
              <a:ext uri="{FF2B5EF4-FFF2-40B4-BE49-F238E27FC236}">
                <a16:creationId xmlns:a16="http://schemas.microsoft.com/office/drawing/2014/main" id="{8F09375D-20F4-A14B-7737-B80342741A2E}"/>
              </a:ext>
            </a:extLst>
          </p:cNvPr>
          <p:cNvSpPr txBox="1"/>
          <p:nvPr/>
        </p:nvSpPr>
        <p:spPr>
          <a:xfrm>
            <a:off x="2591258" y="743858"/>
            <a:ext cx="7009482"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sz="1800" dirty="0">
                <a:solidFill>
                  <a:srgbClr val="000000"/>
                </a:solidFill>
                <a:effectLst/>
                <a:latin typeface="DejaVu Sans" panose="020B0603030804020204" pitchFamily="34" charset="0"/>
                <a:ea typeface="DejaVu Sans" panose="020B0603030804020204" pitchFamily="34" charset="0"/>
              </a:rPr>
              <a:t>CIRCUIT DE BATTERIE DE BORD ET GROUPE DE PARC</a:t>
            </a:r>
            <a:endParaRPr lang="fr-FR" dirty="0"/>
          </a:p>
        </p:txBody>
      </p:sp>
    </p:spTree>
    <p:extLst>
      <p:ext uri="{BB962C8B-B14F-4D97-AF65-F5344CB8AC3E}">
        <p14:creationId xmlns:p14="http://schemas.microsoft.com/office/powerpoint/2010/main" val="83111622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Espace réservé du contenu 6">
            <a:extLst>
              <a:ext uri="{FF2B5EF4-FFF2-40B4-BE49-F238E27FC236}">
                <a16:creationId xmlns:a16="http://schemas.microsoft.com/office/drawing/2014/main" id="{FA419D67-A335-D2BE-6F80-EB82B6FD9912}"/>
              </a:ext>
            </a:extLst>
          </p:cNvPr>
          <p:cNvPicPr>
            <a:picLocks noGrp="1" noChangeAspect="1"/>
          </p:cNvPicPr>
          <p:nvPr>
            <p:ph idx="1"/>
          </p:nvPr>
        </p:nvPicPr>
        <p:blipFill>
          <a:blip r:embed="rId2"/>
          <a:stretch>
            <a:fillRect/>
          </a:stretch>
        </p:blipFill>
        <p:spPr>
          <a:xfrm>
            <a:off x="1614204" y="623709"/>
            <a:ext cx="8042184" cy="5985683"/>
          </a:xfrm>
        </p:spPr>
      </p:pic>
      <p:sp>
        <p:nvSpPr>
          <p:cNvPr id="5" name="ZoneTexte 4">
            <a:extLst>
              <a:ext uri="{FF2B5EF4-FFF2-40B4-BE49-F238E27FC236}">
                <a16:creationId xmlns:a16="http://schemas.microsoft.com/office/drawing/2014/main" id="{A58DBB7E-7D90-3BAC-AB11-62F3067E6DDD}"/>
              </a:ext>
            </a:extLst>
          </p:cNvPr>
          <p:cNvSpPr txBox="1"/>
          <p:nvPr/>
        </p:nvSpPr>
        <p:spPr>
          <a:xfrm>
            <a:off x="2475582" y="115894"/>
            <a:ext cx="6704681"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lvl="0" algn="ctr">
              <a:spcBef>
                <a:spcPts val="1200"/>
              </a:spcBef>
              <a:buSzPts val="1600"/>
            </a:pPr>
            <a:r>
              <a:rPr lang="fr-FR" sz="1800" b="1" kern="0" dirty="0" smtClean="0">
                <a:solidFill>
                  <a:srgbClr val="4472C4"/>
                </a:solidFill>
                <a:effectLst/>
                <a:latin typeface="Calibri Light" panose="020F0302020204030204" pitchFamily="34" charset="0"/>
                <a:ea typeface="Times New Roman" panose="02020603050405020304" pitchFamily="18" charset="0"/>
                <a:cs typeface="Times New Roman" panose="02020603050405020304" pitchFamily="18" charset="0"/>
              </a:rPr>
              <a:t>GENERATION </a:t>
            </a:r>
            <a:r>
              <a:rPr lang="fr-FR" sz="1800" b="1" kern="0" dirty="0">
                <a:solidFill>
                  <a:srgbClr val="4472C4"/>
                </a:solidFill>
                <a:effectLst/>
                <a:latin typeface="Calibri Light" panose="020F0302020204030204" pitchFamily="34" charset="0"/>
                <a:ea typeface="Times New Roman" panose="02020603050405020304" pitchFamily="18" charset="0"/>
                <a:cs typeface="Times New Roman" panose="02020603050405020304" pitchFamily="18" charset="0"/>
              </a:rPr>
              <a:t>ET DISTRIBUTION DE COURANT CONTINU</a:t>
            </a:r>
          </a:p>
        </p:txBody>
      </p:sp>
    </p:spTree>
    <p:extLst>
      <p:ext uri="{BB962C8B-B14F-4D97-AF65-F5344CB8AC3E}">
        <p14:creationId xmlns:p14="http://schemas.microsoft.com/office/powerpoint/2010/main" val="123089703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97CF8CE7-A98E-F4DB-B2F1-E1B34C4A5508}"/>
              </a:ext>
            </a:extLst>
          </p:cNvPr>
          <p:cNvSpPr txBox="1"/>
          <p:nvPr/>
        </p:nvSpPr>
        <p:spPr>
          <a:xfrm>
            <a:off x="1020077" y="1163843"/>
            <a:ext cx="9868818" cy="4619854"/>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indent="-1295400" algn="just">
              <a:lnSpc>
                <a:spcPct val="150000"/>
              </a:lnSpc>
            </a:pPr>
            <a:r>
              <a:rPr lang="fr-FR" sz="1800" spc="-50" dirty="0">
                <a:effectLst/>
                <a:ea typeface="Times New Roman" panose="02020603050405020304" pitchFamily="18" charset="0"/>
              </a:rPr>
              <a:t>Les éléments constitutifs d’un circuit de génération et de distribution de courant continu comportent par réacteur :</a:t>
            </a:r>
          </a:p>
          <a:p>
            <a:pPr marL="342900" lvl="0" indent="-342900" algn="just">
              <a:lnSpc>
                <a:spcPct val="150000"/>
              </a:lnSpc>
              <a:buClr>
                <a:srgbClr val="000000"/>
              </a:buClr>
              <a:buSzPts val="1200"/>
              <a:buFont typeface="+mj-lt"/>
              <a:buAutoNum type="arabicPeriod"/>
              <a:tabLst>
                <a:tab pos="172720" algn="l"/>
              </a:tabLst>
            </a:pPr>
            <a:r>
              <a:rPr lang="fr-FR" sz="1800" u="none" strike="noStrike" spc="-50" dirty="0">
                <a:effectLst/>
                <a:ea typeface="Times New Roman" panose="02020603050405020304" pitchFamily="18" charset="0"/>
                <a:cs typeface="Times New Roman" panose="02020603050405020304" pitchFamily="18" charset="0"/>
              </a:rPr>
              <a:t>un générateur de courant continu : la dynamo ;</a:t>
            </a:r>
          </a:p>
          <a:p>
            <a:pPr marL="342900" lvl="0" indent="-342900" algn="just">
              <a:lnSpc>
                <a:spcPct val="150000"/>
              </a:lnSpc>
              <a:buClr>
                <a:srgbClr val="000000"/>
              </a:buClr>
              <a:buSzPts val="1200"/>
              <a:buFont typeface="+mj-lt"/>
              <a:buAutoNum type="arabicPeriod"/>
              <a:tabLst>
                <a:tab pos="198120" algn="l"/>
              </a:tabLst>
            </a:pPr>
            <a:r>
              <a:rPr lang="fr-FR" sz="1800" u="none" strike="noStrike" spc="-50" dirty="0">
                <a:effectLst/>
                <a:ea typeface="Times New Roman" panose="02020603050405020304" pitchFamily="18" charset="0"/>
                <a:cs typeface="Times New Roman" panose="02020603050405020304" pitchFamily="18" charset="0"/>
              </a:rPr>
              <a:t>un dispositif de régulation de tension 28 v ± 0,5 v permettant de limiter les écarts de </a:t>
            </a:r>
            <a:r>
              <a:rPr lang="fr-FR" sz="1800" spc="-50" dirty="0">
                <a:effectLst/>
                <a:ea typeface="Times New Roman" panose="02020603050405020304" pitchFamily="18" charset="0"/>
              </a:rPr>
              <a:t>tension en fonction des variations de régime et de débit du générateur ;</a:t>
            </a:r>
          </a:p>
          <a:p>
            <a:pPr marL="342900" lvl="0" indent="-342900" algn="just">
              <a:lnSpc>
                <a:spcPct val="150000"/>
              </a:lnSpc>
              <a:buClr>
                <a:srgbClr val="000000"/>
              </a:buClr>
              <a:buSzPts val="1200"/>
              <a:buFont typeface="+mj-lt"/>
              <a:buAutoNum type="arabicPeriod"/>
              <a:tabLst>
                <a:tab pos="508635" algn="l"/>
              </a:tabLst>
            </a:pPr>
            <a:r>
              <a:rPr lang="fr-FR" sz="1800" u="none" strike="noStrike" spc="-50" dirty="0">
                <a:effectLst/>
                <a:latin typeface="Times New Roman" panose="02020603050405020304" pitchFamily="18" charset="0"/>
                <a:ea typeface="Times New Roman" panose="02020603050405020304" pitchFamily="18" charset="0"/>
                <a:cs typeface="Times New Roman" panose="02020603050405020304" pitchFamily="18" charset="0"/>
              </a:rPr>
              <a:t>un organe de liaison, qui se situe entre le générateur et la barre-bus, le conjoncteur- </a:t>
            </a:r>
            <a:r>
              <a:rPr lang="fr-FR" sz="1800" spc="-50" dirty="0">
                <a:effectLst/>
                <a:latin typeface="Times New Roman" panose="02020603050405020304" pitchFamily="18" charset="0"/>
                <a:ea typeface="Times New Roman" panose="02020603050405020304" pitchFamily="18" charset="0"/>
              </a:rPr>
              <a:t>disjoncteur ;</a:t>
            </a:r>
          </a:p>
          <a:p>
            <a:pPr marL="342900" lvl="0" indent="-342900" algn="just">
              <a:lnSpc>
                <a:spcPct val="150000"/>
              </a:lnSpc>
              <a:buClr>
                <a:srgbClr val="000000"/>
              </a:buClr>
              <a:buSzPts val="1200"/>
              <a:buFont typeface="+mj-lt"/>
              <a:buAutoNum type="arabicPeriod"/>
              <a:tabLst>
                <a:tab pos="521970" algn="l"/>
              </a:tabLst>
            </a:pPr>
            <a:r>
              <a:rPr lang="fr-FR" sz="1800" u="none" strike="noStrike" spc="-50" dirty="0">
                <a:effectLst/>
                <a:latin typeface="Times New Roman" panose="02020603050405020304" pitchFamily="18" charset="0"/>
                <a:ea typeface="Times New Roman" panose="02020603050405020304" pitchFamily="18" charset="0"/>
                <a:cs typeface="Times New Roman" panose="02020603050405020304" pitchFamily="18" charset="0"/>
              </a:rPr>
              <a:t>un dispositif d’équilibrage, ayant pour but de répartir équitablement les charges sur </a:t>
            </a:r>
            <a:r>
              <a:rPr lang="fr-FR" sz="1800" spc="-50" dirty="0">
                <a:effectLst/>
                <a:latin typeface="Times New Roman" panose="02020603050405020304" pitchFamily="18" charset="0"/>
                <a:ea typeface="Times New Roman" panose="02020603050405020304" pitchFamily="18" charset="0"/>
              </a:rPr>
              <a:t>chaque dynamo lors du couplage en parallèle des générateurs ;</a:t>
            </a:r>
          </a:p>
          <a:p>
            <a:pPr marL="342900" lvl="0" indent="-342900" algn="just">
              <a:lnSpc>
                <a:spcPct val="150000"/>
              </a:lnSpc>
              <a:buClr>
                <a:srgbClr val="000000"/>
              </a:buClr>
              <a:buSzPts val="1200"/>
              <a:buFont typeface="+mj-lt"/>
              <a:buAutoNum type="arabicPeriod"/>
              <a:tabLst>
                <a:tab pos="521970" algn="l"/>
              </a:tabLst>
            </a:pPr>
            <a:r>
              <a:rPr lang="fr-FR" sz="1800" u="none" strike="noStrike" spc="-50" dirty="0">
                <a:effectLst/>
                <a:latin typeface="Times New Roman" panose="02020603050405020304" pitchFamily="18" charset="0"/>
                <a:ea typeface="Times New Roman" panose="02020603050405020304" pitchFamily="18" charset="0"/>
                <a:cs typeface="Times New Roman" panose="02020603050405020304" pitchFamily="18" charset="0"/>
              </a:rPr>
              <a:t>une batterie de bord utilisée en secours;</a:t>
            </a:r>
          </a:p>
          <a:p>
            <a:pPr marL="342900" lvl="0" indent="-342900" algn="just">
              <a:lnSpc>
                <a:spcPct val="150000"/>
              </a:lnSpc>
              <a:buClr>
                <a:srgbClr val="000000"/>
              </a:buClr>
              <a:buSzPts val="1200"/>
              <a:buFont typeface="+mj-lt"/>
              <a:buAutoNum type="arabicPeriod"/>
              <a:tabLst>
                <a:tab pos="521970" algn="l"/>
              </a:tabLst>
            </a:pPr>
            <a:r>
              <a:rPr lang="fr-FR" sz="1800" u="none" strike="noStrike" spc="-50" dirty="0" smtClean="0">
                <a:effectLst/>
                <a:latin typeface="Times New Roman" panose="02020603050405020304" pitchFamily="18" charset="0"/>
                <a:ea typeface="Times New Roman" panose="02020603050405020304" pitchFamily="18" charset="0"/>
                <a:cs typeface="Times New Roman" panose="02020603050405020304" pitchFamily="18" charset="0"/>
              </a:rPr>
              <a:t>un </a:t>
            </a:r>
            <a:r>
              <a:rPr lang="fr-FR" sz="1800" u="none" strike="noStrike" spc="-50" dirty="0">
                <a:effectLst/>
                <a:latin typeface="Times New Roman" panose="02020603050405020304" pitchFamily="18" charset="0"/>
                <a:ea typeface="Times New Roman" panose="02020603050405020304" pitchFamily="18" charset="0"/>
                <a:cs typeface="Times New Roman" panose="02020603050405020304" pitchFamily="18" charset="0"/>
              </a:rPr>
              <a:t>groupe de parc 28 v, permettant l’alimentation du réseau de bord, dans la </a:t>
            </a:r>
            <a:r>
              <a:rPr lang="fr-FR" sz="1800" spc="-50" dirty="0">
                <a:effectLst/>
                <a:latin typeface="Times New Roman" panose="02020603050405020304" pitchFamily="18" charset="0"/>
                <a:ea typeface="Times New Roman" panose="02020603050405020304" pitchFamily="18" charset="0"/>
              </a:rPr>
              <a:t>configuration sol.</a:t>
            </a:r>
          </a:p>
          <a:p>
            <a:pPr marL="304800" indent="-1295400" algn="just">
              <a:lnSpc>
                <a:spcPct val="150000"/>
              </a:lnSpc>
            </a:pPr>
            <a:endParaRPr lang="fr-FR" sz="1800" spc="-50" dirty="0">
              <a:effectLst/>
              <a:ea typeface="Times New Roman" panose="02020603050405020304" pitchFamily="18" charset="0"/>
            </a:endParaRPr>
          </a:p>
        </p:txBody>
      </p:sp>
      <p:sp>
        <p:nvSpPr>
          <p:cNvPr id="3" name="ZoneTexte 2">
            <a:extLst>
              <a:ext uri="{FF2B5EF4-FFF2-40B4-BE49-F238E27FC236}">
                <a16:creationId xmlns:a16="http://schemas.microsoft.com/office/drawing/2014/main" id="{5315C774-6E64-1D56-A8AB-5FA2F9DC8D71}"/>
              </a:ext>
            </a:extLst>
          </p:cNvPr>
          <p:cNvSpPr txBox="1"/>
          <p:nvPr/>
        </p:nvSpPr>
        <p:spPr>
          <a:xfrm>
            <a:off x="2842352" y="148551"/>
            <a:ext cx="6704681"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lvl="0" algn="ctr">
              <a:spcBef>
                <a:spcPts val="1200"/>
              </a:spcBef>
              <a:buSzPts val="1600"/>
            </a:pPr>
            <a:r>
              <a:rPr lang="fr-FR" sz="1800" b="1" kern="0" dirty="0">
                <a:solidFill>
                  <a:srgbClr val="4472C4"/>
                </a:solidFill>
                <a:effectLst/>
                <a:latin typeface="Calibri Light" panose="020F0302020204030204" pitchFamily="34" charset="0"/>
                <a:ea typeface="Times New Roman" panose="02020603050405020304" pitchFamily="18" charset="0"/>
                <a:cs typeface="Times New Roman" panose="02020603050405020304" pitchFamily="18" charset="0"/>
              </a:rPr>
              <a:t>Chapitre 08 :GENERATION ET DISTRIBUTION DE COURANT CONTINU</a:t>
            </a:r>
          </a:p>
        </p:txBody>
      </p:sp>
    </p:spTree>
    <p:extLst>
      <p:ext uri="{BB962C8B-B14F-4D97-AF65-F5344CB8AC3E}">
        <p14:creationId xmlns:p14="http://schemas.microsoft.com/office/powerpoint/2010/main" val="272115241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1A05BE69-0796-2381-9A05-F405CBDFE7DE}"/>
              </a:ext>
            </a:extLst>
          </p:cNvPr>
          <p:cNvSpPr txBox="1"/>
          <p:nvPr/>
        </p:nvSpPr>
        <p:spPr>
          <a:xfrm>
            <a:off x="180754" y="1259621"/>
            <a:ext cx="7729870" cy="4247317"/>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just">
              <a:lnSpc>
                <a:spcPct val="150000"/>
              </a:lnSpc>
            </a:pPr>
            <a:r>
              <a:rPr lang="fr-FR" b="1" dirty="0"/>
              <a:t>DISTRIBUTION</a:t>
            </a:r>
            <a:r>
              <a:rPr lang="fr-FR" dirty="0"/>
              <a:t>: </a:t>
            </a:r>
            <a:endParaRPr lang="fr-FR" dirty="0" smtClean="0"/>
          </a:p>
          <a:p>
            <a:pPr marL="285750" indent="-285750" algn="just">
              <a:lnSpc>
                <a:spcPct val="150000"/>
              </a:lnSpc>
              <a:buFont typeface="Arial" panose="020B0604020202020204" pitchFamily="34" charset="0"/>
              <a:buChar char="•"/>
            </a:pPr>
            <a:r>
              <a:rPr lang="fr-FR" dirty="0" smtClean="0"/>
              <a:t>une </a:t>
            </a:r>
            <a:r>
              <a:rPr lang="fr-FR" dirty="0"/>
              <a:t>bus principale, susceptible d’être alimentée par les sources d’énergie principales, dynamos ou groupe de parc 28 v ;</a:t>
            </a:r>
          </a:p>
          <a:p>
            <a:pPr marL="285750" indent="-285750" algn="just">
              <a:lnSpc>
                <a:spcPct val="150000"/>
              </a:lnSpc>
              <a:buFont typeface="Arial" panose="020B0604020202020204" pitchFamily="34" charset="0"/>
              <a:buChar char="•"/>
            </a:pPr>
            <a:r>
              <a:rPr lang="fr-FR" dirty="0"/>
              <a:t>un réseau de bus secondaire, en liaison avec la bus principale à travers les organes de protection, fusibles, disjoncteurs ;</a:t>
            </a:r>
          </a:p>
          <a:p>
            <a:pPr marL="285750" indent="-285750" algn="just">
              <a:lnSpc>
                <a:spcPct val="150000"/>
              </a:lnSpc>
              <a:buFont typeface="Arial" panose="020B0604020202020204" pitchFamily="34" charset="0"/>
              <a:buChar char="•"/>
            </a:pPr>
            <a:r>
              <a:rPr lang="fr-FR" dirty="0"/>
              <a:t>la distribution peut comporter une bus délestable automatiquement en cas de panne en vol d’un générateur (dynamo). </a:t>
            </a:r>
          </a:p>
          <a:p>
            <a:pPr marL="285750" indent="-285750" algn="just">
              <a:lnSpc>
                <a:spcPct val="150000"/>
              </a:lnSpc>
              <a:buFont typeface="Arial" panose="020B0604020202020204" pitchFamily="34" charset="0"/>
              <a:buChar char="•"/>
            </a:pPr>
            <a:r>
              <a:rPr lang="fr-FR" dirty="0"/>
              <a:t>La perte de 50 % de la puissance disponible impose la restriction pour certaines servitudes, notamment les gros consommateurs de courant(cuisines, certains éclairages, dégivrage des eaux usées, etc.) </a:t>
            </a:r>
            <a:r>
              <a:rPr lang="fr-FR" dirty="0" smtClean="0"/>
              <a:t>;</a:t>
            </a:r>
            <a:endParaRPr lang="fr-FR" dirty="0"/>
          </a:p>
        </p:txBody>
      </p:sp>
      <p:sp>
        <p:nvSpPr>
          <p:cNvPr id="3" name="ZoneTexte 2">
            <a:extLst>
              <a:ext uri="{FF2B5EF4-FFF2-40B4-BE49-F238E27FC236}">
                <a16:creationId xmlns:a16="http://schemas.microsoft.com/office/drawing/2014/main" id="{C4380A6E-CA15-F436-888F-1E390C1B1C96}"/>
              </a:ext>
            </a:extLst>
          </p:cNvPr>
          <p:cNvSpPr txBox="1"/>
          <p:nvPr/>
        </p:nvSpPr>
        <p:spPr>
          <a:xfrm>
            <a:off x="2842352" y="148551"/>
            <a:ext cx="6704681"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lvl="0" algn="ctr">
              <a:spcBef>
                <a:spcPts val="1200"/>
              </a:spcBef>
              <a:buSzPts val="1600"/>
            </a:pPr>
            <a:r>
              <a:rPr lang="fr-FR" sz="1800" b="1" kern="0" dirty="0">
                <a:solidFill>
                  <a:srgbClr val="4472C4"/>
                </a:solidFill>
                <a:effectLst/>
                <a:latin typeface="Calibri Light" panose="020F0302020204030204" pitchFamily="34" charset="0"/>
                <a:ea typeface="Times New Roman" panose="02020603050405020304" pitchFamily="18" charset="0"/>
                <a:cs typeface="Times New Roman" panose="02020603050405020304" pitchFamily="18" charset="0"/>
              </a:rPr>
              <a:t>Chapitre 08 :GENERATION ET DISTRIBUTION DE COURANT CONTINU</a:t>
            </a:r>
          </a:p>
        </p:txBody>
      </p:sp>
      <p:pic>
        <p:nvPicPr>
          <p:cNvPr id="4" name="Espace réservé du contenu 6">
            <a:extLst>
              <a:ext uri="{FF2B5EF4-FFF2-40B4-BE49-F238E27FC236}">
                <a16:creationId xmlns:a16="http://schemas.microsoft.com/office/drawing/2014/main" id="{FA419D67-A335-D2BE-6F80-EB82B6FD9912}"/>
              </a:ext>
            </a:extLst>
          </p:cNvPr>
          <p:cNvPicPr>
            <a:picLocks noGrp="1" noChangeAspect="1"/>
          </p:cNvPicPr>
          <p:nvPr>
            <p:ph idx="1"/>
          </p:nvPr>
        </p:nvPicPr>
        <p:blipFill rotWithShape="1">
          <a:blip r:embed="rId2"/>
          <a:srcRect l="49074"/>
          <a:stretch/>
        </p:blipFill>
        <p:spPr>
          <a:xfrm>
            <a:off x="8096440" y="687504"/>
            <a:ext cx="4095560" cy="5985683"/>
          </a:xfrm>
        </p:spPr>
      </p:pic>
    </p:spTree>
    <p:extLst>
      <p:ext uri="{BB962C8B-B14F-4D97-AF65-F5344CB8AC3E}">
        <p14:creationId xmlns:p14="http://schemas.microsoft.com/office/powerpoint/2010/main" val="251900765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1A05BE69-0796-2381-9A05-F405CBDFE7DE}"/>
              </a:ext>
            </a:extLst>
          </p:cNvPr>
          <p:cNvSpPr txBox="1"/>
          <p:nvPr/>
        </p:nvSpPr>
        <p:spPr>
          <a:xfrm>
            <a:off x="180753" y="1514802"/>
            <a:ext cx="7623545" cy="3416320"/>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nSpc>
                <a:spcPct val="150000"/>
              </a:lnSpc>
            </a:pPr>
            <a:r>
              <a:rPr lang="fr-FR" b="1" dirty="0"/>
              <a:t>DISTRIBUTION</a:t>
            </a:r>
            <a:r>
              <a:rPr lang="fr-FR" dirty="0"/>
              <a:t>: </a:t>
            </a:r>
            <a:endParaRPr lang="fr-FR" dirty="0" smtClean="0"/>
          </a:p>
          <a:p>
            <a:pPr>
              <a:lnSpc>
                <a:spcPct val="150000"/>
              </a:lnSpc>
            </a:pPr>
            <a:r>
              <a:rPr lang="fr-FR" dirty="0" smtClean="0"/>
              <a:t>une </a:t>
            </a:r>
            <a:r>
              <a:rPr lang="fr-FR" dirty="0"/>
              <a:t>bus secours : </a:t>
            </a:r>
            <a:r>
              <a:rPr lang="fr-FR" dirty="0" smtClean="0"/>
              <a:t>normalement </a:t>
            </a:r>
            <a:r>
              <a:rPr lang="fr-FR" dirty="0"/>
              <a:t>alimentée par le réseau de bord, </a:t>
            </a:r>
          </a:p>
          <a:p>
            <a:pPr marL="361950" lvl="1" indent="-361950" algn="just">
              <a:lnSpc>
                <a:spcPct val="150000"/>
              </a:lnSpc>
              <a:buFont typeface="Courier New" panose="02070309020205020404" pitchFamily="49" charset="0"/>
              <a:buChar char="o"/>
            </a:pPr>
            <a:r>
              <a:rPr lang="fr-FR" dirty="0"/>
              <a:t>Il permet d’assurer la recharge de la batterie en permanence. </a:t>
            </a:r>
          </a:p>
          <a:p>
            <a:pPr marL="361950" lvl="1" indent="-361950" algn="just">
              <a:lnSpc>
                <a:spcPct val="150000"/>
              </a:lnSpc>
              <a:buFont typeface="Courier New" panose="02070309020205020404" pitchFamily="49" charset="0"/>
              <a:buChar char="o"/>
            </a:pPr>
            <a:r>
              <a:rPr lang="fr-FR" dirty="0"/>
              <a:t>En cas de panne des 2 générateurs principaux, la batterie assure l’alimentation exclusive de la bus de secours afin d’assurer le fonctionnement d’équipements indispensables à la poursuite du vol.</a:t>
            </a:r>
          </a:p>
          <a:p>
            <a:pPr marL="361950" lvl="1" indent="-361950" algn="just">
              <a:lnSpc>
                <a:spcPct val="150000"/>
              </a:lnSpc>
              <a:buFont typeface="Courier New" panose="02070309020205020404" pitchFamily="49" charset="0"/>
              <a:buChar char="o"/>
            </a:pPr>
            <a:r>
              <a:rPr lang="fr-FR" dirty="0"/>
              <a:t>Les avionneurs définissent toujours un bilan électrique secours, sur lequel figure la liste des équipements indispensables et leurs consommations.</a:t>
            </a:r>
          </a:p>
        </p:txBody>
      </p:sp>
      <p:sp>
        <p:nvSpPr>
          <p:cNvPr id="3" name="ZoneTexte 2">
            <a:extLst>
              <a:ext uri="{FF2B5EF4-FFF2-40B4-BE49-F238E27FC236}">
                <a16:creationId xmlns:a16="http://schemas.microsoft.com/office/drawing/2014/main" id="{C4380A6E-CA15-F436-888F-1E390C1B1C96}"/>
              </a:ext>
            </a:extLst>
          </p:cNvPr>
          <p:cNvSpPr txBox="1"/>
          <p:nvPr/>
        </p:nvSpPr>
        <p:spPr>
          <a:xfrm>
            <a:off x="2842352" y="148551"/>
            <a:ext cx="6704681"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lvl="0" algn="ctr">
              <a:spcBef>
                <a:spcPts val="1200"/>
              </a:spcBef>
              <a:buSzPts val="1600"/>
            </a:pPr>
            <a:r>
              <a:rPr lang="fr-FR" sz="1800" b="1" kern="0" dirty="0" smtClean="0">
                <a:solidFill>
                  <a:srgbClr val="4472C4"/>
                </a:solidFill>
                <a:effectLst/>
                <a:latin typeface="Calibri Light" panose="020F0302020204030204" pitchFamily="34" charset="0"/>
                <a:ea typeface="Times New Roman" panose="02020603050405020304" pitchFamily="18" charset="0"/>
                <a:cs typeface="Times New Roman" panose="02020603050405020304" pitchFamily="18" charset="0"/>
              </a:rPr>
              <a:t>GENERATION </a:t>
            </a:r>
            <a:r>
              <a:rPr lang="fr-FR" sz="1800" b="1" kern="0" dirty="0">
                <a:solidFill>
                  <a:srgbClr val="4472C4"/>
                </a:solidFill>
                <a:effectLst/>
                <a:latin typeface="Calibri Light" panose="020F0302020204030204" pitchFamily="34" charset="0"/>
                <a:ea typeface="Times New Roman" panose="02020603050405020304" pitchFamily="18" charset="0"/>
                <a:cs typeface="Times New Roman" panose="02020603050405020304" pitchFamily="18" charset="0"/>
              </a:rPr>
              <a:t>ET DISTRIBUTION DE COURANT CONTINU</a:t>
            </a:r>
          </a:p>
        </p:txBody>
      </p:sp>
      <p:pic>
        <p:nvPicPr>
          <p:cNvPr id="4" name="Espace réservé du contenu 6">
            <a:extLst>
              <a:ext uri="{FF2B5EF4-FFF2-40B4-BE49-F238E27FC236}">
                <a16:creationId xmlns:a16="http://schemas.microsoft.com/office/drawing/2014/main" id="{FA419D67-A335-D2BE-6F80-EB82B6FD9912}"/>
              </a:ext>
            </a:extLst>
          </p:cNvPr>
          <p:cNvPicPr>
            <a:picLocks noGrp="1" noChangeAspect="1"/>
          </p:cNvPicPr>
          <p:nvPr>
            <p:ph idx="1"/>
          </p:nvPr>
        </p:nvPicPr>
        <p:blipFill rotWithShape="1">
          <a:blip r:embed="rId2"/>
          <a:srcRect l="49074"/>
          <a:stretch/>
        </p:blipFill>
        <p:spPr>
          <a:xfrm>
            <a:off x="8096440" y="687504"/>
            <a:ext cx="4095560" cy="5985683"/>
          </a:xfrm>
        </p:spPr>
      </p:pic>
    </p:spTree>
    <p:extLst>
      <p:ext uri="{BB962C8B-B14F-4D97-AF65-F5344CB8AC3E}">
        <p14:creationId xmlns:p14="http://schemas.microsoft.com/office/powerpoint/2010/main" val="331253465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ZoneTexte 6">
            <a:extLst>
              <a:ext uri="{FF2B5EF4-FFF2-40B4-BE49-F238E27FC236}">
                <a16:creationId xmlns:a16="http://schemas.microsoft.com/office/drawing/2014/main" id="{D27D9FEA-F0CD-3B6D-2E16-7C3171A5CC2F}"/>
              </a:ext>
            </a:extLst>
          </p:cNvPr>
          <p:cNvSpPr txBox="1"/>
          <p:nvPr/>
        </p:nvSpPr>
        <p:spPr>
          <a:xfrm>
            <a:off x="3385401" y="656357"/>
            <a:ext cx="6097836"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lvl="1">
              <a:spcBef>
                <a:spcPts val="200"/>
              </a:spcBef>
            </a:pPr>
            <a:r>
              <a:rPr lang="fr-FR" sz="1800" b="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MACHINES GENERATRICES - DYNAMOS</a:t>
            </a:r>
          </a:p>
        </p:txBody>
      </p:sp>
      <p:sp>
        <p:nvSpPr>
          <p:cNvPr id="9" name="ZoneTexte 8">
            <a:extLst>
              <a:ext uri="{FF2B5EF4-FFF2-40B4-BE49-F238E27FC236}">
                <a16:creationId xmlns:a16="http://schemas.microsoft.com/office/drawing/2014/main" id="{382D1A27-FE6E-5B25-EBE1-E9098F42F930}"/>
              </a:ext>
            </a:extLst>
          </p:cNvPr>
          <p:cNvSpPr txBox="1"/>
          <p:nvPr/>
        </p:nvSpPr>
        <p:spPr>
          <a:xfrm>
            <a:off x="354738" y="2091883"/>
            <a:ext cx="5663289" cy="2957861"/>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gn="just">
              <a:lnSpc>
                <a:spcPct val="150000"/>
              </a:lnSpc>
              <a:buFont typeface="Arial" panose="020B0604020202020204" pitchFamily="34" charset="0"/>
              <a:buChar char="•"/>
            </a:pPr>
            <a:r>
              <a:rPr lang="fr-FR" dirty="0"/>
              <a:t>C’est l’organe destiné à fournir la puissance électrique sur le réseau de bord sous la tension de 28 v</a:t>
            </a:r>
          </a:p>
          <a:p>
            <a:pPr marL="285750" indent="-285750" algn="just">
              <a:lnSpc>
                <a:spcPct val="150000"/>
              </a:lnSpc>
              <a:buFont typeface="Arial" panose="020B0604020202020204" pitchFamily="34" charset="0"/>
              <a:buChar char="•"/>
            </a:pPr>
            <a:r>
              <a:rPr lang="fr-FR" dirty="0"/>
              <a:t>Le réseau à partir duquel sont connectées </a:t>
            </a:r>
            <a:r>
              <a:rPr lang="fr-FR" dirty="0" smtClean="0"/>
              <a:t>les </a:t>
            </a:r>
            <a:r>
              <a:rPr lang="fr-FR" dirty="0"/>
              <a:t>servitudes.</a:t>
            </a:r>
          </a:p>
          <a:p>
            <a:pPr marL="285750" indent="-285750" algn="just">
              <a:lnSpc>
                <a:spcPct val="150000"/>
              </a:lnSpc>
              <a:buFont typeface="Arial" panose="020B0604020202020204" pitchFamily="34" charset="0"/>
              <a:buChar char="•"/>
            </a:pPr>
            <a:r>
              <a:rPr lang="fr-FR" dirty="0"/>
              <a:t>Les génératrices sont de type shunt, tétrapolaires, identiques dans le principe aux génératrices industrielles.</a:t>
            </a:r>
          </a:p>
        </p:txBody>
      </p:sp>
      <p:sp>
        <p:nvSpPr>
          <p:cNvPr id="2" name="ZoneTexte 1">
            <a:extLst>
              <a:ext uri="{FF2B5EF4-FFF2-40B4-BE49-F238E27FC236}">
                <a16:creationId xmlns:a16="http://schemas.microsoft.com/office/drawing/2014/main" id="{BDF0383F-6439-4C88-F0B1-B87F4ACCCD44}"/>
              </a:ext>
            </a:extLst>
          </p:cNvPr>
          <p:cNvSpPr txBox="1"/>
          <p:nvPr/>
        </p:nvSpPr>
        <p:spPr>
          <a:xfrm>
            <a:off x="2778556" y="135231"/>
            <a:ext cx="6704681"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lvl="0" algn="ctr">
              <a:spcBef>
                <a:spcPts val="1200"/>
              </a:spcBef>
              <a:buSzPts val="1600"/>
            </a:pPr>
            <a:r>
              <a:rPr lang="fr-FR" sz="1800" b="1" kern="0" dirty="0" smtClean="0">
                <a:solidFill>
                  <a:srgbClr val="4472C4"/>
                </a:solidFill>
                <a:effectLst/>
                <a:latin typeface="Calibri Light" panose="020F0302020204030204" pitchFamily="34" charset="0"/>
                <a:ea typeface="Times New Roman" panose="02020603050405020304" pitchFamily="18" charset="0"/>
                <a:cs typeface="Times New Roman" panose="02020603050405020304" pitchFamily="18" charset="0"/>
              </a:rPr>
              <a:t>GENERATION </a:t>
            </a:r>
            <a:r>
              <a:rPr lang="fr-FR" sz="1800" b="1" kern="0" dirty="0">
                <a:solidFill>
                  <a:srgbClr val="4472C4"/>
                </a:solidFill>
                <a:effectLst/>
                <a:latin typeface="Calibri Light" panose="020F0302020204030204" pitchFamily="34" charset="0"/>
                <a:ea typeface="Times New Roman" panose="02020603050405020304" pitchFamily="18" charset="0"/>
                <a:cs typeface="Times New Roman" panose="02020603050405020304" pitchFamily="18" charset="0"/>
              </a:rPr>
              <a:t>ET DISTRIBUTION DE COURANT CONTINU</a:t>
            </a:r>
          </a:p>
        </p:txBody>
      </p:sp>
      <p:pic>
        <p:nvPicPr>
          <p:cNvPr id="3" name="Image 2"/>
          <p:cNvPicPr>
            <a:picLocks noChangeAspect="1"/>
          </p:cNvPicPr>
          <p:nvPr/>
        </p:nvPicPr>
        <p:blipFill>
          <a:blip r:embed="rId2"/>
          <a:stretch>
            <a:fillRect/>
          </a:stretch>
        </p:blipFill>
        <p:spPr>
          <a:xfrm>
            <a:off x="6901970" y="1611720"/>
            <a:ext cx="3953873" cy="4227182"/>
          </a:xfrm>
          <a:prstGeom prst="rect">
            <a:avLst/>
          </a:prstGeom>
        </p:spPr>
      </p:pic>
    </p:spTree>
    <p:extLst>
      <p:ext uri="{BB962C8B-B14F-4D97-AF65-F5344CB8AC3E}">
        <p14:creationId xmlns:p14="http://schemas.microsoft.com/office/powerpoint/2010/main" val="104075937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CC1637BC-2E26-B94F-1714-7153335CEE45}"/>
              </a:ext>
            </a:extLst>
          </p:cNvPr>
          <p:cNvSpPr txBox="1"/>
          <p:nvPr/>
        </p:nvSpPr>
        <p:spPr>
          <a:xfrm>
            <a:off x="4089553" y="658510"/>
            <a:ext cx="4012894"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lvl="0" algn="ctr">
              <a:buClr>
                <a:srgbClr val="000000"/>
              </a:buClr>
              <a:buSzPts val="1200"/>
              <a:tabLst>
                <a:tab pos="604520" algn="l"/>
              </a:tabLst>
            </a:pPr>
            <a:r>
              <a:rPr lang="fr-FR" sz="1800" b="1" u="none" strike="noStrike" spc="-50" dirty="0">
                <a:effectLst/>
                <a:ea typeface="Times New Roman" panose="02020603050405020304" pitchFamily="18" charset="0"/>
                <a:cs typeface="Times New Roman" panose="02020603050405020304" pitchFamily="18" charset="0"/>
              </a:rPr>
              <a:t>PROPRIETES DE LA GENERATRICE SHUNT</a:t>
            </a:r>
          </a:p>
        </p:txBody>
      </p:sp>
      <p:sp>
        <p:nvSpPr>
          <p:cNvPr id="4" name="ZoneTexte 3">
            <a:extLst>
              <a:ext uri="{FF2B5EF4-FFF2-40B4-BE49-F238E27FC236}">
                <a16:creationId xmlns:a16="http://schemas.microsoft.com/office/drawing/2014/main" id="{07CE02DB-73B8-E67D-415B-A41A89B98B61}"/>
              </a:ext>
            </a:extLst>
          </p:cNvPr>
          <p:cNvSpPr txBox="1"/>
          <p:nvPr/>
        </p:nvSpPr>
        <p:spPr>
          <a:xfrm>
            <a:off x="775465" y="1472337"/>
            <a:ext cx="10090532" cy="1200329"/>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marL="342900" indent="-342900">
              <a:buSzPct val="100000"/>
              <a:buFont typeface="+mj-lt"/>
              <a:buAutoNum type="alphaLcPeriod"/>
            </a:pPr>
            <a:r>
              <a:rPr lang="fr-FR" sz="1800" dirty="0">
                <a:solidFill>
                  <a:srgbClr val="000000"/>
                </a:solidFill>
                <a:effectLst/>
                <a:ea typeface="DejaVu Sans" panose="020B0603030804020204" pitchFamily="34" charset="0"/>
              </a:rPr>
              <a:t>Elle s’amorce à circuit ouvert</a:t>
            </a:r>
          </a:p>
          <a:p>
            <a:pPr marL="342900" lvl="0" indent="-342900" algn="just">
              <a:buClr>
                <a:srgbClr val="000000"/>
              </a:buClr>
              <a:buSzPct val="100000"/>
              <a:buFont typeface="+mj-lt"/>
              <a:buAutoNum type="alphaLcPeriod"/>
              <a:tabLst>
                <a:tab pos="554990" algn="l"/>
              </a:tabLst>
            </a:pPr>
            <a:r>
              <a:rPr lang="fr-FR" dirty="0">
                <a:solidFill>
                  <a:srgbClr val="000000"/>
                </a:solidFill>
                <a:ea typeface="DejaVu Sans" panose="020B0603030804020204" pitchFamily="34" charset="0"/>
              </a:rPr>
              <a:t>Sa caractéristique rie tension U = f(I) est plate d’où facilité de régulation.</a:t>
            </a:r>
          </a:p>
          <a:p>
            <a:pPr marL="342900" marR="254000" lvl="0" indent="-342900" algn="just">
              <a:buClr>
                <a:srgbClr val="000000"/>
              </a:buClr>
              <a:buSzPct val="100000"/>
              <a:buFont typeface="+mj-lt"/>
              <a:buAutoNum type="alphaLcPeriod"/>
              <a:tabLst>
                <a:tab pos="554990" algn="l"/>
              </a:tabLst>
            </a:pPr>
            <a:r>
              <a:rPr lang="fr-FR" dirty="0">
                <a:solidFill>
                  <a:srgbClr val="000000"/>
                </a:solidFill>
                <a:ea typeface="DejaVu Sans" panose="020B0603030804020204" pitchFamily="34" charset="0"/>
              </a:rPr>
              <a:t>Un court-circuit aux bornes de l’induit, se traduit par son désamorçage sans risque d’incendie.</a:t>
            </a:r>
          </a:p>
          <a:p>
            <a:pPr marL="342900" lvl="0" indent="-342900" algn="just">
              <a:buClr>
                <a:srgbClr val="000000"/>
              </a:buClr>
              <a:buSzPct val="100000"/>
              <a:buFont typeface="+mj-lt"/>
              <a:buAutoNum type="alphaLcPeriod"/>
              <a:tabLst>
                <a:tab pos="554990" algn="l"/>
              </a:tabLst>
            </a:pPr>
            <a:r>
              <a:rPr lang="fr-FR" dirty="0">
                <a:solidFill>
                  <a:srgbClr val="000000"/>
                </a:solidFill>
                <a:ea typeface="DejaVu Sans" panose="020B0603030804020204" pitchFamily="34" charset="0"/>
              </a:rPr>
              <a:t>Elle est </a:t>
            </a:r>
            <a:r>
              <a:rPr lang="fr-FR" sz="1800" u="none" strike="noStrike" spc="-50" dirty="0">
                <a:effectLst/>
                <a:ea typeface="Times New Roman" panose="02020603050405020304" pitchFamily="18" charset="0"/>
                <a:cs typeface="Times New Roman" panose="02020603050405020304" pitchFamily="18" charset="0"/>
              </a:rPr>
              <a:t>bien adaptée à la charge d’une batterie d’accus.</a:t>
            </a:r>
          </a:p>
        </p:txBody>
      </p:sp>
      <p:pic>
        <p:nvPicPr>
          <p:cNvPr id="9" name="Espace réservé du contenu 4">
            <a:extLst>
              <a:ext uri="{FF2B5EF4-FFF2-40B4-BE49-F238E27FC236}">
                <a16:creationId xmlns:a16="http://schemas.microsoft.com/office/drawing/2014/main" id="{E566FFF6-65E4-E548-8E38-D83A50918444}"/>
              </a:ext>
            </a:extLst>
          </p:cNvPr>
          <p:cNvPicPr>
            <a:picLocks noGrp="1" noChangeAspect="1"/>
          </p:cNvPicPr>
          <p:nvPr>
            <p:ph idx="1"/>
          </p:nvPr>
        </p:nvPicPr>
        <p:blipFill rotWithShape="1">
          <a:blip r:embed="rId2"/>
          <a:srcRect l="5993" r="13548"/>
          <a:stretch/>
        </p:blipFill>
        <p:spPr>
          <a:xfrm>
            <a:off x="3476178" y="2799666"/>
            <a:ext cx="4689106" cy="3082329"/>
          </a:xfrm>
        </p:spPr>
        <p:style>
          <a:lnRef idx="2">
            <a:schemeClr val="accent2"/>
          </a:lnRef>
          <a:fillRef idx="1">
            <a:schemeClr val="lt1"/>
          </a:fillRef>
          <a:effectRef idx="0">
            <a:schemeClr val="accent2"/>
          </a:effectRef>
          <a:fontRef idx="minor">
            <a:schemeClr val="dk1"/>
          </a:fontRef>
        </p:style>
      </p:pic>
      <p:sp>
        <p:nvSpPr>
          <p:cNvPr id="10" name="ZoneTexte 9">
            <a:extLst>
              <a:ext uri="{FF2B5EF4-FFF2-40B4-BE49-F238E27FC236}">
                <a16:creationId xmlns:a16="http://schemas.microsoft.com/office/drawing/2014/main" id="{FA68DB6C-C408-1AF6-E578-1952851A43D6}"/>
              </a:ext>
            </a:extLst>
          </p:cNvPr>
          <p:cNvSpPr txBox="1"/>
          <p:nvPr/>
        </p:nvSpPr>
        <p:spPr>
          <a:xfrm>
            <a:off x="2679700" y="6126544"/>
            <a:ext cx="6096000" cy="369332"/>
          </a:xfrm>
          <a:prstGeom prst="rect">
            <a:avLst/>
          </a:prstGeom>
          <a:noFill/>
          <a:ln w="12700" cap="flat" cmpd="sng" algn="ctr">
            <a:no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dirty="0"/>
              <a:t>SCHEMA DE PRINCIPE D’UNE GENERATRICE DE BORD</a:t>
            </a:r>
          </a:p>
        </p:txBody>
      </p:sp>
      <p:sp>
        <p:nvSpPr>
          <p:cNvPr id="7" name="ZoneTexte 6">
            <a:extLst>
              <a:ext uri="{FF2B5EF4-FFF2-40B4-BE49-F238E27FC236}">
                <a16:creationId xmlns:a16="http://schemas.microsoft.com/office/drawing/2014/main" id="{BDF0383F-6439-4C88-F0B1-B87F4ACCCD44}"/>
              </a:ext>
            </a:extLst>
          </p:cNvPr>
          <p:cNvSpPr txBox="1"/>
          <p:nvPr/>
        </p:nvSpPr>
        <p:spPr>
          <a:xfrm>
            <a:off x="2778556" y="135231"/>
            <a:ext cx="6704681"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lvl="0" algn="ctr">
              <a:spcBef>
                <a:spcPts val="1200"/>
              </a:spcBef>
              <a:buSzPts val="1600"/>
            </a:pPr>
            <a:r>
              <a:rPr lang="fr-FR" sz="1800" b="1" kern="0" dirty="0" smtClean="0">
                <a:solidFill>
                  <a:srgbClr val="4472C4"/>
                </a:solidFill>
                <a:effectLst/>
                <a:latin typeface="Calibri Light" panose="020F0302020204030204" pitchFamily="34" charset="0"/>
                <a:ea typeface="Times New Roman" panose="02020603050405020304" pitchFamily="18" charset="0"/>
                <a:cs typeface="Times New Roman" panose="02020603050405020304" pitchFamily="18" charset="0"/>
              </a:rPr>
              <a:t>GENERATION </a:t>
            </a:r>
            <a:r>
              <a:rPr lang="fr-FR" sz="1800" b="1" kern="0" dirty="0">
                <a:solidFill>
                  <a:srgbClr val="4472C4"/>
                </a:solidFill>
                <a:effectLst/>
                <a:latin typeface="Calibri Light" panose="020F0302020204030204" pitchFamily="34" charset="0"/>
                <a:ea typeface="Times New Roman" panose="02020603050405020304" pitchFamily="18" charset="0"/>
                <a:cs typeface="Times New Roman" panose="02020603050405020304" pitchFamily="18" charset="0"/>
              </a:rPr>
              <a:t>ET DISTRIBUTION DE COURANT CONTINU</a:t>
            </a:r>
          </a:p>
        </p:txBody>
      </p:sp>
    </p:spTree>
    <p:extLst>
      <p:ext uri="{BB962C8B-B14F-4D97-AF65-F5344CB8AC3E}">
        <p14:creationId xmlns:p14="http://schemas.microsoft.com/office/powerpoint/2010/main" val="86369017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77C401F2-42F8-02C1-68B3-9B3B84A4F186}"/>
              </a:ext>
            </a:extLst>
          </p:cNvPr>
          <p:cNvPicPr>
            <a:picLocks noGrp="1" noChangeAspect="1"/>
          </p:cNvPicPr>
          <p:nvPr>
            <p:ph idx="1"/>
          </p:nvPr>
        </p:nvPicPr>
        <p:blipFill rotWithShape="1">
          <a:blip r:embed="rId2"/>
          <a:srcRect r="23746"/>
          <a:stretch/>
        </p:blipFill>
        <p:spPr>
          <a:xfrm rot="5400000">
            <a:off x="2135808" y="-864980"/>
            <a:ext cx="4729600" cy="8143783"/>
          </a:xfrm>
        </p:spPr>
        <p:style>
          <a:lnRef idx="2">
            <a:schemeClr val="accent2"/>
          </a:lnRef>
          <a:fillRef idx="1">
            <a:schemeClr val="lt1"/>
          </a:fillRef>
          <a:effectRef idx="0">
            <a:schemeClr val="accent2"/>
          </a:effectRef>
          <a:fontRef idx="minor">
            <a:schemeClr val="dk1"/>
          </a:fontRef>
        </p:style>
      </p:pic>
      <p:pic>
        <p:nvPicPr>
          <p:cNvPr id="4" name="Image 3">
            <a:extLst>
              <a:ext uri="{FF2B5EF4-FFF2-40B4-BE49-F238E27FC236}">
                <a16:creationId xmlns:a16="http://schemas.microsoft.com/office/drawing/2014/main" id="{6DD52991-C060-847A-4652-326B6BB92ACF}"/>
              </a:ext>
            </a:extLst>
          </p:cNvPr>
          <p:cNvPicPr>
            <a:picLocks noChangeAspect="1"/>
          </p:cNvPicPr>
          <p:nvPr/>
        </p:nvPicPr>
        <p:blipFill rotWithShape="1">
          <a:blip r:embed="rId3"/>
          <a:srcRect l="-14965" t="57593" r="14965" b="2963"/>
          <a:stretch/>
        </p:blipFill>
        <p:spPr>
          <a:xfrm rot="5400000">
            <a:off x="9301544" y="835974"/>
            <a:ext cx="2036774" cy="2705100"/>
          </a:xfrm>
          <a:prstGeom prst="rect">
            <a:avLst/>
          </a:prstGeom>
        </p:spPr>
      </p:pic>
      <p:pic>
        <p:nvPicPr>
          <p:cNvPr id="6" name="Image 5">
            <a:extLst>
              <a:ext uri="{FF2B5EF4-FFF2-40B4-BE49-F238E27FC236}">
                <a16:creationId xmlns:a16="http://schemas.microsoft.com/office/drawing/2014/main" id="{2192F9A2-EDF2-E835-79CE-F45BC9A2FA86}"/>
              </a:ext>
            </a:extLst>
          </p:cNvPr>
          <p:cNvPicPr>
            <a:picLocks noChangeAspect="1"/>
          </p:cNvPicPr>
          <p:nvPr/>
        </p:nvPicPr>
        <p:blipFill rotWithShape="1">
          <a:blip r:embed="rId3"/>
          <a:srcRect t="2963" r="10717" b="55556"/>
          <a:stretch/>
        </p:blipFill>
        <p:spPr>
          <a:xfrm rot="5400000">
            <a:off x="9480538" y="3086605"/>
            <a:ext cx="1818487" cy="2844800"/>
          </a:xfrm>
          <a:prstGeom prst="rect">
            <a:avLst/>
          </a:prstGeom>
        </p:spPr>
      </p:pic>
      <p:sp>
        <p:nvSpPr>
          <p:cNvPr id="8" name="ZoneTexte 7">
            <a:extLst>
              <a:ext uri="{FF2B5EF4-FFF2-40B4-BE49-F238E27FC236}">
                <a16:creationId xmlns:a16="http://schemas.microsoft.com/office/drawing/2014/main" id="{BDF0383F-6439-4C88-F0B1-B87F4ACCCD44}"/>
              </a:ext>
            </a:extLst>
          </p:cNvPr>
          <p:cNvSpPr txBox="1"/>
          <p:nvPr/>
        </p:nvSpPr>
        <p:spPr>
          <a:xfrm>
            <a:off x="2778556" y="135231"/>
            <a:ext cx="6704681"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lvl="0" algn="ctr">
              <a:spcBef>
                <a:spcPts val="1200"/>
              </a:spcBef>
              <a:buSzPts val="1600"/>
            </a:pPr>
            <a:r>
              <a:rPr lang="fr-FR" sz="1800" b="1" kern="0" dirty="0" smtClean="0">
                <a:solidFill>
                  <a:srgbClr val="4472C4"/>
                </a:solidFill>
                <a:effectLst/>
                <a:latin typeface="Calibri Light" panose="020F0302020204030204" pitchFamily="34" charset="0"/>
                <a:ea typeface="Times New Roman" panose="02020603050405020304" pitchFamily="18" charset="0"/>
                <a:cs typeface="Times New Roman" panose="02020603050405020304" pitchFamily="18" charset="0"/>
              </a:rPr>
              <a:t>GENERATION </a:t>
            </a:r>
            <a:r>
              <a:rPr lang="fr-FR" sz="1800" b="1" kern="0" dirty="0">
                <a:solidFill>
                  <a:srgbClr val="4472C4"/>
                </a:solidFill>
                <a:effectLst/>
                <a:latin typeface="Calibri Light" panose="020F0302020204030204" pitchFamily="34" charset="0"/>
                <a:ea typeface="Times New Roman" panose="02020603050405020304" pitchFamily="18" charset="0"/>
                <a:cs typeface="Times New Roman" panose="02020603050405020304" pitchFamily="18" charset="0"/>
              </a:rPr>
              <a:t>ET DISTRIBUTION DE COURANT CONTINU</a:t>
            </a:r>
          </a:p>
        </p:txBody>
      </p:sp>
    </p:spTree>
    <p:extLst>
      <p:ext uri="{BB962C8B-B14F-4D97-AF65-F5344CB8AC3E}">
        <p14:creationId xmlns:p14="http://schemas.microsoft.com/office/powerpoint/2010/main" val="376973717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ZoneTexte 4">
            <a:extLst>
              <a:ext uri="{FF2B5EF4-FFF2-40B4-BE49-F238E27FC236}">
                <a16:creationId xmlns:a16="http://schemas.microsoft.com/office/drawing/2014/main" id="{9B58F03B-FE29-A630-917B-DC9DF66C8470}"/>
              </a:ext>
            </a:extLst>
          </p:cNvPr>
          <p:cNvSpPr txBox="1"/>
          <p:nvPr/>
        </p:nvSpPr>
        <p:spPr>
          <a:xfrm>
            <a:off x="946225" y="1323162"/>
            <a:ext cx="10090533" cy="1754326"/>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defPPr>
              <a:defRPr lang="fr-F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R="3619500" lvl="0" algn="l">
              <a:buClr>
                <a:srgbClr val="000000"/>
              </a:buClr>
              <a:buSzPts val="1200"/>
              <a:tabLst>
                <a:tab pos="278130" algn="l"/>
              </a:tabLst>
            </a:pPr>
            <a:r>
              <a:rPr lang="fr-FR" sz="1800" u="none" strike="noStrike" spc="-50" dirty="0">
                <a:effectLst/>
                <a:ea typeface="Times New Roman" panose="02020603050405020304" pitchFamily="18" charset="0"/>
                <a:cs typeface="Times New Roman" panose="02020603050405020304" pitchFamily="18" charset="0"/>
              </a:rPr>
              <a:t>Conditions à respecter :</a:t>
            </a:r>
          </a:p>
          <a:p>
            <a:pPr marL="342900" indent="-342900" algn="just">
              <a:buClr>
                <a:srgbClr val="000000"/>
              </a:buClr>
              <a:buSzPct val="100000"/>
              <a:buFont typeface="+mj-lt"/>
              <a:buAutoNum type="arabicPeriod"/>
              <a:tabLst>
                <a:tab pos="473075" algn="l"/>
              </a:tabLst>
            </a:pPr>
            <a:r>
              <a:rPr lang="fr-FR" spc="-50" dirty="0">
                <a:cs typeface="Times New Roman" panose="02020603050405020304" pitchFamily="18" charset="0"/>
              </a:rPr>
              <a:t>présence d’un champ rémanent au niveau du circuit inducteur,</a:t>
            </a:r>
          </a:p>
          <a:p>
            <a:pPr marL="342900" indent="-342900" algn="just">
              <a:buClr>
                <a:srgbClr val="000000"/>
              </a:buClr>
              <a:buSzPct val="100000"/>
              <a:buFont typeface="+mj-lt"/>
              <a:buAutoNum type="arabicPeriod"/>
              <a:tabLst>
                <a:tab pos="473075" algn="l"/>
              </a:tabLst>
            </a:pPr>
            <a:r>
              <a:rPr lang="fr-FR" spc="-50" dirty="0">
                <a:cs typeface="Times New Roman" panose="02020603050405020304" pitchFamily="18" charset="0"/>
              </a:rPr>
              <a:t>respect du sens de rotation de l’organe induit,</a:t>
            </a:r>
          </a:p>
          <a:p>
            <a:pPr marL="342900" indent="-342900" algn="just">
              <a:buClr>
                <a:srgbClr val="000000"/>
              </a:buClr>
              <a:buSzPct val="100000"/>
              <a:buFont typeface="+mj-lt"/>
              <a:buAutoNum type="arabicPeriod"/>
              <a:tabLst>
                <a:tab pos="473075" algn="l"/>
              </a:tabLst>
            </a:pPr>
            <a:r>
              <a:rPr lang="fr-FR" spc="-50" dirty="0">
                <a:cs typeface="Times New Roman" panose="02020603050405020304" pitchFamily="18" charset="0"/>
              </a:rPr>
              <a:t>vitesse de rotation minimale de l’induit (définie par le constructeur),</a:t>
            </a:r>
          </a:p>
          <a:p>
            <a:pPr marL="342900" indent="-342900" algn="just">
              <a:buClr>
                <a:srgbClr val="000000"/>
              </a:buClr>
              <a:buSzPct val="100000"/>
              <a:buFont typeface="+mj-lt"/>
              <a:buAutoNum type="arabicPeriod"/>
              <a:tabLst>
                <a:tab pos="473075" algn="l"/>
              </a:tabLst>
            </a:pPr>
            <a:r>
              <a:rPr lang="fr-FR" spc="-50" dirty="0">
                <a:cs typeface="Times New Roman" panose="02020603050405020304" pitchFamily="18" charset="0"/>
              </a:rPr>
              <a:t>connexions induit/inducteur correctes.</a:t>
            </a:r>
          </a:p>
          <a:p>
            <a:pPr algn="just">
              <a:buClr>
                <a:srgbClr val="000000"/>
              </a:buClr>
              <a:buSzPct val="100000"/>
              <a:tabLst>
                <a:tab pos="473075" algn="l"/>
              </a:tabLst>
            </a:pPr>
            <a:r>
              <a:rPr lang="fr-FR" spc="-50" dirty="0">
                <a:cs typeface="Times New Roman" panose="02020603050405020304" pitchFamily="18" charset="0"/>
              </a:rPr>
              <a:t>Le contrôle </a:t>
            </a:r>
            <a:r>
              <a:rPr lang="fr-FR" sz="1800" spc="-50" dirty="0">
                <a:effectLst/>
                <a:ea typeface="Times New Roman" panose="02020603050405020304" pitchFamily="18" charset="0"/>
              </a:rPr>
              <a:t>de l’amorçage s’effectue à l’aide du voltmètre de bord.</a:t>
            </a:r>
          </a:p>
        </p:txBody>
      </p:sp>
      <p:sp>
        <p:nvSpPr>
          <p:cNvPr id="9" name="ZoneTexte 8">
            <a:extLst>
              <a:ext uri="{FF2B5EF4-FFF2-40B4-BE49-F238E27FC236}">
                <a16:creationId xmlns:a16="http://schemas.microsoft.com/office/drawing/2014/main" id="{44FEA6E9-BF43-587A-2719-1A0F08085F12}"/>
              </a:ext>
            </a:extLst>
          </p:cNvPr>
          <p:cNvSpPr txBox="1"/>
          <p:nvPr/>
        </p:nvSpPr>
        <p:spPr>
          <a:xfrm>
            <a:off x="4581792" y="665029"/>
            <a:ext cx="2819400"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sz="1800" b="1" u="none" strike="noStrike" spc="-50" dirty="0">
                <a:effectLst/>
                <a:ea typeface="Times New Roman" panose="02020603050405020304" pitchFamily="18" charset="0"/>
                <a:cs typeface="Times New Roman" panose="02020603050405020304" pitchFamily="18" charset="0"/>
              </a:rPr>
              <a:t>AMORÇAGE DE LA DYNAMO</a:t>
            </a:r>
            <a:endParaRPr lang="fr-FR" b="1" dirty="0"/>
          </a:p>
        </p:txBody>
      </p:sp>
      <p:pic>
        <p:nvPicPr>
          <p:cNvPr id="5" name="Espace réservé du contenu 4">
            <a:extLst>
              <a:ext uri="{FF2B5EF4-FFF2-40B4-BE49-F238E27FC236}">
                <a16:creationId xmlns:a16="http://schemas.microsoft.com/office/drawing/2014/main" id="{E566FFF6-65E4-E548-8E38-D83A50918444}"/>
              </a:ext>
            </a:extLst>
          </p:cNvPr>
          <p:cNvPicPr>
            <a:picLocks noGrp="1" noChangeAspect="1"/>
          </p:cNvPicPr>
          <p:nvPr>
            <p:ph idx="1"/>
          </p:nvPr>
        </p:nvPicPr>
        <p:blipFill rotWithShape="1">
          <a:blip r:embed="rId2"/>
          <a:srcRect l="5993" r="13548"/>
          <a:stretch/>
        </p:blipFill>
        <p:spPr>
          <a:xfrm>
            <a:off x="3476178" y="3366289"/>
            <a:ext cx="4689106" cy="3082329"/>
          </a:xfrm>
        </p:spPr>
        <p:style>
          <a:lnRef idx="2">
            <a:schemeClr val="accent2"/>
          </a:lnRef>
          <a:fillRef idx="1">
            <a:schemeClr val="lt1"/>
          </a:fillRef>
          <a:effectRef idx="0">
            <a:schemeClr val="accent2"/>
          </a:effectRef>
          <a:fontRef idx="minor">
            <a:schemeClr val="dk1"/>
          </a:fontRef>
        </p:style>
      </p:pic>
      <p:sp>
        <p:nvSpPr>
          <p:cNvPr id="6" name="ZoneTexte 5">
            <a:extLst>
              <a:ext uri="{FF2B5EF4-FFF2-40B4-BE49-F238E27FC236}">
                <a16:creationId xmlns:a16="http://schemas.microsoft.com/office/drawing/2014/main" id="{BDF0383F-6439-4C88-F0B1-B87F4ACCCD44}"/>
              </a:ext>
            </a:extLst>
          </p:cNvPr>
          <p:cNvSpPr txBox="1"/>
          <p:nvPr/>
        </p:nvSpPr>
        <p:spPr>
          <a:xfrm>
            <a:off x="2778556" y="135231"/>
            <a:ext cx="6704681"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lvl="0" algn="ctr">
              <a:spcBef>
                <a:spcPts val="1200"/>
              </a:spcBef>
              <a:buSzPts val="1600"/>
            </a:pPr>
            <a:r>
              <a:rPr lang="fr-FR" sz="1800" b="1" kern="0" dirty="0" smtClean="0">
                <a:solidFill>
                  <a:srgbClr val="4472C4"/>
                </a:solidFill>
                <a:effectLst/>
                <a:latin typeface="Calibri Light" panose="020F0302020204030204" pitchFamily="34" charset="0"/>
                <a:ea typeface="Times New Roman" panose="02020603050405020304" pitchFamily="18" charset="0"/>
                <a:cs typeface="Times New Roman" panose="02020603050405020304" pitchFamily="18" charset="0"/>
              </a:rPr>
              <a:t>GENERATION </a:t>
            </a:r>
            <a:r>
              <a:rPr lang="fr-FR" sz="1800" b="1" kern="0" dirty="0">
                <a:solidFill>
                  <a:srgbClr val="4472C4"/>
                </a:solidFill>
                <a:effectLst/>
                <a:latin typeface="Calibri Light" panose="020F0302020204030204" pitchFamily="34" charset="0"/>
                <a:ea typeface="Times New Roman" panose="02020603050405020304" pitchFamily="18" charset="0"/>
                <a:cs typeface="Times New Roman" panose="02020603050405020304" pitchFamily="18" charset="0"/>
              </a:rPr>
              <a:t>ET DISTRIBUTION DE COURANT CONTINU</a:t>
            </a:r>
          </a:p>
        </p:txBody>
      </p:sp>
    </p:spTree>
    <p:extLst>
      <p:ext uri="{BB962C8B-B14F-4D97-AF65-F5344CB8AC3E}">
        <p14:creationId xmlns:p14="http://schemas.microsoft.com/office/powerpoint/2010/main" val="15291885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67A21E10-DFB6-FFC2-D5FA-8FCF65B98086}"/>
              </a:ext>
            </a:extLst>
          </p:cNvPr>
          <p:cNvSpPr txBox="1"/>
          <p:nvPr/>
        </p:nvSpPr>
        <p:spPr>
          <a:xfrm>
            <a:off x="257060" y="2430876"/>
            <a:ext cx="7874569" cy="4324261"/>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marL="285750" lvl="0" indent="-285750" algn="just">
              <a:lnSpc>
                <a:spcPts val="3000"/>
              </a:lnSpc>
              <a:buClr>
                <a:srgbClr val="000000"/>
              </a:buClr>
              <a:buSzPts val="1200"/>
              <a:buFont typeface="Wingdings" panose="05000000000000000000" pitchFamily="2" charset="2"/>
              <a:buChar char="Ø"/>
              <a:tabLst>
                <a:tab pos="0" algn="l"/>
              </a:tabLst>
            </a:pPr>
            <a:r>
              <a:rPr lang="fr-FR" sz="1800" u="none" strike="noStrike" spc="-50" dirty="0">
                <a:effectLst/>
                <a:ea typeface="Times New Roman" panose="02020603050405020304" pitchFamily="18" charset="0"/>
                <a:cs typeface="Times New Roman" panose="02020603050405020304" pitchFamily="18" charset="0"/>
              </a:rPr>
              <a:t>FACILITE DE CONVERSION EN D’AUTRES FORMES D’ENERGIE</a:t>
            </a:r>
          </a:p>
          <a:p>
            <a:pPr marL="742950" lvl="1" indent="-285750" algn="just">
              <a:lnSpc>
                <a:spcPts val="3000"/>
              </a:lnSpc>
              <a:buClr>
                <a:srgbClr val="000000"/>
              </a:buClr>
              <a:buSzPct val="100000"/>
              <a:buFont typeface="Arial" panose="020B0604020202020204" pitchFamily="34" charset="0"/>
              <a:buChar char="•"/>
              <a:tabLst>
                <a:tab pos="0" algn="l"/>
              </a:tabLst>
            </a:pPr>
            <a:r>
              <a:rPr lang="fr-FR" u="none" strike="noStrike" spc="-50" dirty="0">
                <a:effectLst/>
                <a:ea typeface="Times New Roman" panose="02020603050405020304" pitchFamily="18" charset="0"/>
                <a:cs typeface="Times New Roman" panose="02020603050405020304" pitchFamily="18" charset="0"/>
              </a:rPr>
              <a:t>Mécanique(moteur).</a:t>
            </a:r>
          </a:p>
          <a:p>
            <a:pPr marL="742950" lvl="1" indent="-285750" algn="just">
              <a:lnSpc>
                <a:spcPts val="3000"/>
              </a:lnSpc>
              <a:buClr>
                <a:srgbClr val="000000"/>
              </a:buClr>
              <a:buSzPct val="100000"/>
              <a:buFont typeface="Arial" panose="020B0604020202020204" pitchFamily="34" charset="0"/>
              <a:buChar char="•"/>
              <a:tabLst>
                <a:tab pos="0" algn="l"/>
              </a:tabLst>
            </a:pPr>
            <a:r>
              <a:rPr lang="fr-FR" u="none" strike="noStrike" spc="-50" dirty="0">
                <a:effectLst/>
                <a:ea typeface="Times New Roman" panose="02020603050405020304" pitchFamily="18" charset="0"/>
                <a:cs typeface="Times New Roman" panose="02020603050405020304" pitchFamily="18" charset="0"/>
              </a:rPr>
              <a:t>Calorifique (dégivrage, cuisines).</a:t>
            </a:r>
          </a:p>
          <a:p>
            <a:pPr marL="742950" lvl="1" indent="-285750" algn="just">
              <a:lnSpc>
                <a:spcPts val="3000"/>
              </a:lnSpc>
              <a:buSzPct val="100000"/>
              <a:buFont typeface="Arial" panose="020B0604020202020204" pitchFamily="34" charset="0"/>
              <a:buChar char="•"/>
              <a:tabLst>
                <a:tab pos="0" algn="l"/>
              </a:tabLst>
            </a:pPr>
            <a:r>
              <a:rPr lang="fr-FR" spc="-50" dirty="0">
                <a:effectLst/>
                <a:ea typeface="Times New Roman" panose="02020603050405020304" pitchFamily="18" charset="0"/>
              </a:rPr>
              <a:t>Lumineuse (éclairages incandescents et fluorescents).</a:t>
            </a:r>
          </a:p>
          <a:p>
            <a:pPr marL="742950" lvl="1" indent="-285750" algn="just">
              <a:lnSpc>
                <a:spcPts val="3000"/>
              </a:lnSpc>
              <a:buClr>
                <a:srgbClr val="000000"/>
              </a:buClr>
              <a:buSzPct val="100000"/>
              <a:buFont typeface="Arial" panose="020B0604020202020204" pitchFamily="34" charset="0"/>
              <a:buChar char="•"/>
              <a:tabLst>
                <a:tab pos="0" algn="l"/>
              </a:tabLst>
            </a:pPr>
            <a:r>
              <a:rPr lang="fr-FR" u="none" strike="noStrike" spc="-50" dirty="0">
                <a:effectLst/>
                <a:ea typeface="Times New Roman" panose="02020603050405020304" pitchFamily="18" charset="0"/>
                <a:cs typeface="Times New Roman" panose="02020603050405020304" pitchFamily="18" charset="0"/>
              </a:rPr>
              <a:t>Hertzienne (radio, émetteur, réception radar),</a:t>
            </a:r>
          </a:p>
          <a:p>
            <a:pPr marL="742950" lvl="1" indent="-285750" algn="just">
              <a:lnSpc>
                <a:spcPts val="3000"/>
              </a:lnSpc>
              <a:buClr>
                <a:srgbClr val="000000"/>
              </a:buClr>
              <a:buSzPct val="100000"/>
              <a:buFont typeface="Arial" panose="020B0604020202020204" pitchFamily="34" charset="0"/>
              <a:buChar char="•"/>
              <a:tabLst>
                <a:tab pos="0" algn="l"/>
              </a:tabLst>
            </a:pPr>
            <a:r>
              <a:rPr lang="fr-FR" u="none" strike="noStrike" spc="-50" dirty="0">
                <a:effectLst/>
                <a:ea typeface="Times New Roman" panose="02020603050405020304" pitchFamily="18" charset="0"/>
                <a:cs typeface="Times New Roman" panose="02020603050405020304" pitchFamily="18" charset="0"/>
              </a:rPr>
              <a:t>Chimique (batterie d'accumulateur),</a:t>
            </a:r>
          </a:p>
          <a:p>
            <a:pPr marL="285750" lvl="0" indent="-285750" algn="just">
              <a:lnSpc>
                <a:spcPts val="3000"/>
              </a:lnSpc>
              <a:buClr>
                <a:srgbClr val="000000"/>
              </a:buClr>
              <a:buSzPts val="1200"/>
              <a:buFont typeface="Wingdings" panose="05000000000000000000" pitchFamily="2" charset="2"/>
              <a:buChar char="Ø"/>
              <a:tabLst>
                <a:tab pos="0" algn="l"/>
              </a:tabLst>
            </a:pPr>
            <a:r>
              <a:rPr lang="fr-FR" sz="1800" u="none" strike="noStrike" spc="-50" dirty="0">
                <a:effectLst/>
                <a:ea typeface="Times New Roman" panose="02020603050405020304" pitchFamily="18" charset="0"/>
                <a:cs typeface="Times New Roman" panose="02020603050405020304" pitchFamily="18" charset="0"/>
              </a:rPr>
              <a:t>FACILITE DE TRANSPORT</a:t>
            </a:r>
          </a:p>
          <a:p>
            <a:pPr marL="742950" marR="444500" lvl="1" indent="-285750" algn="just">
              <a:lnSpc>
                <a:spcPts val="3000"/>
              </a:lnSpc>
              <a:buFont typeface="Arial" panose="020B0604020202020204" pitchFamily="34" charset="0"/>
              <a:buChar char="•"/>
              <a:tabLst>
                <a:tab pos="0" algn="l"/>
              </a:tabLst>
            </a:pPr>
            <a:r>
              <a:rPr lang="fr-FR" spc="-50" dirty="0">
                <a:effectLst/>
                <a:ea typeface="Times New Roman" panose="02020603050405020304" pitchFamily="18" charset="0"/>
              </a:rPr>
              <a:t>Elle peut-être transmise rapidement à distance, sans être affectée par les conditions de dépression, de vibrations, de température. </a:t>
            </a:r>
          </a:p>
          <a:p>
            <a:pPr marL="742950" marR="444500" lvl="1" indent="-285750" algn="just">
              <a:lnSpc>
                <a:spcPts val="3000"/>
              </a:lnSpc>
              <a:buFont typeface="Arial" panose="020B0604020202020204" pitchFamily="34" charset="0"/>
              <a:buChar char="•"/>
              <a:tabLst>
                <a:tab pos="0" algn="l"/>
              </a:tabLst>
            </a:pPr>
            <a:r>
              <a:rPr lang="fr-FR" spc="-50" dirty="0">
                <a:effectLst/>
                <a:ea typeface="Times New Roman" panose="02020603050405020304" pitchFamily="18" charset="0"/>
              </a:rPr>
              <a:t>Un câble électrique est facile à installer, il suffit de prévoir une section compatible avec l’intensité qui le traverse </a:t>
            </a:r>
            <a:r>
              <a:rPr lang="fr-FR" spc="-50" dirty="0" smtClean="0">
                <a:effectLst/>
                <a:ea typeface="Times New Roman" panose="02020603050405020304" pitchFamily="18" charset="0"/>
              </a:rPr>
              <a:t>et un </a:t>
            </a:r>
            <a:r>
              <a:rPr lang="fr-FR" spc="-50" dirty="0">
                <a:effectLst/>
                <a:ea typeface="Times New Roman" panose="02020603050405020304" pitchFamily="18" charset="0"/>
              </a:rPr>
              <a:t>isolement suffisant</a:t>
            </a:r>
            <a:r>
              <a:rPr lang="fr-FR" spc="-50" dirty="0" smtClean="0">
                <a:effectLst/>
                <a:ea typeface="Times New Roman" panose="02020603050405020304" pitchFamily="18" charset="0"/>
              </a:rPr>
              <a:t>.</a:t>
            </a:r>
            <a:endParaRPr lang="fr-FR" sz="1800" u="none" strike="noStrike" spc="-50" dirty="0">
              <a:effectLst/>
              <a:ea typeface="Times New Roman" panose="02020603050405020304" pitchFamily="18" charset="0"/>
              <a:cs typeface="Times New Roman" panose="02020603050405020304" pitchFamily="18" charset="0"/>
            </a:endParaRPr>
          </a:p>
        </p:txBody>
      </p:sp>
      <p:sp>
        <p:nvSpPr>
          <p:cNvPr id="6" name="ZoneTexte 5">
            <a:extLst>
              <a:ext uri="{FF2B5EF4-FFF2-40B4-BE49-F238E27FC236}">
                <a16:creationId xmlns:a16="http://schemas.microsoft.com/office/drawing/2014/main" id="{66CE76D4-E6BE-3548-66C0-711497E3684D}"/>
              </a:ext>
            </a:extLst>
          </p:cNvPr>
          <p:cNvSpPr txBox="1"/>
          <p:nvPr/>
        </p:nvSpPr>
        <p:spPr>
          <a:xfrm>
            <a:off x="3291289" y="123977"/>
            <a:ext cx="6097836"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tab pos="660400" algn="l"/>
              </a:tabLst>
            </a:pPr>
            <a:r>
              <a:rPr kumimoji="0" lang="fr-FR" altLang="fr-FR" sz="1800" b="0" i="0" u="none" strike="noStrike" cap="none" normalizeH="0" baseline="0" dirty="0">
                <a:ln>
                  <a:noFill/>
                </a:ln>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D</a:t>
            </a:r>
            <a:r>
              <a:rPr kumimoji="0" lang="fr-FR" altLang="fr-FR" sz="1800" b="0" i="0" u="none" strike="noStrike" cap="none" normalizeH="0" baseline="0" dirty="0" bmk="">
                <a:ln>
                  <a:noFill/>
                </a:ln>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IFFERENTES FORMES D’ENERGIE UTILISEES A BORD</a:t>
            </a:r>
            <a:endParaRPr kumimoji="0" lang="fr-FR" altLang="fr-FR" sz="1800" b="0" i="0" u="none" strike="noStrike" cap="none" normalizeH="0" baseline="0" dirty="0">
              <a:ln>
                <a:noFill/>
              </a:ln>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endParaRPr>
          </a:p>
        </p:txBody>
      </p:sp>
      <p:sp>
        <p:nvSpPr>
          <p:cNvPr id="8" name="ZoneTexte 7">
            <a:extLst>
              <a:ext uri="{FF2B5EF4-FFF2-40B4-BE49-F238E27FC236}">
                <a16:creationId xmlns:a16="http://schemas.microsoft.com/office/drawing/2014/main" id="{C6F3C0AC-0BA0-A5BE-62F3-DC58A046D5E5}"/>
              </a:ext>
            </a:extLst>
          </p:cNvPr>
          <p:cNvSpPr txBox="1"/>
          <p:nvPr/>
        </p:nvSpPr>
        <p:spPr>
          <a:xfrm>
            <a:off x="3291289" y="631792"/>
            <a:ext cx="6097836"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lvl="0" algn="ctr">
              <a:buClr>
                <a:srgbClr val="000000"/>
              </a:buClr>
              <a:buSzPts val="1200"/>
              <a:tabLst>
                <a:tab pos="0" algn="l"/>
              </a:tabLst>
            </a:pPr>
            <a:r>
              <a:rPr lang="fr-FR" sz="1800" u="none" strike="noStrike" spc="-50" dirty="0">
                <a:effectLst/>
                <a:ea typeface="Times New Roman" panose="02020603050405020304" pitchFamily="18" charset="0"/>
                <a:cs typeface="Times New Roman" panose="02020603050405020304" pitchFamily="18" charset="0"/>
              </a:rPr>
              <a:t>ENERGIE ELECTRIQUE</a:t>
            </a:r>
          </a:p>
        </p:txBody>
      </p:sp>
      <p:sp>
        <p:nvSpPr>
          <p:cNvPr id="10" name="ZoneTexte 9">
            <a:extLst>
              <a:ext uri="{FF2B5EF4-FFF2-40B4-BE49-F238E27FC236}">
                <a16:creationId xmlns:a16="http://schemas.microsoft.com/office/drawing/2014/main" id="{4DE67272-B0E4-C31B-838D-EF57B37A38E6}"/>
              </a:ext>
            </a:extLst>
          </p:cNvPr>
          <p:cNvSpPr txBox="1"/>
          <p:nvPr/>
        </p:nvSpPr>
        <p:spPr>
          <a:xfrm>
            <a:off x="257060" y="1151964"/>
            <a:ext cx="11677878" cy="646331"/>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marL="285750" marR="444500" indent="-285750" algn="just">
              <a:buFont typeface="Wingdings" panose="05000000000000000000" pitchFamily="2" charset="2"/>
              <a:buChar char="Ø"/>
              <a:tabLst>
                <a:tab pos="0" algn="l"/>
              </a:tabLst>
            </a:pPr>
            <a:r>
              <a:rPr lang="fr-FR" sz="1800" spc="-50" dirty="0">
                <a:effectLst/>
                <a:ea typeface="Times New Roman" panose="02020603050405020304" pitchFamily="18" charset="0"/>
              </a:rPr>
              <a:t>Elle est utilisée à bord des avions, au même titre que les autres formes d'énergie, </a:t>
            </a:r>
          </a:p>
          <a:p>
            <a:pPr marL="285750" marR="444500" indent="-285750" algn="just">
              <a:buFont typeface="Wingdings" panose="05000000000000000000" pitchFamily="2" charset="2"/>
              <a:buChar char="Ø"/>
              <a:tabLst>
                <a:tab pos="0" algn="l"/>
              </a:tabLst>
            </a:pPr>
            <a:r>
              <a:rPr lang="fr-FR" sz="1800" spc="-50" dirty="0">
                <a:effectLst/>
                <a:ea typeface="Times New Roman" panose="02020603050405020304" pitchFamily="18" charset="0"/>
              </a:rPr>
              <a:t>ses particularités font que son emploi se généralise pour de nombreux équipements.</a:t>
            </a:r>
          </a:p>
        </p:txBody>
      </p:sp>
      <p:sp>
        <p:nvSpPr>
          <p:cNvPr id="12" name="ZoneTexte 11">
            <a:extLst>
              <a:ext uri="{FF2B5EF4-FFF2-40B4-BE49-F238E27FC236}">
                <a16:creationId xmlns:a16="http://schemas.microsoft.com/office/drawing/2014/main" id="{D94925F6-C438-0FC8-FC29-021BEE1B583B}"/>
              </a:ext>
            </a:extLst>
          </p:cNvPr>
          <p:cNvSpPr txBox="1"/>
          <p:nvPr/>
        </p:nvSpPr>
        <p:spPr>
          <a:xfrm>
            <a:off x="5314261" y="1923741"/>
            <a:ext cx="1324778"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just">
              <a:tabLst>
                <a:tab pos="0" algn="l"/>
              </a:tabLst>
            </a:pPr>
            <a:r>
              <a:rPr lang="fr-FR" sz="1800" spc="-50" dirty="0">
                <a:effectLst/>
                <a:ea typeface="Times New Roman" panose="02020603050405020304" pitchFamily="18" charset="0"/>
              </a:rPr>
              <a:t>AVANTAGES</a:t>
            </a:r>
          </a:p>
        </p:txBody>
      </p:sp>
      <p:pic>
        <p:nvPicPr>
          <p:cNvPr id="2" name="Image 1"/>
          <p:cNvPicPr>
            <a:picLocks noChangeAspect="1"/>
          </p:cNvPicPr>
          <p:nvPr/>
        </p:nvPicPr>
        <p:blipFill>
          <a:blip r:embed="rId2"/>
          <a:stretch>
            <a:fillRect/>
          </a:stretch>
        </p:blipFill>
        <p:spPr>
          <a:xfrm>
            <a:off x="8338457" y="4907287"/>
            <a:ext cx="3122071" cy="1847850"/>
          </a:xfrm>
          <a:prstGeom prst="rect">
            <a:avLst/>
          </a:prstGeom>
        </p:spPr>
      </p:pic>
      <p:pic>
        <p:nvPicPr>
          <p:cNvPr id="3" name="Image 2"/>
          <p:cNvPicPr>
            <a:picLocks noChangeAspect="1"/>
          </p:cNvPicPr>
          <p:nvPr/>
        </p:nvPicPr>
        <p:blipFill>
          <a:blip r:embed="rId3"/>
          <a:stretch>
            <a:fillRect/>
          </a:stretch>
        </p:blipFill>
        <p:spPr>
          <a:xfrm>
            <a:off x="8338457" y="2432505"/>
            <a:ext cx="3122071" cy="2389413"/>
          </a:xfrm>
          <a:prstGeom prst="rect">
            <a:avLst/>
          </a:prstGeom>
        </p:spPr>
        <p:style>
          <a:lnRef idx="2">
            <a:schemeClr val="accent2"/>
          </a:lnRef>
          <a:fillRef idx="1">
            <a:schemeClr val="lt1"/>
          </a:fillRef>
          <a:effectRef idx="0">
            <a:schemeClr val="accent2"/>
          </a:effectRef>
          <a:fontRef idx="minor">
            <a:schemeClr val="dk1"/>
          </a:fontRef>
        </p:style>
      </p:pic>
    </p:spTree>
    <p:extLst>
      <p:ext uri="{BB962C8B-B14F-4D97-AF65-F5344CB8AC3E}">
        <p14:creationId xmlns:p14="http://schemas.microsoft.com/office/powerpoint/2010/main" val="246593851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EB6D8A09-70EE-99BC-D5A6-DA5CF1BA68E8}"/>
              </a:ext>
            </a:extLst>
          </p:cNvPr>
          <p:cNvSpPr txBox="1"/>
          <p:nvPr/>
        </p:nvSpPr>
        <p:spPr>
          <a:xfrm>
            <a:off x="107873" y="1181789"/>
            <a:ext cx="7022270" cy="549381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marL="363538" marR="254000" indent="-363538" algn="just">
              <a:lnSpc>
                <a:spcPct val="150000"/>
              </a:lnSpc>
              <a:buFont typeface="Wingdings" panose="05000000000000000000" pitchFamily="2" charset="2"/>
              <a:buChar char="q"/>
            </a:pPr>
            <a:r>
              <a:rPr lang="fr-FR" sz="1800" spc="-50" dirty="0">
                <a:effectLst/>
                <a:ea typeface="Times New Roman" panose="02020603050405020304" pitchFamily="18" charset="0"/>
              </a:rPr>
              <a:t>La vitesse de rotation de l’induit est élevé, ce qui permet de réaliser un </a:t>
            </a:r>
            <a:r>
              <a:rPr lang="fr-FR" sz="1800" spc="-50" dirty="0" err="1">
                <a:effectLst/>
                <a:ea typeface="Times New Roman" panose="02020603050405020304" pitchFamily="18" charset="0"/>
              </a:rPr>
              <a:t>gàin</a:t>
            </a:r>
            <a:r>
              <a:rPr lang="fr-FR" sz="1800" spc="-50" dirty="0">
                <a:effectLst/>
                <a:ea typeface="Times New Roman" panose="02020603050405020304" pitchFamily="18" charset="0"/>
              </a:rPr>
              <a:t> sensible de poids et de volume non négligeable, en diminuant le nombre de conducteurs de  </a:t>
            </a:r>
            <a:r>
              <a:rPr lang="fr-FR" sz="1800" spc="-50" dirty="0" smtClean="0">
                <a:effectLst/>
                <a:ea typeface="Times New Roman" panose="02020603050405020304" pitchFamily="18" charset="0"/>
              </a:rPr>
              <a:t>l’induit</a:t>
            </a:r>
            <a:endParaRPr lang="fr-FR" sz="1800" spc="-50" dirty="0">
              <a:effectLst/>
              <a:ea typeface="Times New Roman" panose="02020603050405020304" pitchFamily="18" charset="0"/>
            </a:endParaRPr>
          </a:p>
          <a:p>
            <a:pPr marL="363538" indent="-363538" algn="just">
              <a:lnSpc>
                <a:spcPct val="150000"/>
              </a:lnSpc>
              <a:buFont typeface="Wingdings" panose="05000000000000000000" pitchFamily="2" charset="2"/>
              <a:buChar char="q"/>
            </a:pPr>
            <a:r>
              <a:rPr lang="fr-FR" sz="1800" spc="-50" dirty="0">
                <a:effectLst/>
                <a:ea typeface="Times New Roman" panose="02020603050405020304" pitchFamily="18" charset="0"/>
              </a:rPr>
              <a:t>Enroulements supplémentaires:</a:t>
            </a:r>
          </a:p>
          <a:p>
            <a:pPr marL="363538" algn="just">
              <a:lnSpc>
                <a:spcPct val="150000"/>
              </a:lnSpc>
            </a:pPr>
            <a:r>
              <a:rPr lang="fr-FR" sz="1800" spc="-50" dirty="0">
                <a:effectLst/>
                <a:ea typeface="Times New Roman" panose="02020603050405020304" pitchFamily="18" charset="0"/>
              </a:rPr>
              <a:t>Elles sont pourvues d’enroulements supplémentaires, améliorant leurs performances techniques.</a:t>
            </a:r>
          </a:p>
          <a:p>
            <a:pPr marL="715963" lvl="1" indent="-352425" algn="just">
              <a:lnSpc>
                <a:spcPct val="150000"/>
              </a:lnSpc>
              <a:buFont typeface="Courier New" panose="02070309020205020404" pitchFamily="49" charset="0"/>
              <a:buChar char="o"/>
            </a:pPr>
            <a:r>
              <a:rPr lang="fr-FR" spc="-50" dirty="0">
                <a:effectLst/>
                <a:ea typeface="Times New Roman" panose="02020603050405020304" pitchFamily="18" charset="0"/>
              </a:rPr>
              <a:t>Les enroulements de compensation: Ils neutralisent le phénomène de réaction magnétique de l’induit.</a:t>
            </a:r>
          </a:p>
          <a:p>
            <a:pPr marL="715963" lvl="1" indent="-352425" algn="just">
              <a:lnSpc>
                <a:spcPct val="150000"/>
              </a:lnSpc>
              <a:buFont typeface="Courier New" panose="02070309020205020404" pitchFamily="49" charset="0"/>
              <a:buChar char="o"/>
            </a:pPr>
            <a:r>
              <a:rPr lang="fr-FR" spc="-50" dirty="0">
                <a:effectLst/>
                <a:ea typeface="Times New Roman" panose="02020603050405020304" pitchFamily="18" charset="0"/>
              </a:rPr>
              <a:t>Les pôles de commutation: Ils améliorent la commutation (limitation des étincelles entre balais et lames de collecteur), toujours délicate à grandes vitesses et à débit élevé.</a:t>
            </a:r>
          </a:p>
          <a:p>
            <a:pPr marL="363538" algn="just">
              <a:lnSpc>
                <a:spcPct val="150000"/>
              </a:lnSpc>
            </a:pPr>
            <a:r>
              <a:rPr lang="fr-FR" sz="1800" dirty="0">
                <a:solidFill>
                  <a:srgbClr val="000000"/>
                </a:solidFill>
                <a:effectLst/>
                <a:ea typeface="DejaVu Sans" panose="020B0603030804020204" pitchFamily="34" charset="0"/>
              </a:rPr>
              <a:t>Ces divers enroulements sont connectés en série avec l’induit, et sont donc parcourus par le même courant</a:t>
            </a:r>
            <a:endParaRPr lang="fr-FR" dirty="0"/>
          </a:p>
        </p:txBody>
      </p:sp>
      <p:sp>
        <p:nvSpPr>
          <p:cNvPr id="6" name="ZoneTexte 5">
            <a:extLst>
              <a:ext uri="{FF2B5EF4-FFF2-40B4-BE49-F238E27FC236}">
                <a16:creationId xmlns:a16="http://schemas.microsoft.com/office/drawing/2014/main" id="{16597500-3E49-5F04-F8BD-97283728B662}"/>
              </a:ext>
            </a:extLst>
          </p:cNvPr>
          <p:cNvSpPr txBox="1"/>
          <p:nvPr/>
        </p:nvSpPr>
        <p:spPr>
          <a:xfrm>
            <a:off x="4089552" y="658510"/>
            <a:ext cx="4624789"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lvl="0" algn="just">
              <a:buClr>
                <a:srgbClr val="000000"/>
              </a:buClr>
              <a:buSzPts val="1200"/>
              <a:tabLst>
                <a:tab pos="282575" algn="l"/>
              </a:tabLst>
            </a:pPr>
            <a:r>
              <a:rPr lang="fr-FR" sz="1800" b="1" u="none" strike="noStrike" spc="-50" dirty="0">
                <a:effectLst/>
                <a:ea typeface="Times New Roman" panose="02020603050405020304" pitchFamily="18" charset="0"/>
                <a:cs typeface="Times New Roman" panose="02020603050405020304" pitchFamily="18" charset="0"/>
              </a:rPr>
              <a:t>PARTICULARITES DES GENERATRICES D’AVIATION</a:t>
            </a:r>
          </a:p>
        </p:txBody>
      </p:sp>
      <p:sp>
        <p:nvSpPr>
          <p:cNvPr id="7" name="ZoneTexte 6">
            <a:extLst>
              <a:ext uri="{FF2B5EF4-FFF2-40B4-BE49-F238E27FC236}">
                <a16:creationId xmlns:a16="http://schemas.microsoft.com/office/drawing/2014/main" id="{BDF0383F-6439-4C88-F0B1-B87F4ACCCD44}"/>
              </a:ext>
            </a:extLst>
          </p:cNvPr>
          <p:cNvSpPr txBox="1"/>
          <p:nvPr/>
        </p:nvSpPr>
        <p:spPr>
          <a:xfrm>
            <a:off x="2778556" y="135231"/>
            <a:ext cx="6704681"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lvl="0" algn="ctr">
              <a:spcBef>
                <a:spcPts val="1200"/>
              </a:spcBef>
              <a:buSzPts val="1600"/>
            </a:pPr>
            <a:r>
              <a:rPr lang="fr-FR" sz="1800" b="1" kern="0" dirty="0" smtClean="0">
                <a:solidFill>
                  <a:srgbClr val="4472C4"/>
                </a:solidFill>
                <a:effectLst/>
                <a:latin typeface="Calibri Light" panose="020F0302020204030204" pitchFamily="34" charset="0"/>
                <a:ea typeface="Times New Roman" panose="02020603050405020304" pitchFamily="18" charset="0"/>
                <a:cs typeface="Times New Roman" panose="02020603050405020304" pitchFamily="18" charset="0"/>
              </a:rPr>
              <a:t>GENERATION </a:t>
            </a:r>
            <a:r>
              <a:rPr lang="fr-FR" sz="1800" b="1" kern="0" dirty="0">
                <a:solidFill>
                  <a:srgbClr val="4472C4"/>
                </a:solidFill>
                <a:effectLst/>
                <a:latin typeface="Calibri Light" panose="020F0302020204030204" pitchFamily="34" charset="0"/>
                <a:ea typeface="Times New Roman" panose="02020603050405020304" pitchFamily="18" charset="0"/>
                <a:cs typeface="Times New Roman" panose="02020603050405020304" pitchFamily="18" charset="0"/>
              </a:rPr>
              <a:t>ET DISTRIBUTION DE COURANT CONTINU</a:t>
            </a:r>
          </a:p>
        </p:txBody>
      </p:sp>
      <p:pic>
        <p:nvPicPr>
          <p:cNvPr id="8" name="Espace réservé du contenu 4">
            <a:extLst>
              <a:ext uri="{FF2B5EF4-FFF2-40B4-BE49-F238E27FC236}">
                <a16:creationId xmlns:a16="http://schemas.microsoft.com/office/drawing/2014/main" id="{E566FFF6-65E4-E548-8E38-D83A50918444}"/>
              </a:ext>
            </a:extLst>
          </p:cNvPr>
          <p:cNvPicPr>
            <a:picLocks noGrp="1" noChangeAspect="1"/>
          </p:cNvPicPr>
          <p:nvPr>
            <p:ph idx="1"/>
          </p:nvPr>
        </p:nvPicPr>
        <p:blipFill rotWithShape="1">
          <a:blip r:embed="rId2"/>
          <a:srcRect l="5993" r="13548"/>
          <a:stretch/>
        </p:blipFill>
        <p:spPr>
          <a:xfrm>
            <a:off x="7307950" y="2114432"/>
            <a:ext cx="4689106" cy="3082329"/>
          </a:xfrm>
        </p:spPr>
        <p:style>
          <a:lnRef idx="2">
            <a:schemeClr val="accent2"/>
          </a:lnRef>
          <a:fillRef idx="1">
            <a:schemeClr val="lt1"/>
          </a:fillRef>
          <a:effectRef idx="0">
            <a:schemeClr val="accent2"/>
          </a:effectRef>
          <a:fontRef idx="minor">
            <a:schemeClr val="dk1"/>
          </a:fontRef>
        </p:style>
      </p:pic>
    </p:spTree>
    <p:extLst>
      <p:ext uri="{BB962C8B-B14F-4D97-AF65-F5344CB8AC3E}">
        <p14:creationId xmlns:p14="http://schemas.microsoft.com/office/powerpoint/2010/main" val="96878230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ZoneTexte 6">
            <a:extLst>
              <a:ext uri="{FF2B5EF4-FFF2-40B4-BE49-F238E27FC236}">
                <a16:creationId xmlns:a16="http://schemas.microsoft.com/office/drawing/2014/main" id="{7407DA5F-9933-A7AA-A612-D72E60AC9A93}"/>
              </a:ext>
            </a:extLst>
          </p:cNvPr>
          <p:cNvSpPr txBox="1"/>
          <p:nvPr/>
        </p:nvSpPr>
        <p:spPr>
          <a:xfrm>
            <a:off x="372277" y="1122780"/>
            <a:ext cx="11644829" cy="3831818"/>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gn="just">
              <a:lnSpc>
                <a:spcPct val="150000"/>
              </a:lnSpc>
              <a:buFont typeface="Arial" panose="020B0604020202020204" pitchFamily="34" charset="0"/>
              <a:buChar char="•"/>
            </a:pPr>
            <a:r>
              <a:rPr lang="fr-FR" dirty="0"/>
              <a:t>Influence de l’altitude: L’usure des balais est rapide en atmosphère raréfiée, la commutation devient </a:t>
            </a:r>
            <a:r>
              <a:rPr lang="fr-FR" dirty="0" smtClean="0"/>
              <a:t>plus mauvaise </a:t>
            </a:r>
            <a:r>
              <a:rPr lang="fr-FR" dirty="0"/>
              <a:t>lorsque la pression atmosphérique décroît. </a:t>
            </a:r>
            <a:endParaRPr lang="fr-FR" dirty="0" smtClean="0"/>
          </a:p>
          <a:p>
            <a:pPr marL="285750" indent="-285750" algn="just">
              <a:lnSpc>
                <a:spcPct val="150000"/>
              </a:lnSpc>
              <a:buFont typeface="Arial" panose="020B0604020202020204" pitchFamily="34" charset="0"/>
              <a:buChar char="•"/>
            </a:pPr>
            <a:r>
              <a:rPr lang="fr-FR" dirty="0" smtClean="0"/>
              <a:t>Il </a:t>
            </a:r>
            <a:r>
              <a:rPr lang="fr-FR" dirty="0"/>
              <a:t>devient nécessaire d’utiliser des charbons spéciaux, ainsi que d’accroître leur nombre par ligne de balais.</a:t>
            </a:r>
          </a:p>
          <a:p>
            <a:pPr marL="285750" indent="-285750" algn="just">
              <a:lnSpc>
                <a:spcPct val="150000"/>
              </a:lnSpc>
              <a:buFont typeface="Arial" panose="020B0604020202020204" pitchFamily="34" charset="0"/>
              <a:buChar char="•"/>
            </a:pPr>
            <a:r>
              <a:rPr lang="fr-FR" dirty="0" smtClean="0"/>
              <a:t>Inducteur </a:t>
            </a:r>
            <a:r>
              <a:rPr lang="fr-FR" dirty="0"/>
              <a:t>tétrapolaire (4 pôles inducteurs): </a:t>
            </a:r>
            <a:r>
              <a:rPr lang="fr-FR" dirty="0" smtClean="0"/>
              <a:t>deux </a:t>
            </a:r>
            <a:r>
              <a:rPr lang="fr-FR" dirty="0"/>
              <a:t>fois plus puissante qu’une dynamo bipolaire, ceci pour un même induit, et à égalité de flux utile par pôle.</a:t>
            </a:r>
          </a:p>
          <a:p>
            <a:pPr marL="285750" indent="-285750" algn="just">
              <a:lnSpc>
                <a:spcPct val="150000"/>
              </a:lnSpc>
              <a:buFont typeface="Arial" panose="020B0604020202020204" pitchFamily="34" charset="0"/>
              <a:buChar char="•"/>
            </a:pPr>
            <a:r>
              <a:rPr lang="fr-FR" dirty="0" smtClean="0"/>
              <a:t>Entraînement</a:t>
            </a:r>
            <a:r>
              <a:rPr lang="fr-FR" dirty="0"/>
              <a:t>: Sur les </a:t>
            </a:r>
            <a:r>
              <a:rPr lang="fr-FR" dirty="0" err="1"/>
              <a:t>turbo-réacteurs</a:t>
            </a:r>
            <a:r>
              <a:rPr lang="fr-FR" dirty="0"/>
              <a:t> la génératrice est supportée par un relais d’accessoire entraîné par le réacteur à l’aide d’un arbre à cardans. L’entraînement comporte parfois un limiteur de couple.</a:t>
            </a:r>
          </a:p>
          <a:p>
            <a:pPr marL="285750" indent="-285750" algn="just">
              <a:lnSpc>
                <a:spcPct val="150000"/>
              </a:lnSpc>
              <a:buFont typeface="Arial" panose="020B0604020202020204" pitchFamily="34" charset="0"/>
              <a:buChar char="•"/>
            </a:pPr>
            <a:r>
              <a:rPr lang="fr-FR" dirty="0" smtClean="0"/>
              <a:t>Rendement </a:t>
            </a:r>
            <a:r>
              <a:rPr lang="fr-FR" dirty="0"/>
              <a:t>électrique:  Assez faible de l’ordre de 70 à 75 %.</a:t>
            </a:r>
          </a:p>
          <a:p>
            <a:pPr marL="285750" indent="-285750" algn="just">
              <a:lnSpc>
                <a:spcPct val="150000"/>
              </a:lnSpc>
              <a:buFont typeface="Arial" panose="020B0604020202020204" pitchFamily="34" charset="0"/>
              <a:buChar char="•"/>
            </a:pPr>
            <a:r>
              <a:rPr lang="fr-FR" dirty="0" smtClean="0"/>
              <a:t>Rendement </a:t>
            </a:r>
            <a:r>
              <a:rPr lang="fr-FR" dirty="0"/>
              <a:t>massique: Le rapport puissance/poids est satisfaisant : 400 à 500 W par kg.</a:t>
            </a:r>
          </a:p>
        </p:txBody>
      </p:sp>
      <p:sp>
        <p:nvSpPr>
          <p:cNvPr id="5" name="ZoneTexte 4">
            <a:extLst>
              <a:ext uri="{FF2B5EF4-FFF2-40B4-BE49-F238E27FC236}">
                <a16:creationId xmlns:a16="http://schemas.microsoft.com/office/drawing/2014/main" id="{BDF0383F-6439-4C88-F0B1-B87F4ACCCD44}"/>
              </a:ext>
            </a:extLst>
          </p:cNvPr>
          <p:cNvSpPr txBox="1"/>
          <p:nvPr/>
        </p:nvSpPr>
        <p:spPr>
          <a:xfrm>
            <a:off x="2778556" y="135231"/>
            <a:ext cx="6704681"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lvl="0" algn="ctr">
              <a:spcBef>
                <a:spcPts val="1200"/>
              </a:spcBef>
              <a:buSzPts val="1600"/>
            </a:pPr>
            <a:r>
              <a:rPr lang="fr-FR" sz="1800" b="1" kern="0" dirty="0" smtClean="0">
                <a:solidFill>
                  <a:srgbClr val="4472C4"/>
                </a:solidFill>
                <a:effectLst/>
                <a:latin typeface="Calibri Light" panose="020F0302020204030204" pitchFamily="34" charset="0"/>
                <a:ea typeface="Times New Roman" panose="02020603050405020304" pitchFamily="18" charset="0"/>
                <a:cs typeface="Times New Roman" panose="02020603050405020304" pitchFamily="18" charset="0"/>
              </a:rPr>
              <a:t>GENERATION </a:t>
            </a:r>
            <a:r>
              <a:rPr lang="fr-FR" sz="1800" b="1" kern="0" dirty="0">
                <a:solidFill>
                  <a:srgbClr val="4472C4"/>
                </a:solidFill>
                <a:effectLst/>
                <a:latin typeface="Calibri Light" panose="020F0302020204030204" pitchFamily="34" charset="0"/>
                <a:ea typeface="Times New Roman" panose="02020603050405020304" pitchFamily="18" charset="0"/>
                <a:cs typeface="Times New Roman" panose="02020603050405020304" pitchFamily="18" charset="0"/>
              </a:rPr>
              <a:t>ET DISTRIBUTION DE COURANT CONTINU</a:t>
            </a:r>
          </a:p>
        </p:txBody>
      </p:sp>
    </p:spTree>
    <p:extLst>
      <p:ext uri="{BB962C8B-B14F-4D97-AF65-F5344CB8AC3E}">
        <p14:creationId xmlns:p14="http://schemas.microsoft.com/office/powerpoint/2010/main" val="175553543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187734F4-1E34-933F-B46F-5958CD922EDE}"/>
              </a:ext>
            </a:extLst>
          </p:cNvPr>
          <p:cNvSpPr txBox="1"/>
          <p:nvPr/>
        </p:nvSpPr>
        <p:spPr>
          <a:xfrm>
            <a:off x="738129" y="1031097"/>
            <a:ext cx="10928733" cy="4801314"/>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buFont typeface="Wingdings" panose="05000000000000000000" pitchFamily="2" charset="2"/>
              <a:buChar char="q"/>
            </a:pPr>
            <a:r>
              <a:rPr lang="fr-FR" dirty="0"/>
              <a:t>Ventilation: </a:t>
            </a:r>
          </a:p>
          <a:p>
            <a:pPr marL="742950" lvl="1" indent="-285750">
              <a:buFont typeface="Courier New" panose="02070309020205020404" pitchFamily="49" charset="0"/>
              <a:buChar char="o"/>
            </a:pPr>
            <a:r>
              <a:rPr lang="fr-FR" dirty="0"/>
              <a:t>Elle doit être impérativement assurée, car on a cherché à obtenir la puissance maximum pour un poids minimum.</a:t>
            </a:r>
          </a:p>
          <a:p>
            <a:pPr marL="742950" lvl="1" indent="-285750">
              <a:buFont typeface="Courier New" panose="02070309020205020404" pitchFamily="49" charset="0"/>
              <a:buChar char="o"/>
            </a:pPr>
            <a:r>
              <a:rPr lang="fr-FR" dirty="0"/>
              <a:t>Il </a:t>
            </a:r>
            <a:r>
              <a:rPr lang="fr-FR" dirty="0" smtClean="0"/>
              <a:t>faut éliminer </a:t>
            </a:r>
            <a:r>
              <a:rPr lang="fr-FR" dirty="0"/>
              <a:t>les calories engendrées pendant le fonctionnement. </a:t>
            </a:r>
          </a:p>
          <a:p>
            <a:pPr marL="742950" lvl="1" indent="-285750">
              <a:buFont typeface="Courier New" panose="02070309020205020404" pitchFamily="49" charset="0"/>
              <a:buChar char="o"/>
            </a:pPr>
            <a:r>
              <a:rPr lang="fr-FR" dirty="0"/>
              <a:t>Le principe consiste à effectuer un prélèvement d’air extérieur, et par l’intermédiaire d’une prise dynamique le faire circuler à travers la dynamo, assurant ainsi un refroidissement efficace au cours du vol.	</a:t>
            </a:r>
          </a:p>
          <a:p>
            <a:pPr marL="285750" indent="-285750" algn="just">
              <a:buFont typeface="Wingdings" panose="05000000000000000000" pitchFamily="2" charset="2"/>
              <a:buChar char="q"/>
            </a:pPr>
            <a:r>
              <a:rPr lang="fr-FR" dirty="0"/>
              <a:t>Fonctionnement au sol: </a:t>
            </a:r>
          </a:p>
          <a:p>
            <a:pPr marL="742950" lvl="1" indent="-285750" algn="just">
              <a:buFont typeface="Courier New" panose="02070309020205020404" pitchFamily="49" charset="0"/>
              <a:buChar char="o"/>
            </a:pPr>
            <a:r>
              <a:rPr lang="fr-FR" dirty="0"/>
              <a:t>Il	faut limiter la puissance des dynamos dans cette configuration, en raison de </a:t>
            </a:r>
            <a:r>
              <a:rPr lang="fr-FR" dirty="0" smtClean="0"/>
              <a:t>l’insuffisance </a:t>
            </a:r>
            <a:r>
              <a:rPr lang="fr-FR" dirty="0"/>
              <a:t>de la ventilation. </a:t>
            </a:r>
          </a:p>
          <a:p>
            <a:pPr marL="742950" lvl="1" indent="-285750" algn="just">
              <a:buFont typeface="Courier New" panose="02070309020205020404" pitchFamily="49" charset="0"/>
              <a:buChar char="o"/>
            </a:pPr>
            <a:r>
              <a:rPr lang="fr-FR" dirty="0"/>
              <a:t>La solution consiste à délester le réseau des servitudes non indispensables.</a:t>
            </a:r>
          </a:p>
          <a:p>
            <a:pPr marL="742950" lvl="1" indent="-285750" algn="just">
              <a:buFont typeface="Courier New" panose="02070309020205020404" pitchFamily="49" charset="0"/>
              <a:buChar char="o"/>
            </a:pPr>
            <a:r>
              <a:rPr lang="fr-FR" dirty="0"/>
              <a:t>De nombreux avions disposent de relais de délestage commandés par les amortisseurs de trains principaux. Ces relais excités au sol coupent l’alimentation des servitudes à forte consommation.</a:t>
            </a:r>
          </a:p>
          <a:p>
            <a:pPr marL="742950" lvl="1" indent="-285750" algn="just">
              <a:buFont typeface="Courier New" panose="02070309020205020404" pitchFamily="49" charset="0"/>
              <a:buChar char="o"/>
            </a:pPr>
            <a:r>
              <a:rPr lang="fr-FR" dirty="0"/>
              <a:t>Dès le déjaugeage, les relais se désexcitent, l’alimentation des servitudes est possible.</a:t>
            </a:r>
          </a:p>
          <a:p>
            <a:pPr lvl="1" algn="just"/>
            <a:endParaRPr lang="fr-FR" dirty="0"/>
          </a:p>
          <a:p>
            <a:pPr marL="285750" indent="-285750" algn="just">
              <a:buFont typeface="Wingdings" panose="05000000000000000000" pitchFamily="2" charset="2"/>
              <a:buChar char="q"/>
            </a:pPr>
            <a:r>
              <a:rPr lang="fr-FR" dirty="0"/>
              <a:t>Puissance utilisable au sol : 30 % de la puissance </a:t>
            </a:r>
            <a:r>
              <a:rPr lang="fr-FR" dirty="0" smtClean="0"/>
              <a:t>disponible: Le </a:t>
            </a:r>
            <a:r>
              <a:rPr lang="fr-FR" dirty="0"/>
              <a:t>contrôle se fait à l’aide de l’ampèremètre indiquant le débit de la génératrice</a:t>
            </a:r>
          </a:p>
        </p:txBody>
      </p:sp>
      <p:sp>
        <p:nvSpPr>
          <p:cNvPr id="3" name="ZoneTexte 2">
            <a:extLst>
              <a:ext uri="{FF2B5EF4-FFF2-40B4-BE49-F238E27FC236}">
                <a16:creationId xmlns:a16="http://schemas.microsoft.com/office/drawing/2014/main" id="{82D314A3-30A1-42C1-0825-FDB78C3101A0}"/>
              </a:ext>
            </a:extLst>
          </p:cNvPr>
          <p:cNvSpPr txBox="1"/>
          <p:nvPr/>
        </p:nvSpPr>
        <p:spPr>
          <a:xfrm>
            <a:off x="2842352" y="148551"/>
            <a:ext cx="6704681"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lvl="0" algn="ctr">
              <a:spcBef>
                <a:spcPts val="1200"/>
              </a:spcBef>
              <a:buSzPts val="1600"/>
            </a:pPr>
            <a:r>
              <a:rPr lang="fr-FR" sz="1800" b="1" kern="0" dirty="0" smtClean="0">
                <a:solidFill>
                  <a:srgbClr val="4472C4"/>
                </a:solidFill>
                <a:effectLst/>
                <a:latin typeface="Calibri Light" panose="020F0302020204030204" pitchFamily="34" charset="0"/>
                <a:ea typeface="Times New Roman" panose="02020603050405020304" pitchFamily="18" charset="0"/>
                <a:cs typeface="Times New Roman" panose="02020603050405020304" pitchFamily="18" charset="0"/>
              </a:rPr>
              <a:t>GENERATION </a:t>
            </a:r>
            <a:r>
              <a:rPr lang="fr-FR" sz="1800" b="1" kern="0" dirty="0">
                <a:solidFill>
                  <a:srgbClr val="4472C4"/>
                </a:solidFill>
                <a:effectLst/>
                <a:latin typeface="Calibri Light" panose="020F0302020204030204" pitchFamily="34" charset="0"/>
                <a:ea typeface="Times New Roman" panose="02020603050405020304" pitchFamily="18" charset="0"/>
                <a:cs typeface="Times New Roman" panose="02020603050405020304" pitchFamily="18" charset="0"/>
              </a:rPr>
              <a:t>ET DISTRIBUTION DE COURANT CONTINU</a:t>
            </a:r>
          </a:p>
        </p:txBody>
      </p:sp>
    </p:spTree>
    <p:extLst>
      <p:ext uri="{BB962C8B-B14F-4D97-AF65-F5344CB8AC3E}">
        <p14:creationId xmlns:p14="http://schemas.microsoft.com/office/powerpoint/2010/main" val="89471705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ZoneTexte 6">
            <a:extLst>
              <a:ext uri="{FF2B5EF4-FFF2-40B4-BE49-F238E27FC236}">
                <a16:creationId xmlns:a16="http://schemas.microsoft.com/office/drawing/2014/main" id="{34A099D0-75FA-D5FE-91E7-F04DB70657B0}"/>
              </a:ext>
            </a:extLst>
          </p:cNvPr>
          <p:cNvSpPr txBox="1"/>
          <p:nvPr/>
        </p:nvSpPr>
        <p:spPr>
          <a:xfrm>
            <a:off x="385590" y="982239"/>
            <a:ext cx="10968210" cy="5632311"/>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nSpc>
                <a:spcPct val="200000"/>
              </a:lnSpc>
              <a:buFont typeface="Wingdings" panose="05000000000000000000" pitchFamily="2" charset="2"/>
              <a:buChar char="§"/>
            </a:pPr>
            <a:r>
              <a:rPr lang="fr-FR" dirty="0"/>
              <a:t>absence de magnétisme rémanent,</a:t>
            </a:r>
          </a:p>
          <a:p>
            <a:pPr marL="285750" indent="-285750">
              <a:lnSpc>
                <a:spcPct val="200000"/>
              </a:lnSpc>
              <a:buFont typeface="Wingdings" panose="05000000000000000000" pitchFamily="2" charset="2"/>
              <a:buChar char="§"/>
            </a:pPr>
            <a:r>
              <a:rPr lang="fr-FR" dirty="0"/>
              <a:t>excitation shunt coupée,</a:t>
            </a:r>
          </a:p>
          <a:p>
            <a:pPr marL="285750" indent="-285750">
              <a:lnSpc>
                <a:spcPct val="200000"/>
              </a:lnSpc>
              <a:buFont typeface="Wingdings" panose="05000000000000000000" pitchFamily="2" charset="2"/>
              <a:buChar char="§"/>
            </a:pPr>
            <a:r>
              <a:rPr lang="fr-FR" dirty="0"/>
              <a:t>connexions induit/collecteur défectueuses,</a:t>
            </a:r>
          </a:p>
          <a:p>
            <a:pPr marL="285750" indent="-285750">
              <a:lnSpc>
                <a:spcPct val="200000"/>
              </a:lnSpc>
              <a:buFont typeface="Wingdings" panose="05000000000000000000" pitchFamily="2" charset="2"/>
              <a:buChar char="§"/>
            </a:pPr>
            <a:r>
              <a:rPr lang="fr-FR" dirty="0"/>
              <a:t>balais usés ou insuffisamment rodés,</a:t>
            </a:r>
          </a:p>
          <a:p>
            <a:pPr marL="285750" indent="-285750">
              <a:lnSpc>
                <a:spcPct val="200000"/>
              </a:lnSpc>
              <a:buFont typeface="Wingdings" panose="05000000000000000000" pitchFamily="2" charset="2"/>
              <a:buChar char="§"/>
            </a:pPr>
            <a:r>
              <a:rPr lang="fr-FR" dirty="0"/>
              <a:t>pression de contact des balais insuffisante,</a:t>
            </a:r>
          </a:p>
          <a:p>
            <a:pPr marL="285750" indent="-285750">
              <a:lnSpc>
                <a:spcPct val="200000"/>
              </a:lnSpc>
              <a:buFont typeface="Wingdings" panose="05000000000000000000" pitchFamily="2" charset="2"/>
              <a:buChar char="§"/>
            </a:pPr>
            <a:r>
              <a:rPr lang="fr-FR" dirty="0"/>
              <a:t>calage des balais déplacé,</a:t>
            </a:r>
          </a:p>
          <a:p>
            <a:pPr marL="285750" indent="-285750">
              <a:lnSpc>
                <a:spcPct val="200000"/>
              </a:lnSpc>
              <a:buFont typeface="Wingdings" panose="05000000000000000000" pitchFamily="2" charset="2"/>
              <a:buChar char="§"/>
            </a:pPr>
            <a:r>
              <a:rPr lang="fr-FR" dirty="0"/>
              <a:t>collecteur creusé - encrassé,</a:t>
            </a:r>
          </a:p>
          <a:p>
            <a:pPr marL="285750" indent="-285750">
              <a:lnSpc>
                <a:spcPct val="200000"/>
              </a:lnSpc>
              <a:buFont typeface="Wingdings" panose="05000000000000000000" pitchFamily="2" charset="2"/>
              <a:buChar char="§"/>
            </a:pPr>
            <a:r>
              <a:rPr lang="fr-FR" dirty="0"/>
              <a:t>rupture de connexions des balais,</a:t>
            </a:r>
          </a:p>
          <a:p>
            <a:pPr marL="285750" indent="-285750">
              <a:lnSpc>
                <a:spcPct val="200000"/>
              </a:lnSpc>
              <a:buFont typeface="Wingdings" panose="05000000000000000000" pitchFamily="2" charset="2"/>
              <a:buChar char="§"/>
            </a:pPr>
            <a:r>
              <a:rPr lang="fr-FR" dirty="0"/>
              <a:t>mise à la masse des porte balais,</a:t>
            </a:r>
          </a:p>
          <a:p>
            <a:pPr marL="285750" indent="-285750">
              <a:lnSpc>
                <a:spcPct val="200000"/>
              </a:lnSpc>
              <a:buFont typeface="Wingdings" panose="05000000000000000000" pitchFamily="2" charset="2"/>
              <a:buChar char="§"/>
            </a:pPr>
            <a:r>
              <a:rPr lang="fr-FR" dirty="0"/>
              <a:t>roulements défectueux.</a:t>
            </a:r>
          </a:p>
        </p:txBody>
      </p:sp>
      <p:sp>
        <p:nvSpPr>
          <p:cNvPr id="3" name="ZoneTexte 2">
            <a:extLst>
              <a:ext uri="{FF2B5EF4-FFF2-40B4-BE49-F238E27FC236}">
                <a16:creationId xmlns:a16="http://schemas.microsoft.com/office/drawing/2014/main" id="{E299BD60-9587-E782-CD3F-F0A43E6BB1D3}"/>
              </a:ext>
            </a:extLst>
          </p:cNvPr>
          <p:cNvSpPr txBox="1"/>
          <p:nvPr/>
        </p:nvSpPr>
        <p:spPr>
          <a:xfrm>
            <a:off x="2842352" y="148551"/>
            <a:ext cx="6704681"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lvl="0" algn="ctr">
              <a:spcBef>
                <a:spcPts val="1200"/>
              </a:spcBef>
              <a:buSzPts val="1600"/>
            </a:pPr>
            <a:r>
              <a:rPr lang="fr-FR" sz="1800" b="1" kern="0" dirty="0">
                <a:solidFill>
                  <a:srgbClr val="4472C4"/>
                </a:solidFill>
                <a:effectLst/>
                <a:latin typeface="Calibri Light" panose="020F0302020204030204" pitchFamily="34" charset="0"/>
                <a:ea typeface="Times New Roman" panose="02020603050405020304" pitchFamily="18" charset="0"/>
                <a:cs typeface="Times New Roman" panose="02020603050405020304" pitchFamily="18" charset="0"/>
              </a:rPr>
              <a:t>Chapitre 08 :GENERATION ET DISTRIBUTION DE COURANT CONTINU</a:t>
            </a:r>
          </a:p>
        </p:txBody>
      </p:sp>
      <p:sp>
        <p:nvSpPr>
          <p:cNvPr id="5" name="ZoneTexte 4">
            <a:extLst>
              <a:ext uri="{FF2B5EF4-FFF2-40B4-BE49-F238E27FC236}">
                <a16:creationId xmlns:a16="http://schemas.microsoft.com/office/drawing/2014/main" id="{C3E7E9D5-1E11-55CA-7A11-A889B221F598}"/>
              </a:ext>
            </a:extLst>
          </p:cNvPr>
          <p:cNvSpPr txBox="1"/>
          <p:nvPr/>
        </p:nvSpPr>
        <p:spPr>
          <a:xfrm>
            <a:off x="4597400" y="612907"/>
            <a:ext cx="2997200"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b="1" dirty="0"/>
              <a:t>CAS DE PANNES POSSIBLES</a:t>
            </a:r>
          </a:p>
        </p:txBody>
      </p:sp>
    </p:spTree>
    <p:extLst>
      <p:ext uri="{BB962C8B-B14F-4D97-AF65-F5344CB8AC3E}">
        <p14:creationId xmlns:p14="http://schemas.microsoft.com/office/powerpoint/2010/main" val="321748229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E904B114-271B-7F2E-D4F9-912C83AD9E06}"/>
              </a:ext>
            </a:extLst>
          </p:cNvPr>
          <p:cNvSpPr txBox="1"/>
          <p:nvPr/>
        </p:nvSpPr>
        <p:spPr>
          <a:xfrm>
            <a:off x="624748" y="1026360"/>
            <a:ext cx="10942504" cy="923330"/>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marL="285750" marR="266700" indent="-285750" algn="just">
              <a:buFont typeface="Arial" panose="020B0604020202020204" pitchFamily="34" charset="0"/>
              <a:buChar char="•"/>
            </a:pPr>
            <a:r>
              <a:rPr lang="fr-FR" spc="-50" dirty="0">
                <a:effectLst/>
                <a:ea typeface="Times New Roman" panose="02020603050405020304" pitchFamily="18" charset="0"/>
              </a:rPr>
              <a:t>Les groupes </a:t>
            </a:r>
            <a:r>
              <a:rPr lang="fr-FR" spc="-50" dirty="0" err="1">
                <a:effectLst/>
                <a:ea typeface="Times New Roman" panose="02020603050405020304" pitchFamily="18" charset="0"/>
              </a:rPr>
              <a:t>moto-propulseurs</a:t>
            </a:r>
            <a:r>
              <a:rPr lang="fr-FR" spc="-50" dirty="0">
                <a:effectLst/>
                <a:ea typeface="Times New Roman" panose="02020603050405020304" pitchFamily="18" charset="0"/>
              </a:rPr>
              <a:t> sont caractérisés par des variations de régime importantes.</a:t>
            </a:r>
          </a:p>
          <a:p>
            <a:pPr marL="285750" marR="266700" indent="-285750" algn="just">
              <a:buFont typeface="Arial" panose="020B0604020202020204" pitchFamily="34" charset="0"/>
              <a:buChar char="•"/>
            </a:pPr>
            <a:r>
              <a:rPr lang="fr-FR" spc="-50" dirty="0">
                <a:ea typeface="Times New Roman" panose="02020603050405020304" pitchFamily="18" charset="0"/>
              </a:rPr>
              <a:t>Il</a:t>
            </a:r>
            <a:r>
              <a:rPr lang="fr-FR" spc="-50" dirty="0">
                <a:effectLst/>
                <a:ea typeface="Times New Roman" panose="02020603050405020304" pitchFamily="18" charset="0"/>
              </a:rPr>
              <a:t> en résulte des variations de vitesse des générateurs</a:t>
            </a:r>
          </a:p>
          <a:p>
            <a:pPr marL="285750" marR="266700" indent="-285750" algn="just">
              <a:buFont typeface="Arial" panose="020B0604020202020204" pitchFamily="34" charset="0"/>
              <a:buChar char="•"/>
            </a:pPr>
            <a:r>
              <a:rPr lang="fr-FR" dirty="0"/>
              <a:t>la tension développée par les générateurs: E = </a:t>
            </a:r>
            <a:r>
              <a:rPr lang="fr-FR" dirty="0" err="1" smtClean="0"/>
              <a:t>n.Nd</a:t>
            </a:r>
            <a:r>
              <a:rPr lang="el-GR" dirty="0" smtClean="0"/>
              <a:t>φ</a:t>
            </a:r>
            <a:r>
              <a:rPr lang="fr-FR" dirty="0" smtClean="0"/>
              <a:t>/</a:t>
            </a:r>
            <a:r>
              <a:rPr lang="fr-FR" dirty="0" err="1" smtClean="0"/>
              <a:t>dt</a:t>
            </a:r>
            <a:endParaRPr lang="fr-FR" spc="-50" dirty="0">
              <a:effectLst/>
              <a:ea typeface="Times New Roman" panose="02020603050405020304" pitchFamily="18" charset="0"/>
            </a:endParaRPr>
          </a:p>
        </p:txBody>
      </p:sp>
      <p:sp>
        <p:nvSpPr>
          <p:cNvPr id="7" name="ZoneTexte 6">
            <a:extLst>
              <a:ext uri="{FF2B5EF4-FFF2-40B4-BE49-F238E27FC236}">
                <a16:creationId xmlns:a16="http://schemas.microsoft.com/office/drawing/2014/main" id="{67240C79-1B14-8C1B-8F49-04F38CFF1A58}"/>
              </a:ext>
            </a:extLst>
          </p:cNvPr>
          <p:cNvSpPr txBox="1"/>
          <p:nvPr/>
        </p:nvSpPr>
        <p:spPr>
          <a:xfrm>
            <a:off x="4088176" y="137577"/>
            <a:ext cx="4347072" cy="338554"/>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lvl="0" algn="ctr">
              <a:spcBef>
                <a:spcPts val="1200"/>
              </a:spcBef>
              <a:buSzPts val="1600"/>
            </a:pPr>
            <a:r>
              <a:rPr lang="fr-FR" sz="1600" b="1" kern="0" dirty="0" smtClean="0">
                <a:solidFill>
                  <a:srgbClr val="4472C4"/>
                </a:solidFill>
                <a:effectLst/>
                <a:latin typeface="Calibri Light" panose="020F0302020204030204" pitchFamily="34" charset="0"/>
                <a:ea typeface="Times New Roman" panose="02020603050405020304" pitchFamily="18" charset="0"/>
                <a:cs typeface="Times New Roman" panose="02020603050405020304" pitchFamily="18" charset="0"/>
              </a:rPr>
              <a:t>REGULATION </a:t>
            </a:r>
            <a:r>
              <a:rPr lang="fr-FR" sz="1600" b="1" kern="0" dirty="0">
                <a:solidFill>
                  <a:srgbClr val="4472C4"/>
                </a:solidFill>
                <a:effectLst/>
                <a:latin typeface="Calibri Light" panose="020F0302020204030204" pitchFamily="34" charset="0"/>
                <a:ea typeface="Times New Roman" panose="02020603050405020304" pitchFamily="18" charset="0"/>
                <a:cs typeface="Times New Roman" panose="02020603050405020304" pitchFamily="18" charset="0"/>
              </a:rPr>
              <a:t>DE TENSION DES DYNAMOS</a:t>
            </a:r>
          </a:p>
        </p:txBody>
      </p:sp>
      <p:sp>
        <p:nvSpPr>
          <p:cNvPr id="9" name="ZoneTexte 8">
            <a:extLst>
              <a:ext uri="{FF2B5EF4-FFF2-40B4-BE49-F238E27FC236}">
                <a16:creationId xmlns:a16="http://schemas.microsoft.com/office/drawing/2014/main" id="{8EAE6941-78A6-BE74-819D-EDB3ADF7FD56}"/>
              </a:ext>
            </a:extLst>
          </p:cNvPr>
          <p:cNvSpPr txBox="1"/>
          <p:nvPr/>
        </p:nvSpPr>
        <p:spPr>
          <a:xfrm>
            <a:off x="2641294" y="5550412"/>
            <a:ext cx="6097836" cy="923330"/>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just"/>
            <a:r>
              <a:rPr lang="fr-FR" dirty="0"/>
              <a:t>Un régulateur de tension automatique est donc indispensable, </a:t>
            </a:r>
          </a:p>
          <a:p>
            <a:pPr algn="just"/>
            <a:r>
              <a:rPr lang="fr-FR" dirty="0"/>
              <a:t>placé en série avec l’inducteur shunt de la génératrice,</a:t>
            </a:r>
          </a:p>
          <a:p>
            <a:pPr algn="just"/>
            <a:r>
              <a:rPr lang="fr-FR" dirty="0"/>
              <a:t> il contrôle l’intensité du courant d’excitation.</a:t>
            </a:r>
          </a:p>
        </p:txBody>
      </p:sp>
      <p:sp>
        <p:nvSpPr>
          <p:cNvPr id="6" name="ZoneTexte 5">
            <a:extLst>
              <a:ext uri="{FF2B5EF4-FFF2-40B4-BE49-F238E27FC236}">
                <a16:creationId xmlns:a16="http://schemas.microsoft.com/office/drawing/2014/main" id="{2E4E8EC6-5B75-7926-0389-B3DEE016439B}"/>
              </a:ext>
            </a:extLst>
          </p:cNvPr>
          <p:cNvSpPr txBox="1"/>
          <p:nvPr/>
        </p:nvSpPr>
        <p:spPr>
          <a:xfrm>
            <a:off x="4318612" y="555849"/>
            <a:ext cx="3886200" cy="338554"/>
          </a:xfrm>
          <a:prstGeom prst="rect">
            <a:avLst/>
          </a:prstGeom>
          <a:noFill/>
          <a:ln w="12700" cap="flat" cmpd="sng" algn="ctr">
            <a:no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lvl="1">
              <a:spcBef>
                <a:spcPts val="200"/>
              </a:spcBef>
            </a:pPr>
            <a:r>
              <a:rPr lang="fr-FR" sz="1600" b="1" dirty="0">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rPr>
              <a:t>REGULATEUR A PILE DE CARBONE</a:t>
            </a:r>
          </a:p>
        </p:txBody>
      </p:sp>
      <p:sp>
        <p:nvSpPr>
          <p:cNvPr id="3" name="ZoneTexte 2">
            <a:extLst>
              <a:ext uri="{FF2B5EF4-FFF2-40B4-BE49-F238E27FC236}">
                <a16:creationId xmlns:a16="http://schemas.microsoft.com/office/drawing/2014/main" id="{8329689A-1760-016C-A1E0-8DF763651726}"/>
              </a:ext>
            </a:extLst>
          </p:cNvPr>
          <p:cNvSpPr txBox="1"/>
          <p:nvPr/>
        </p:nvSpPr>
        <p:spPr>
          <a:xfrm>
            <a:off x="624748" y="2481957"/>
            <a:ext cx="10942504" cy="646331"/>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marL="285750" marR="266700" indent="-285750" algn="just">
              <a:buFont typeface="Arial" panose="020B0604020202020204" pitchFamily="34" charset="0"/>
              <a:buChar char="•"/>
            </a:pPr>
            <a:r>
              <a:rPr lang="fr-FR" spc="-50" dirty="0">
                <a:effectLst/>
                <a:ea typeface="Times New Roman" panose="02020603050405020304" pitchFamily="18" charset="0"/>
              </a:rPr>
              <a:t>Le débit des générateur est aussi fonction du nombre de servitudes branchées</a:t>
            </a:r>
          </a:p>
          <a:p>
            <a:pPr marL="285750" indent="-285750">
              <a:buFont typeface="Arial" panose="020B0604020202020204" pitchFamily="34" charset="0"/>
              <a:buChar char="•"/>
            </a:pPr>
            <a:r>
              <a:rPr lang="fr-FR" dirty="0"/>
              <a:t>des variations de débit	U = E - ri</a:t>
            </a:r>
          </a:p>
        </p:txBody>
      </p:sp>
      <p:sp>
        <p:nvSpPr>
          <p:cNvPr id="4" name="Flèche : bas 3">
            <a:extLst>
              <a:ext uri="{FF2B5EF4-FFF2-40B4-BE49-F238E27FC236}">
                <a16:creationId xmlns:a16="http://schemas.microsoft.com/office/drawing/2014/main" id="{47A08B01-A657-065B-A10C-2A929D781216}"/>
              </a:ext>
            </a:extLst>
          </p:cNvPr>
          <p:cNvSpPr/>
          <p:nvPr/>
        </p:nvSpPr>
        <p:spPr>
          <a:xfrm>
            <a:off x="5475383" y="3283027"/>
            <a:ext cx="429658" cy="44668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ZoneTexte 9">
            <a:extLst>
              <a:ext uri="{FF2B5EF4-FFF2-40B4-BE49-F238E27FC236}">
                <a16:creationId xmlns:a16="http://schemas.microsoft.com/office/drawing/2014/main" id="{30996B93-8FF8-9C62-4751-7AE376DCB433}"/>
              </a:ext>
            </a:extLst>
          </p:cNvPr>
          <p:cNvSpPr txBox="1"/>
          <p:nvPr/>
        </p:nvSpPr>
        <p:spPr>
          <a:xfrm>
            <a:off x="2641294" y="3884452"/>
            <a:ext cx="6097836" cy="923330"/>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just"/>
            <a:r>
              <a:rPr lang="fr-FR" dirty="0"/>
              <a:t>Une surtension ou une sous tension peuvent entraîner:</a:t>
            </a:r>
          </a:p>
          <a:p>
            <a:pPr marL="285750" indent="-285750" algn="just">
              <a:buFont typeface="Arial" panose="020B0604020202020204" pitchFamily="34" charset="0"/>
              <a:buChar char="•"/>
            </a:pPr>
            <a:r>
              <a:rPr lang="fr-FR" dirty="0"/>
              <a:t>un mauvais fonctionnement des appareils</a:t>
            </a:r>
          </a:p>
          <a:p>
            <a:pPr marL="285750" indent="-285750" algn="just">
              <a:buFont typeface="Arial" panose="020B0604020202020204" pitchFamily="34" charset="0"/>
              <a:buChar char="•"/>
            </a:pPr>
            <a:r>
              <a:rPr lang="fr-FR" dirty="0"/>
              <a:t>Provoquer leur détérioration.</a:t>
            </a:r>
          </a:p>
        </p:txBody>
      </p:sp>
      <p:sp>
        <p:nvSpPr>
          <p:cNvPr id="11" name="Flèche : bas 10">
            <a:extLst>
              <a:ext uri="{FF2B5EF4-FFF2-40B4-BE49-F238E27FC236}">
                <a16:creationId xmlns:a16="http://schemas.microsoft.com/office/drawing/2014/main" id="{757D6E92-B65E-FC5F-4A10-E0F1F498171A}"/>
              </a:ext>
            </a:extLst>
          </p:cNvPr>
          <p:cNvSpPr/>
          <p:nvPr/>
        </p:nvSpPr>
        <p:spPr>
          <a:xfrm>
            <a:off x="5475383" y="4962521"/>
            <a:ext cx="429658" cy="44668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860077847"/>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1AF79F9A-E87C-E2F6-CB87-F56E05653A32}"/>
              </a:ext>
            </a:extLst>
          </p:cNvPr>
          <p:cNvSpPr txBox="1"/>
          <p:nvPr/>
        </p:nvSpPr>
        <p:spPr>
          <a:xfrm>
            <a:off x="561860" y="1408824"/>
            <a:ext cx="5530596" cy="5078313"/>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ctr">
              <a:lnSpc>
                <a:spcPct val="150000"/>
              </a:lnSpc>
            </a:pPr>
            <a:r>
              <a:rPr lang="fr-FR" b="1" u="sng" dirty="0"/>
              <a:t>ROLE</a:t>
            </a:r>
          </a:p>
          <a:p>
            <a:pPr>
              <a:lnSpc>
                <a:spcPct val="150000"/>
              </a:lnSpc>
            </a:pPr>
            <a:r>
              <a:rPr lang="fr-FR" dirty="0"/>
              <a:t>Limiter les écarts de tension développés par la génératrice à 28 v ± 0,5 en fonction :</a:t>
            </a:r>
          </a:p>
          <a:p>
            <a:pPr marL="285750" indent="-285750">
              <a:lnSpc>
                <a:spcPct val="150000"/>
              </a:lnSpc>
              <a:buFont typeface="Arial" panose="020B0604020202020204" pitchFamily="34" charset="0"/>
              <a:buChar char="•"/>
            </a:pPr>
            <a:r>
              <a:rPr lang="fr-FR" dirty="0"/>
              <a:t>des variations de vitesse</a:t>
            </a:r>
          </a:p>
          <a:p>
            <a:pPr marL="285750" indent="-285750">
              <a:lnSpc>
                <a:spcPct val="150000"/>
              </a:lnSpc>
              <a:buFont typeface="Arial" panose="020B0604020202020204" pitchFamily="34" charset="0"/>
              <a:buChar char="•"/>
            </a:pPr>
            <a:r>
              <a:rPr lang="fr-FR" dirty="0"/>
              <a:t>des variations de débit</a:t>
            </a:r>
          </a:p>
          <a:p>
            <a:pPr>
              <a:lnSpc>
                <a:spcPct val="150000"/>
              </a:lnSpc>
            </a:pPr>
            <a:r>
              <a:rPr lang="fr-FR" dirty="0"/>
              <a:t>ce qui aura pour effet de :</a:t>
            </a:r>
          </a:p>
          <a:p>
            <a:pPr marL="285750" indent="-285750">
              <a:lnSpc>
                <a:spcPct val="150000"/>
              </a:lnSpc>
              <a:buFont typeface="Arial" panose="020B0604020202020204" pitchFamily="34" charset="0"/>
              <a:buChar char="•"/>
            </a:pPr>
            <a:r>
              <a:rPr lang="fr-FR" dirty="0"/>
              <a:t>surexciter la génératrice aux faibles vitesses ou aux grands débits</a:t>
            </a:r>
          </a:p>
          <a:p>
            <a:pPr marL="285750" indent="-285750">
              <a:lnSpc>
                <a:spcPct val="150000"/>
              </a:lnSpc>
              <a:buFont typeface="Arial" panose="020B0604020202020204" pitchFamily="34" charset="0"/>
              <a:buChar char="•"/>
            </a:pPr>
            <a:r>
              <a:rPr lang="fr-FR" dirty="0"/>
              <a:t>sous exciter la génératrice aux grandes vitesses ou aux faibles débits</a:t>
            </a:r>
          </a:p>
          <a:p>
            <a:pPr marL="285750" indent="-285750">
              <a:lnSpc>
                <a:spcPct val="150000"/>
              </a:lnSpc>
              <a:buFont typeface="Arial" panose="020B0604020202020204" pitchFamily="34" charset="0"/>
              <a:buChar char="•"/>
            </a:pPr>
            <a:r>
              <a:rPr lang="fr-FR" dirty="0"/>
              <a:t>Assurer une </a:t>
            </a:r>
            <a:r>
              <a:rPr lang="fr-FR" dirty="0" err="1"/>
              <a:t>équirépartition</a:t>
            </a:r>
            <a:r>
              <a:rPr lang="fr-FR" dirty="0"/>
              <a:t> des charges des génératrices lors du couplage en parallèle.</a:t>
            </a:r>
          </a:p>
        </p:txBody>
      </p:sp>
      <p:sp>
        <p:nvSpPr>
          <p:cNvPr id="3" name="ZoneTexte 2">
            <a:extLst>
              <a:ext uri="{FF2B5EF4-FFF2-40B4-BE49-F238E27FC236}">
                <a16:creationId xmlns:a16="http://schemas.microsoft.com/office/drawing/2014/main" id="{F7B0CE74-0182-1786-46DB-1DBED8BCEAAE}"/>
              </a:ext>
            </a:extLst>
          </p:cNvPr>
          <p:cNvSpPr txBox="1"/>
          <p:nvPr/>
        </p:nvSpPr>
        <p:spPr>
          <a:xfrm>
            <a:off x="2842352" y="148551"/>
            <a:ext cx="6704681"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lvl="0" algn="ctr">
              <a:spcBef>
                <a:spcPts val="1200"/>
              </a:spcBef>
              <a:buSzPts val="1600"/>
            </a:pPr>
            <a:r>
              <a:rPr lang="fr-FR" sz="1800" b="1" kern="0" dirty="0">
                <a:solidFill>
                  <a:srgbClr val="4472C4"/>
                </a:solidFill>
                <a:effectLst/>
                <a:latin typeface="Calibri Light" panose="020F0302020204030204" pitchFamily="34" charset="0"/>
                <a:ea typeface="Times New Roman" panose="02020603050405020304" pitchFamily="18" charset="0"/>
                <a:cs typeface="Times New Roman" panose="02020603050405020304" pitchFamily="18" charset="0"/>
              </a:rPr>
              <a:t>Chapitre 08 :GENERATION ET DISTRIBUTION DE COURANT CONTINU</a:t>
            </a:r>
          </a:p>
        </p:txBody>
      </p:sp>
      <p:sp>
        <p:nvSpPr>
          <p:cNvPr id="2" name="ZoneTexte 1">
            <a:extLst>
              <a:ext uri="{FF2B5EF4-FFF2-40B4-BE49-F238E27FC236}">
                <a16:creationId xmlns:a16="http://schemas.microsoft.com/office/drawing/2014/main" id="{A0495261-7CA4-4CA1-AECB-8AF006395DFA}"/>
              </a:ext>
            </a:extLst>
          </p:cNvPr>
          <p:cNvSpPr txBox="1"/>
          <p:nvPr/>
        </p:nvSpPr>
        <p:spPr>
          <a:xfrm>
            <a:off x="4032174" y="720118"/>
            <a:ext cx="3886200"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lvl="1">
              <a:spcBef>
                <a:spcPts val="200"/>
              </a:spcBef>
            </a:pPr>
            <a:r>
              <a:rPr lang="fr-FR" sz="1800" b="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REGULATEUR A PILE DE CARBONE</a:t>
            </a:r>
          </a:p>
        </p:txBody>
      </p:sp>
      <p:pic>
        <p:nvPicPr>
          <p:cNvPr id="6" name="Espace réservé du contenu 4">
            <a:extLst>
              <a:ext uri="{FF2B5EF4-FFF2-40B4-BE49-F238E27FC236}">
                <a16:creationId xmlns:a16="http://schemas.microsoft.com/office/drawing/2014/main" id="{FAF11750-289A-CF57-31C0-FB753C2E510E}"/>
              </a:ext>
            </a:extLst>
          </p:cNvPr>
          <p:cNvPicPr>
            <a:picLocks noGrp="1" noChangeAspect="1"/>
          </p:cNvPicPr>
          <p:nvPr>
            <p:ph idx="1"/>
          </p:nvPr>
        </p:nvPicPr>
        <p:blipFill>
          <a:blip r:embed="rId2"/>
          <a:stretch>
            <a:fillRect/>
          </a:stretch>
        </p:blipFill>
        <p:spPr>
          <a:xfrm>
            <a:off x="6262577" y="1408824"/>
            <a:ext cx="5805375" cy="4318805"/>
          </a:xfrm>
        </p:spPr>
        <p:style>
          <a:lnRef idx="2">
            <a:schemeClr val="accent2"/>
          </a:lnRef>
          <a:fillRef idx="1">
            <a:schemeClr val="lt1"/>
          </a:fillRef>
          <a:effectRef idx="0">
            <a:schemeClr val="accent2"/>
          </a:effectRef>
          <a:fontRef idx="minor">
            <a:schemeClr val="dk1"/>
          </a:fontRef>
        </p:style>
      </p:pic>
      <p:sp>
        <p:nvSpPr>
          <p:cNvPr id="7" name="ZoneTexte 6">
            <a:extLst>
              <a:ext uri="{FF2B5EF4-FFF2-40B4-BE49-F238E27FC236}">
                <a16:creationId xmlns:a16="http://schemas.microsoft.com/office/drawing/2014/main" id="{0CAA7518-6518-B036-9600-D1614DD7BBD8}"/>
              </a:ext>
            </a:extLst>
          </p:cNvPr>
          <p:cNvSpPr txBox="1"/>
          <p:nvPr/>
        </p:nvSpPr>
        <p:spPr>
          <a:xfrm>
            <a:off x="7620662" y="5893114"/>
            <a:ext cx="3572220" cy="307777"/>
          </a:xfrm>
          <a:prstGeom prst="rect">
            <a:avLst/>
          </a:prstGeom>
          <a:noFill/>
          <a:ln w="12700" cap="flat" cmpd="sng" algn="ctr">
            <a:no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lvl="0" algn="ctr">
              <a:buClr>
                <a:srgbClr val="000000"/>
              </a:buClr>
              <a:buSzPts val="1200"/>
              <a:tabLst>
                <a:tab pos="269875" algn="l"/>
              </a:tabLst>
            </a:pPr>
            <a:r>
              <a:rPr lang="fr-FR" sz="1400" u="none" strike="noStrike" spc="-50" dirty="0">
                <a:solidFill>
                  <a:srgbClr val="000000"/>
                </a:solidFill>
                <a:effectLst/>
                <a:ea typeface="Times New Roman" panose="02020603050405020304" pitchFamily="18" charset="0"/>
                <a:cs typeface="Times New Roman" panose="02020603050405020304" pitchFamily="18" charset="0"/>
              </a:rPr>
              <a:t>Régulateur éléments constitutifs</a:t>
            </a:r>
            <a:endParaRPr lang="fr-FR" sz="1400" u="none" strike="noStrike" spc="-50" dirty="0">
              <a:effectLst/>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52128422"/>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9F3E4B87-7062-73FE-5525-39382AE12A3E}"/>
              </a:ext>
            </a:extLst>
          </p:cNvPr>
          <p:cNvPicPr>
            <a:picLocks noGrp="1" noChangeAspect="1"/>
          </p:cNvPicPr>
          <p:nvPr>
            <p:ph idx="1"/>
          </p:nvPr>
        </p:nvPicPr>
        <p:blipFill>
          <a:blip r:embed="rId2"/>
          <a:stretch>
            <a:fillRect/>
          </a:stretch>
        </p:blipFill>
        <p:spPr>
          <a:xfrm>
            <a:off x="7572195" y="1253331"/>
            <a:ext cx="3949676" cy="4351338"/>
          </a:xfrm>
        </p:spPr>
      </p:pic>
      <p:sp>
        <p:nvSpPr>
          <p:cNvPr id="3" name="ZoneTexte 2">
            <a:extLst>
              <a:ext uri="{FF2B5EF4-FFF2-40B4-BE49-F238E27FC236}">
                <a16:creationId xmlns:a16="http://schemas.microsoft.com/office/drawing/2014/main" id="{6376A960-5B30-4758-FEE3-56E41954BC1E}"/>
              </a:ext>
            </a:extLst>
          </p:cNvPr>
          <p:cNvSpPr txBox="1"/>
          <p:nvPr/>
        </p:nvSpPr>
        <p:spPr>
          <a:xfrm>
            <a:off x="272900" y="1169109"/>
            <a:ext cx="6864196" cy="3416320"/>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buFont typeface="Arial" panose="020B0604020202020204" pitchFamily="34" charset="0"/>
              <a:buChar char="•"/>
            </a:pPr>
            <a:r>
              <a:rPr lang="fr-FR" dirty="0"/>
              <a:t>Disques de carbone alternés, épaisseur 1 mm environ.</a:t>
            </a:r>
          </a:p>
          <a:p>
            <a:pPr marL="285750" indent="-285750">
              <a:buFont typeface="Arial" panose="020B0604020202020204" pitchFamily="34" charset="0"/>
              <a:buChar char="•"/>
            </a:pPr>
            <a:r>
              <a:rPr lang="fr-FR" dirty="0"/>
              <a:t>Résistance de 1,5 à 40 </a:t>
            </a:r>
            <a:r>
              <a:rPr lang="el-GR" dirty="0"/>
              <a:t>Ω</a:t>
            </a:r>
            <a:r>
              <a:rPr lang="fr-FR" dirty="0"/>
              <a:t>.</a:t>
            </a:r>
          </a:p>
          <a:p>
            <a:pPr marL="285750" indent="-285750">
              <a:buFont typeface="Arial" panose="020B0604020202020204" pitchFamily="34" charset="0"/>
              <a:buChar char="•"/>
            </a:pPr>
            <a:r>
              <a:rPr lang="fr-FR" dirty="0"/>
              <a:t>Les rondelles de carbone ont un coefficient de température négatif ; </a:t>
            </a:r>
          </a:p>
          <a:p>
            <a:pPr marL="285750" indent="-285750">
              <a:buFont typeface="Arial" panose="020B0604020202020204" pitchFamily="34" charset="0"/>
              <a:buChar char="•"/>
            </a:pPr>
            <a:r>
              <a:rPr lang="fr-FR" dirty="0"/>
              <a:t>à chaque extrémité sont prévues deux vis de réglage :</a:t>
            </a:r>
          </a:p>
          <a:p>
            <a:pPr marL="742950" lvl="1" indent="-285750">
              <a:buFont typeface="Courier New" panose="02070309020205020404" pitchFamily="49" charset="0"/>
              <a:buChar char="o"/>
            </a:pPr>
            <a:r>
              <a:rPr lang="fr-FR" dirty="0"/>
              <a:t>L’une règle la compression des rondelles de carbone.</a:t>
            </a:r>
          </a:p>
          <a:p>
            <a:pPr marL="742950" lvl="1" indent="-285750">
              <a:buFont typeface="Courier New" panose="02070309020205020404" pitchFamily="49" charset="0"/>
              <a:buChar char="o"/>
            </a:pPr>
            <a:r>
              <a:rPr lang="fr-FR" dirty="0"/>
              <a:t>L’autre, la course du noyau magnétique de l’électro-aimant, donc l’entrefer, d’où la force d’attraction.</a:t>
            </a:r>
          </a:p>
          <a:p>
            <a:pPr marL="285750" indent="-285750">
              <a:buFont typeface="Arial" panose="020B0604020202020204" pitchFamily="34" charset="0"/>
              <a:buChar char="•"/>
            </a:pPr>
            <a:r>
              <a:rPr lang="fr-FR" dirty="0"/>
              <a:t>Le régulateur est pourvu d’ailettes permettant d’assurer le refroidissement ; </a:t>
            </a:r>
          </a:p>
          <a:p>
            <a:pPr marL="285750" indent="-285750">
              <a:buFont typeface="Arial" panose="020B0604020202020204" pitchFamily="34" charset="0"/>
              <a:buChar char="•"/>
            </a:pPr>
            <a:r>
              <a:rPr lang="fr-FR" dirty="0"/>
              <a:t>La température moyenne est comprise entre 75 et 120°. </a:t>
            </a:r>
          </a:p>
          <a:p>
            <a:pPr marL="285750" indent="-285750">
              <a:buFont typeface="Arial" panose="020B0604020202020204" pitchFamily="34" charset="0"/>
              <a:buChar char="•"/>
            </a:pPr>
            <a:r>
              <a:rPr lang="fr-FR" dirty="0"/>
              <a:t>La pile de carbone est comprimée, soit par un ressort, soit par un diaphragme selon les caractéristiques de leurs enroulements. </a:t>
            </a:r>
          </a:p>
        </p:txBody>
      </p:sp>
      <p:sp>
        <p:nvSpPr>
          <p:cNvPr id="4" name="ZoneTexte 3">
            <a:extLst>
              <a:ext uri="{FF2B5EF4-FFF2-40B4-BE49-F238E27FC236}">
                <a16:creationId xmlns:a16="http://schemas.microsoft.com/office/drawing/2014/main" id="{68AAD1FD-5F6E-95FE-70D7-B38624B89986}"/>
              </a:ext>
            </a:extLst>
          </p:cNvPr>
          <p:cNvSpPr txBox="1"/>
          <p:nvPr/>
        </p:nvSpPr>
        <p:spPr>
          <a:xfrm>
            <a:off x="2842352" y="148551"/>
            <a:ext cx="6704681"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lvl="0" algn="ctr">
              <a:spcBef>
                <a:spcPts val="1200"/>
              </a:spcBef>
              <a:buSzPts val="1600"/>
            </a:pPr>
            <a:r>
              <a:rPr lang="fr-FR" sz="1800" b="1" kern="0" dirty="0">
                <a:solidFill>
                  <a:srgbClr val="4472C4"/>
                </a:solidFill>
                <a:effectLst/>
                <a:latin typeface="Calibri Light" panose="020F0302020204030204" pitchFamily="34" charset="0"/>
                <a:ea typeface="Times New Roman" panose="02020603050405020304" pitchFamily="18" charset="0"/>
                <a:cs typeface="Times New Roman" panose="02020603050405020304" pitchFamily="18" charset="0"/>
              </a:rPr>
              <a:t>Chapitre 08 :GENERATION ET DISTRIBUTION DE COURANT CONTINU</a:t>
            </a:r>
          </a:p>
        </p:txBody>
      </p:sp>
      <p:sp>
        <p:nvSpPr>
          <p:cNvPr id="6" name="ZoneTexte 5">
            <a:extLst>
              <a:ext uri="{FF2B5EF4-FFF2-40B4-BE49-F238E27FC236}">
                <a16:creationId xmlns:a16="http://schemas.microsoft.com/office/drawing/2014/main" id="{D6522539-C9B3-23EB-0707-B39B5821BD8E}"/>
              </a:ext>
            </a:extLst>
          </p:cNvPr>
          <p:cNvSpPr txBox="1"/>
          <p:nvPr/>
        </p:nvSpPr>
        <p:spPr>
          <a:xfrm>
            <a:off x="4032174" y="606366"/>
            <a:ext cx="3886200"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lvl="1">
              <a:spcBef>
                <a:spcPts val="200"/>
              </a:spcBef>
            </a:pPr>
            <a:r>
              <a:rPr lang="fr-FR" sz="1800" b="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REGULATEUR A PILE DE CARBONE</a:t>
            </a:r>
          </a:p>
        </p:txBody>
      </p:sp>
      <p:graphicFrame>
        <p:nvGraphicFramePr>
          <p:cNvPr id="8" name="Tableau 7">
            <a:extLst>
              <a:ext uri="{FF2B5EF4-FFF2-40B4-BE49-F238E27FC236}">
                <a16:creationId xmlns:a16="http://schemas.microsoft.com/office/drawing/2014/main" id="{35455602-62F4-1A57-C5E4-DE9241D86722}"/>
              </a:ext>
            </a:extLst>
          </p:cNvPr>
          <p:cNvGraphicFramePr>
            <a:graphicFrameLocks noGrp="1"/>
          </p:cNvGraphicFramePr>
          <p:nvPr>
            <p:extLst>
              <p:ext uri="{D42A27DB-BD31-4B8C-83A1-F6EECF244321}">
                <p14:modId xmlns:p14="http://schemas.microsoft.com/office/powerpoint/2010/main" val="3788962747"/>
              </p:ext>
            </p:extLst>
          </p:nvPr>
        </p:nvGraphicFramePr>
        <p:xfrm>
          <a:off x="776936" y="4975468"/>
          <a:ext cx="6360160" cy="1426845"/>
        </p:xfrm>
        <a:graphic>
          <a:graphicData uri="http://schemas.openxmlformats.org/drawingml/2006/table">
            <a:tbl>
              <a:tblPr>
                <a:tableStyleId>{5C22544A-7EE6-4342-B048-85BDC9FD1C3A}</a:tableStyleId>
              </a:tblPr>
              <a:tblGrid>
                <a:gridCol w="130175">
                  <a:extLst>
                    <a:ext uri="{9D8B030D-6E8A-4147-A177-3AD203B41FA5}">
                      <a16:colId xmlns:a16="http://schemas.microsoft.com/office/drawing/2014/main" val="3727563336"/>
                    </a:ext>
                  </a:extLst>
                </a:gridCol>
                <a:gridCol w="1961515">
                  <a:extLst>
                    <a:ext uri="{9D8B030D-6E8A-4147-A177-3AD203B41FA5}">
                      <a16:colId xmlns:a16="http://schemas.microsoft.com/office/drawing/2014/main" val="2243081825"/>
                    </a:ext>
                  </a:extLst>
                </a:gridCol>
                <a:gridCol w="2117090">
                  <a:extLst>
                    <a:ext uri="{9D8B030D-6E8A-4147-A177-3AD203B41FA5}">
                      <a16:colId xmlns:a16="http://schemas.microsoft.com/office/drawing/2014/main" val="498124583"/>
                    </a:ext>
                  </a:extLst>
                </a:gridCol>
                <a:gridCol w="308610">
                  <a:extLst>
                    <a:ext uri="{9D8B030D-6E8A-4147-A177-3AD203B41FA5}">
                      <a16:colId xmlns:a16="http://schemas.microsoft.com/office/drawing/2014/main" val="1953058725"/>
                    </a:ext>
                  </a:extLst>
                </a:gridCol>
                <a:gridCol w="1842770">
                  <a:extLst>
                    <a:ext uri="{9D8B030D-6E8A-4147-A177-3AD203B41FA5}">
                      <a16:colId xmlns:a16="http://schemas.microsoft.com/office/drawing/2014/main" val="1114877486"/>
                    </a:ext>
                  </a:extLst>
                </a:gridCol>
              </a:tblGrid>
              <a:tr h="162560">
                <a:tc>
                  <a:txBody>
                    <a:bodyPr/>
                    <a:lstStyle/>
                    <a:p>
                      <a:pPr indent="-1295400" algn="l">
                        <a:lnSpc>
                          <a:spcPts val="1100"/>
                        </a:lnSpc>
                        <a:spcAft>
                          <a:spcPts val="6000"/>
                        </a:spcAft>
                      </a:pPr>
                      <a:r>
                        <a:rPr lang="fr-FR" sz="1100" spc="0">
                          <a:effectLst/>
                        </a:rPr>
                        <a:t>1</a:t>
                      </a:r>
                      <a:endParaRPr lang="fr-FR" sz="1200" spc="-50">
                        <a:effectLst/>
                        <a:latin typeface="Times New Roman" panose="02020603050405020304" pitchFamily="18" charset="0"/>
                        <a:ea typeface="Times New Roman" panose="02020603050405020304" pitchFamily="18" charset="0"/>
                      </a:endParaRPr>
                    </a:p>
                  </a:txBody>
                  <a:tcPr marL="6350" marR="6350" marT="0" marB="0" anchor="b"/>
                </a:tc>
                <a:tc>
                  <a:txBody>
                    <a:bodyPr/>
                    <a:lstStyle/>
                    <a:p>
                      <a:pPr indent="-1295400" algn="l">
                        <a:lnSpc>
                          <a:spcPts val="1100"/>
                        </a:lnSpc>
                        <a:spcAft>
                          <a:spcPts val="6000"/>
                        </a:spcAft>
                      </a:pPr>
                      <a:r>
                        <a:rPr lang="fr-FR" sz="1100" spc="0">
                          <a:effectLst/>
                        </a:rPr>
                        <a:t>noyau de réglage</a:t>
                      </a:r>
                      <a:endParaRPr lang="fr-FR" sz="1200" spc="-50">
                        <a:effectLst/>
                        <a:latin typeface="Times New Roman" panose="02020603050405020304" pitchFamily="18" charset="0"/>
                        <a:ea typeface="Times New Roman" panose="02020603050405020304" pitchFamily="18" charset="0"/>
                      </a:endParaRPr>
                    </a:p>
                  </a:txBody>
                  <a:tcPr marL="6350" marR="6350" marT="0" marB="0"/>
                </a:tc>
                <a:tc>
                  <a:txBody>
                    <a:bodyPr/>
                    <a:lstStyle/>
                    <a:p>
                      <a:pPr marL="139700" indent="-1295400" algn="l">
                        <a:lnSpc>
                          <a:spcPts val="1100"/>
                        </a:lnSpc>
                        <a:spcAft>
                          <a:spcPts val="6000"/>
                        </a:spcAft>
                      </a:pPr>
                      <a:r>
                        <a:rPr lang="fr-FR" sz="1100" spc="0">
                          <a:effectLst/>
                        </a:rPr>
                        <a:t>10 pastille de carbone</a:t>
                      </a:r>
                      <a:endParaRPr lang="fr-FR" sz="1200" spc="-50">
                        <a:effectLst/>
                        <a:latin typeface="Times New Roman" panose="02020603050405020304" pitchFamily="18" charset="0"/>
                        <a:ea typeface="Times New Roman" panose="02020603050405020304" pitchFamily="18" charset="0"/>
                      </a:endParaRPr>
                    </a:p>
                  </a:txBody>
                  <a:tcPr marL="6350" marR="6350" marT="0" marB="0"/>
                </a:tc>
                <a:tc>
                  <a:txBody>
                    <a:bodyPr/>
                    <a:lstStyle/>
                    <a:p>
                      <a:pPr marL="127000" indent="-1295400" algn="l">
                        <a:lnSpc>
                          <a:spcPts val="1100"/>
                        </a:lnSpc>
                        <a:spcAft>
                          <a:spcPts val="6000"/>
                        </a:spcAft>
                      </a:pPr>
                      <a:r>
                        <a:rPr lang="fr-FR" sz="1100" spc="0">
                          <a:effectLst/>
                        </a:rPr>
                        <a:t>19</a:t>
                      </a:r>
                      <a:endParaRPr lang="fr-FR" sz="1200" spc="-50">
                        <a:effectLst/>
                        <a:latin typeface="Times New Roman" panose="02020603050405020304" pitchFamily="18" charset="0"/>
                        <a:ea typeface="Times New Roman" panose="02020603050405020304" pitchFamily="18" charset="0"/>
                      </a:endParaRPr>
                    </a:p>
                  </a:txBody>
                  <a:tcPr marL="6350" marR="6350" marT="0" marB="0"/>
                </a:tc>
                <a:tc>
                  <a:txBody>
                    <a:bodyPr/>
                    <a:lstStyle/>
                    <a:p>
                      <a:pPr indent="-1295400" algn="l">
                        <a:lnSpc>
                          <a:spcPts val="1100"/>
                        </a:lnSpc>
                        <a:spcAft>
                          <a:spcPts val="6000"/>
                        </a:spcAft>
                      </a:pPr>
                      <a:r>
                        <a:rPr lang="fr-FR" sz="1100" spc="0">
                          <a:effectLst/>
                        </a:rPr>
                        <a:t>résistance</a:t>
                      </a:r>
                      <a:endParaRPr lang="fr-FR" sz="1200" spc="-50">
                        <a:effectLst/>
                        <a:latin typeface="Times New Roman" panose="02020603050405020304" pitchFamily="18" charset="0"/>
                        <a:ea typeface="Times New Roman" panose="02020603050405020304" pitchFamily="18" charset="0"/>
                      </a:endParaRPr>
                    </a:p>
                  </a:txBody>
                  <a:tcPr marL="6350" marR="6350" marT="0" marB="0"/>
                </a:tc>
                <a:extLst>
                  <a:ext uri="{0D108BD9-81ED-4DB2-BD59-A6C34878D82A}">
                    <a16:rowId xmlns:a16="http://schemas.microsoft.com/office/drawing/2014/main" val="2593526254"/>
                  </a:ext>
                </a:extLst>
              </a:tr>
              <a:tr h="151130">
                <a:tc>
                  <a:txBody>
                    <a:bodyPr/>
                    <a:lstStyle/>
                    <a:p>
                      <a:pPr indent="-1295400" algn="l">
                        <a:lnSpc>
                          <a:spcPts val="800"/>
                        </a:lnSpc>
                        <a:spcAft>
                          <a:spcPts val="6000"/>
                        </a:spcAft>
                      </a:pPr>
                      <a:r>
                        <a:rPr lang="fr-FR" sz="800" spc="0">
                          <a:effectLst/>
                        </a:rPr>
                        <a:t>2</a:t>
                      </a:r>
                      <a:endParaRPr lang="fr-FR" sz="1200" spc="-50">
                        <a:effectLst/>
                        <a:latin typeface="Times New Roman" panose="02020603050405020304" pitchFamily="18" charset="0"/>
                        <a:ea typeface="Times New Roman" panose="02020603050405020304" pitchFamily="18" charset="0"/>
                      </a:endParaRPr>
                    </a:p>
                  </a:txBody>
                  <a:tcPr marL="6350" marR="6350" marT="0" marB="0" anchor="b"/>
                </a:tc>
                <a:tc>
                  <a:txBody>
                    <a:bodyPr/>
                    <a:lstStyle/>
                    <a:p>
                      <a:pPr indent="-1295400" algn="l">
                        <a:lnSpc>
                          <a:spcPts val="1100"/>
                        </a:lnSpc>
                        <a:spcAft>
                          <a:spcPts val="6000"/>
                        </a:spcAft>
                      </a:pPr>
                      <a:r>
                        <a:rPr lang="fr-FR" sz="1100" spc="0" dirty="0">
                          <a:effectLst/>
                        </a:rPr>
                        <a:t>couvercle</a:t>
                      </a:r>
                      <a:endParaRPr lang="fr-FR" sz="1200" spc="-50" dirty="0">
                        <a:effectLst/>
                        <a:latin typeface="Times New Roman" panose="02020603050405020304" pitchFamily="18" charset="0"/>
                        <a:ea typeface="Times New Roman" panose="02020603050405020304" pitchFamily="18" charset="0"/>
                      </a:endParaRPr>
                    </a:p>
                  </a:txBody>
                  <a:tcPr marL="6350" marR="6350" marT="0" marB="0"/>
                </a:tc>
                <a:tc>
                  <a:txBody>
                    <a:bodyPr/>
                    <a:lstStyle/>
                    <a:p>
                      <a:pPr marL="139700" indent="-1295400" algn="l">
                        <a:lnSpc>
                          <a:spcPts val="1100"/>
                        </a:lnSpc>
                        <a:spcAft>
                          <a:spcPts val="6000"/>
                        </a:spcAft>
                      </a:pPr>
                      <a:r>
                        <a:rPr lang="fr-FR" sz="1100" spc="0">
                          <a:effectLst/>
                        </a:rPr>
                        <a:t>11 carter alliage, léger</a:t>
                      </a:r>
                      <a:endParaRPr lang="fr-FR" sz="1200" spc="-50">
                        <a:effectLst/>
                        <a:latin typeface="Times New Roman" panose="02020603050405020304" pitchFamily="18" charset="0"/>
                        <a:ea typeface="Times New Roman" panose="02020603050405020304" pitchFamily="18" charset="0"/>
                      </a:endParaRPr>
                    </a:p>
                  </a:txBody>
                  <a:tcPr marL="6350" marR="6350" marT="0" marB="0"/>
                </a:tc>
                <a:tc>
                  <a:txBody>
                    <a:bodyPr/>
                    <a:lstStyle/>
                    <a:p>
                      <a:pPr marL="127000" indent="-1295400" algn="l">
                        <a:lnSpc>
                          <a:spcPts val="1100"/>
                        </a:lnSpc>
                        <a:spcAft>
                          <a:spcPts val="6000"/>
                        </a:spcAft>
                      </a:pPr>
                      <a:r>
                        <a:rPr lang="fr-FR" sz="1100" spc="0">
                          <a:effectLst/>
                        </a:rPr>
                        <a:t>20</a:t>
                      </a:r>
                      <a:endParaRPr lang="fr-FR" sz="1200" spc="-50">
                        <a:effectLst/>
                        <a:latin typeface="Times New Roman" panose="02020603050405020304" pitchFamily="18" charset="0"/>
                        <a:ea typeface="Times New Roman" panose="02020603050405020304" pitchFamily="18" charset="0"/>
                      </a:endParaRPr>
                    </a:p>
                  </a:txBody>
                  <a:tcPr marL="6350" marR="6350" marT="0" marB="0" anchor="b"/>
                </a:tc>
                <a:tc>
                  <a:txBody>
                    <a:bodyPr/>
                    <a:lstStyle/>
                    <a:p>
                      <a:pPr indent="-1295400" algn="l">
                        <a:lnSpc>
                          <a:spcPts val="1100"/>
                        </a:lnSpc>
                        <a:spcAft>
                          <a:spcPts val="6000"/>
                        </a:spcAft>
                      </a:pPr>
                      <a:r>
                        <a:rPr lang="fr-FR" sz="1100" spc="0">
                          <a:effectLst/>
                        </a:rPr>
                        <a:t>résistance</a:t>
                      </a:r>
                      <a:endParaRPr lang="fr-FR" sz="1200" spc="-50">
                        <a:effectLst/>
                        <a:latin typeface="Times New Roman" panose="02020603050405020304" pitchFamily="18" charset="0"/>
                        <a:ea typeface="Times New Roman" panose="02020603050405020304" pitchFamily="18" charset="0"/>
                      </a:endParaRPr>
                    </a:p>
                  </a:txBody>
                  <a:tcPr marL="6350" marR="6350" marT="0" marB="0"/>
                </a:tc>
                <a:extLst>
                  <a:ext uri="{0D108BD9-81ED-4DB2-BD59-A6C34878D82A}">
                    <a16:rowId xmlns:a16="http://schemas.microsoft.com/office/drawing/2014/main" val="286169216"/>
                  </a:ext>
                </a:extLst>
              </a:tr>
              <a:tr h="155575">
                <a:tc>
                  <a:txBody>
                    <a:bodyPr/>
                    <a:lstStyle/>
                    <a:p>
                      <a:pPr indent="-1295400" algn="l">
                        <a:lnSpc>
                          <a:spcPts val="1100"/>
                        </a:lnSpc>
                        <a:spcAft>
                          <a:spcPts val="6000"/>
                        </a:spcAft>
                      </a:pPr>
                      <a:r>
                        <a:rPr lang="fr-FR" sz="1100" spc="0">
                          <a:effectLst/>
                        </a:rPr>
                        <a:t>3</a:t>
                      </a:r>
                      <a:endParaRPr lang="fr-FR" sz="1200" spc="-50">
                        <a:effectLst/>
                        <a:latin typeface="Times New Roman" panose="02020603050405020304" pitchFamily="18" charset="0"/>
                        <a:ea typeface="Times New Roman" panose="02020603050405020304" pitchFamily="18" charset="0"/>
                      </a:endParaRPr>
                    </a:p>
                  </a:txBody>
                  <a:tcPr marL="6350" marR="6350" marT="0" marB="0" anchor="b"/>
                </a:tc>
                <a:tc>
                  <a:txBody>
                    <a:bodyPr/>
                    <a:lstStyle/>
                    <a:p>
                      <a:pPr indent="-1295400" algn="l">
                        <a:lnSpc>
                          <a:spcPts val="1100"/>
                        </a:lnSpc>
                        <a:spcAft>
                          <a:spcPts val="6000"/>
                        </a:spcAft>
                      </a:pPr>
                      <a:r>
                        <a:rPr lang="fr-FR" sz="1100" spc="0">
                          <a:effectLst/>
                        </a:rPr>
                        <a:t>bobine à 2 enroulements</a:t>
                      </a:r>
                      <a:endParaRPr lang="fr-FR" sz="1200" spc="-50">
                        <a:effectLst/>
                        <a:latin typeface="Times New Roman" panose="02020603050405020304" pitchFamily="18" charset="0"/>
                        <a:ea typeface="Times New Roman" panose="02020603050405020304" pitchFamily="18" charset="0"/>
                      </a:endParaRPr>
                    </a:p>
                  </a:txBody>
                  <a:tcPr marL="6350" marR="6350" marT="0" marB="0" anchor="b"/>
                </a:tc>
                <a:tc>
                  <a:txBody>
                    <a:bodyPr/>
                    <a:lstStyle/>
                    <a:p>
                      <a:pPr marL="139700" indent="-1295400" algn="l">
                        <a:lnSpc>
                          <a:spcPts val="1100"/>
                        </a:lnSpc>
                        <a:spcAft>
                          <a:spcPts val="6000"/>
                        </a:spcAft>
                      </a:pPr>
                      <a:r>
                        <a:rPr lang="fr-FR" sz="1100" spc="0">
                          <a:effectLst/>
                        </a:rPr>
                        <a:t>12 tube de pile</a:t>
                      </a:r>
                      <a:endParaRPr lang="fr-FR" sz="1200" spc="-50">
                        <a:effectLst/>
                        <a:latin typeface="Times New Roman" panose="02020603050405020304" pitchFamily="18" charset="0"/>
                        <a:ea typeface="Times New Roman" panose="02020603050405020304" pitchFamily="18" charset="0"/>
                      </a:endParaRPr>
                    </a:p>
                  </a:txBody>
                  <a:tcPr marL="6350" marR="6350" marT="0" marB="0" anchor="b"/>
                </a:tc>
                <a:tc>
                  <a:txBody>
                    <a:bodyPr/>
                    <a:lstStyle/>
                    <a:p>
                      <a:pPr marL="127000" indent="-1295400" algn="l">
                        <a:lnSpc>
                          <a:spcPts val="1100"/>
                        </a:lnSpc>
                        <a:spcAft>
                          <a:spcPts val="6000"/>
                        </a:spcAft>
                      </a:pPr>
                      <a:r>
                        <a:rPr lang="fr-FR" sz="1100" spc="0">
                          <a:effectLst/>
                        </a:rPr>
                        <a:t>21</a:t>
                      </a:r>
                      <a:endParaRPr lang="fr-FR" sz="1200" spc="-50">
                        <a:effectLst/>
                        <a:latin typeface="Times New Roman" panose="02020603050405020304" pitchFamily="18" charset="0"/>
                        <a:ea typeface="Times New Roman" panose="02020603050405020304" pitchFamily="18" charset="0"/>
                      </a:endParaRPr>
                    </a:p>
                  </a:txBody>
                  <a:tcPr marL="6350" marR="6350" marT="0" marB="0" anchor="b"/>
                </a:tc>
                <a:tc>
                  <a:txBody>
                    <a:bodyPr/>
                    <a:lstStyle/>
                    <a:p>
                      <a:pPr indent="-1295400" algn="l">
                        <a:lnSpc>
                          <a:spcPts val="1100"/>
                        </a:lnSpc>
                        <a:spcAft>
                          <a:spcPts val="6000"/>
                        </a:spcAft>
                      </a:pPr>
                      <a:r>
                        <a:rPr lang="fr-FR" sz="1100" spc="0">
                          <a:effectLst/>
                        </a:rPr>
                        <a:t>isolant de plots</a:t>
                      </a:r>
                      <a:endParaRPr lang="fr-FR" sz="1200" spc="-50">
                        <a:effectLst/>
                        <a:latin typeface="Times New Roman" panose="02020603050405020304" pitchFamily="18" charset="0"/>
                        <a:ea typeface="Times New Roman" panose="02020603050405020304" pitchFamily="18" charset="0"/>
                      </a:endParaRPr>
                    </a:p>
                  </a:txBody>
                  <a:tcPr marL="6350" marR="6350" marT="0" marB="0" anchor="b"/>
                </a:tc>
                <a:extLst>
                  <a:ext uri="{0D108BD9-81ED-4DB2-BD59-A6C34878D82A}">
                    <a16:rowId xmlns:a16="http://schemas.microsoft.com/office/drawing/2014/main" val="1712633181"/>
                  </a:ext>
                </a:extLst>
              </a:tr>
              <a:tr h="160020">
                <a:tc>
                  <a:txBody>
                    <a:bodyPr/>
                    <a:lstStyle/>
                    <a:p>
                      <a:pPr indent="-1295400" algn="l">
                        <a:lnSpc>
                          <a:spcPts val="1100"/>
                        </a:lnSpc>
                        <a:spcAft>
                          <a:spcPts val="6000"/>
                        </a:spcAft>
                      </a:pPr>
                      <a:r>
                        <a:rPr lang="fr-FR" sz="1100" spc="0">
                          <a:effectLst/>
                        </a:rPr>
                        <a:t>4</a:t>
                      </a:r>
                      <a:endParaRPr lang="fr-FR" sz="1200" spc="-50">
                        <a:effectLst/>
                        <a:latin typeface="Times New Roman" panose="02020603050405020304" pitchFamily="18" charset="0"/>
                        <a:ea typeface="Times New Roman" panose="02020603050405020304" pitchFamily="18" charset="0"/>
                      </a:endParaRPr>
                    </a:p>
                  </a:txBody>
                  <a:tcPr marL="6350" marR="6350" marT="0" marB="0"/>
                </a:tc>
                <a:tc>
                  <a:txBody>
                    <a:bodyPr/>
                    <a:lstStyle/>
                    <a:p>
                      <a:pPr indent="-1295400" algn="l">
                        <a:lnSpc>
                          <a:spcPts val="1100"/>
                        </a:lnSpc>
                        <a:spcAft>
                          <a:spcPts val="6000"/>
                        </a:spcAft>
                      </a:pPr>
                      <a:r>
                        <a:rPr lang="fr-FR" sz="1100" spc="0">
                          <a:effectLst/>
                        </a:rPr>
                        <a:t>ensemble membrane</a:t>
                      </a:r>
                      <a:endParaRPr lang="fr-FR" sz="1200" spc="-50">
                        <a:effectLst/>
                        <a:latin typeface="Times New Roman" panose="02020603050405020304" pitchFamily="18" charset="0"/>
                        <a:ea typeface="Times New Roman" panose="02020603050405020304" pitchFamily="18" charset="0"/>
                      </a:endParaRPr>
                    </a:p>
                  </a:txBody>
                  <a:tcPr marL="6350" marR="6350" marT="0" marB="0"/>
                </a:tc>
                <a:tc>
                  <a:txBody>
                    <a:bodyPr/>
                    <a:lstStyle/>
                    <a:p>
                      <a:pPr marL="139700" indent="-1295400" algn="l">
                        <a:lnSpc>
                          <a:spcPts val="1100"/>
                        </a:lnSpc>
                        <a:spcAft>
                          <a:spcPts val="6000"/>
                        </a:spcAft>
                      </a:pPr>
                      <a:r>
                        <a:rPr lang="fr-FR" sz="1100" spc="0">
                          <a:effectLst/>
                        </a:rPr>
                        <a:t>13 pile de carbone</a:t>
                      </a:r>
                      <a:endParaRPr lang="fr-FR" sz="1200" spc="-50">
                        <a:effectLst/>
                        <a:latin typeface="Times New Roman" panose="02020603050405020304" pitchFamily="18" charset="0"/>
                        <a:ea typeface="Times New Roman" panose="02020603050405020304" pitchFamily="18" charset="0"/>
                      </a:endParaRPr>
                    </a:p>
                  </a:txBody>
                  <a:tcPr marL="6350" marR="6350" marT="0" marB="0"/>
                </a:tc>
                <a:tc>
                  <a:txBody>
                    <a:bodyPr/>
                    <a:lstStyle/>
                    <a:p>
                      <a:pPr marL="127000" indent="-1295400" algn="l">
                        <a:lnSpc>
                          <a:spcPts val="1100"/>
                        </a:lnSpc>
                        <a:spcAft>
                          <a:spcPts val="6000"/>
                        </a:spcAft>
                      </a:pPr>
                      <a:r>
                        <a:rPr lang="fr-FR" sz="1100" spc="0">
                          <a:effectLst/>
                        </a:rPr>
                        <a:t>22</a:t>
                      </a:r>
                      <a:endParaRPr lang="fr-FR" sz="1200" spc="-50">
                        <a:effectLst/>
                        <a:latin typeface="Times New Roman" panose="02020603050405020304" pitchFamily="18" charset="0"/>
                        <a:ea typeface="Times New Roman" panose="02020603050405020304" pitchFamily="18" charset="0"/>
                      </a:endParaRPr>
                    </a:p>
                  </a:txBody>
                  <a:tcPr marL="6350" marR="6350" marT="0" marB="0" anchor="b"/>
                </a:tc>
                <a:tc>
                  <a:txBody>
                    <a:bodyPr/>
                    <a:lstStyle/>
                    <a:p>
                      <a:pPr indent="-1295400" algn="l">
                        <a:lnSpc>
                          <a:spcPts val="1100"/>
                        </a:lnSpc>
                        <a:spcAft>
                          <a:spcPts val="6000"/>
                        </a:spcAft>
                      </a:pPr>
                      <a:r>
                        <a:rPr lang="fr-FR" sz="1100" spc="0">
                          <a:effectLst/>
                        </a:rPr>
                        <a:t>potentiomètre</a:t>
                      </a:r>
                      <a:endParaRPr lang="fr-FR" sz="1200" spc="-50">
                        <a:effectLst/>
                        <a:latin typeface="Times New Roman" panose="02020603050405020304" pitchFamily="18" charset="0"/>
                        <a:ea typeface="Times New Roman" panose="02020603050405020304" pitchFamily="18" charset="0"/>
                      </a:endParaRPr>
                    </a:p>
                  </a:txBody>
                  <a:tcPr marL="6350" marR="6350" marT="0" marB="0"/>
                </a:tc>
                <a:extLst>
                  <a:ext uri="{0D108BD9-81ED-4DB2-BD59-A6C34878D82A}">
                    <a16:rowId xmlns:a16="http://schemas.microsoft.com/office/drawing/2014/main" val="1139359922"/>
                  </a:ext>
                </a:extLst>
              </a:tr>
              <a:tr h="153035">
                <a:tc>
                  <a:txBody>
                    <a:bodyPr/>
                    <a:lstStyle/>
                    <a:p>
                      <a:pPr indent="-1295400" algn="l">
                        <a:lnSpc>
                          <a:spcPts val="1100"/>
                        </a:lnSpc>
                        <a:spcAft>
                          <a:spcPts val="6000"/>
                        </a:spcAft>
                      </a:pPr>
                      <a:r>
                        <a:rPr lang="fr-FR" sz="1100" spc="0">
                          <a:effectLst/>
                        </a:rPr>
                        <a:t>5</a:t>
                      </a:r>
                      <a:endParaRPr lang="fr-FR" sz="1200" spc="-50">
                        <a:effectLst/>
                        <a:latin typeface="Times New Roman" panose="02020603050405020304" pitchFamily="18" charset="0"/>
                        <a:ea typeface="Times New Roman" panose="02020603050405020304" pitchFamily="18" charset="0"/>
                      </a:endParaRPr>
                    </a:p>
                  </a:txBody>
                  <a:tcPr marL="6350" marR="6350" marT="0" marB="0" anchor="b"/>
                </a:tc>
                <a:tc>
                  <a:txBody>
                    <a:bodyPr/>
                    <a:lstStyle/>
                    <a:p>
                      <a:pPr indent="-1295400" algn="l">
                        <a:lnSpc>
                          <a:spcPts val="1100"/>
                        </a:lnSpc>
                        <a:spcAft>
                          <a:spcPts val="6000"/>
                        </a:spcAft>
                      </a:pPr>
                      <a:r>
                        <a:rPr lang="fr-FR" sz="1100" spc="0">
                          <a:effectLst/>
                        </a:rPr>
                        <a:t>membrane en bronze</a:t>
                      </a:r>
                      <a:endParaRPr lang="fr-FR" sz="1200" spc="-50">
                        <a:effectLst/>
                        <a:latin typeface="Times New Roman" panose="02020603050405020304" pitchFamily="18" charset="0"/>
                        <a:ea typeface="Times New Roman" panose="02020603050405020304" pitchFamily="18" charset="0"/>
                      </a:endParaRPr>
                    </a:p>
                  </a:txBody>
                  <a:tcPr marL="6350" marR="6350" marT="0" marB="0" anchor="b"/>
                </a:tc>
                <a:tc>
                  <a:txBody>
                    <a:bodyPr/>
                    <a:lstStyle/>
                    <a:p>
                      <a:pPr marL="139700" indent="-1295400" algn="l">
                        <a:lnSpc>
                          <a:spcPts val="1100"/>
                        </a:lnSpc>
                        <a:spcAft>
                          <a:spcPts val="6000"/>
                        </a:spcAft>
                      </a:pPr>
                      <a:r>
                        <a:rPr lang="fr-FR" sz="1100" spc="0">
                          <a:effectLst/>
                        </a:rPr>
                        <a:t>14 frein</a:t>
                      </a:r>
                      <a:endParaRPr lang="fr-FR" sz="1200" spc="-50">
                        <a:effectLst/>
                        <a:latin typeface="Times New Roman" panose="02020603050405020304" pitchFamily="18" charset="0"/>
                        <a:ea typeface="Times New Roman" panose="02020603050405020304" pitchFamily="18" charset="0"/>
                      </a:endParaRPr>
                    </a:p>
                  </a:txBody>
                  <a:tcPr marL="6350" marR="6350" marT="0" marB="0" anchor="b"/>
                </a:tc>
                <a:tc gridSpan="2">
                  <a:txBody>
                    <a:bodyPr/>
                    <a:lstStyle/>
                    <a:p>
                      <a:pPr marL="127000" indent="-1295400" algn="l">
                        <a:lnSpc>
                          <a:spcPts val="1100"/>
                        </a:lnSpc>
                        <a:spcAft>
                          <a:spcPts val="6000"/>
                        </a:spcAft>
                      </a:pPr>
                      <a:r>
                        <a:rPr lang="fr-FR" sz="1100" spc="0">
                          <a:effectLst/>
                        </a:rPr>
                        <a:t>23 plots le contact</a:t>
                      </a:r>
                      <a:endParaRPr lang="fr-FR" sz="1200" spc="-50">
                        <a:effectLst/>
                        <a:latin typeface="Times New Roman" panose="02020603050405020304" pitchFamily="18" charset="0"/>
                        <a:ea typeface="Times New Roman" panose="02020603050405020304" pitchFamily="18" charset="0"/>
                      </a:endParaRPr>
                    </a:p>
                  </a:txBody>
                  <a:tcPr marL="6350" marR="6350" marT="0" marB="0" anchor="b"/>
                </a:tc>
                <a:tc hMerge="1">
                  <a:txBody>
                    <a:bodyPr/>
                    <a:lstStyle/>
                    <a:p>
                      <a:endParaRPr lang="fr-FR"/>
                    </a:p>
                  </a:txBody>
                  <a:tcPr/>
                </a:tc>
                <a:extLst>
                  <a:ext uri="{0D108BD9-81ED-4DB2-BD59-A6C34878D82A}">
                    <a16:rowId xmlns:a16="http://schemas.microsoft.com/office/drawing/2014/main" val="1876806912"/>
                  </a:ext>
                </a:extLst>
              </a:tr>
              <a:tr h="160020">
                <a:tc>
                  <a:txBody>
                    <a:bodyPr/>
                    <a:lstStyle/>
                    <a:p>
                      <a:pPr indent="-1295400" algn="l">
                        <a:lnSpc>
                          <a:spcPts val="1100"/>
                        </a:lnSpc>
                        <a:spcAft>
                          <a:spcPts val="6000"/>
                        </a:spcAft>
                      </a:pPr>
                      <a:r>
                        <a:rPr lang="fr-FR" sz="1100" spc="0">
                          <a:effectLst/>
                        </a:rPr>
                        <a:t>6</a:t>
                      </a:r>
                      <a:endParaRPr lang="fr-FR" sz="1200" spc="-50">
                        <a:effectLst/>
                        <a:latin typeface="Times New Roman" panose="02020603050405020304" pitchFamily="18" charset="0"/>
                        <a:ea typeface="Times New Roman" panose="02020603050405020304" pitchFamily="18" charset="0"/>
                      </a:endParaRPr>
                    </a:p>
                  </a:txBody>
                  <a:tcPr marL="6350" marR="6350" marT="0" marB="0" anchor="b"/>
                </a:tc>
                <a:tc>
                  <a:txBody>
                    <a:bodyPr/>
                    <a:lstStyle/>
                    <a:p>
                      <a:pPr indent="-1295400" algn="l">
                        <a:lnSpc>
                          <a:spcPts val="1100"/>
                        </a:lnSpc>
                        <a:spcAft>
                          <a:spcPts val="6000"/>
                        </a:spcAft>
                      </a:pPr>
                      <a:r>
                        <a:rPr lang="fr-FR" sz="1100" spc="0">
                          <a:effectLst/>
                        </a:rPr>
                        <a:t>rondelle alliage léger</a:t>
                      </a:r>
                      <a:endParaRPr lang="fr-FR" sz="1200" spc="-50">
                        <a:effectLst/>
                        <a:latin typeface="Times New Roman" panose="02020603050405020304" pitchFamily="18" charset="0"/>
                        <a:ea typeface="Times New Roman" panose="02020603050405020304" pitchFamily="18" charset="0"/>
                      </a:endParaRPr>
                    </a:p>
                  </a:txBody>
                  <a:tcPr marL="6350" marR="6350" marT="0" marB="0"/>
                </a:tc>
                <a:tc>
                  <a:txBody>
                    <a:bodyPr/>
                    <a:lstStyle/>
                    <a:p>
                      <a:pPr marL="139700" indent="-1295400" algn="l">
                        <a:lnSpc>
                          <a:spcPts val="1100"/>
                        </a:lnSpc>
                        <a:spcAft>
                          <a:spcPts val="6000"/>
                        </a:spcAft>
                      </a:pPr>
                      <a:r>
                        <a:rPr lang="fr-FR" sz="1100" spc="0">
                          <a:effectLst/>
                        </a:rPr>
                        <a:t>15 vis de réglage</a:t>
                      </a:r>
                      <a:endParaRPr lang="fr-FR" sz="1200" spc="-50">
                        <a:effectLst/>
                        <a:latin typeface="Times New Roman" panose="02020603050405020304" pitchFamily="18" charset="0"/>
                        <a:ea typeface="Times New Roman" panose="02020603050405020304" pitchFamily="18" charset="0"/>
                      </a:endParaRPr>
                    </a:p>
                  </a:txBody>
                  <a:tcPr marL="6350" marR="6350" marT="0" marB="0"/>
                </a:tc>
                <a:tc>
                  <a:txBody>
                    <a:bodyPr/>
                    <a:lstStyle/>
                    <a:p>
                      <a:pPr marL="139700" indent="-1295400" algn="l">
                        <a:lnSpc>
                          <a:spcPts val="1100"/>
                        </a:lnSpc>
                        <a:spcAft>
                          <a:spcPts val="6000"/>
                        </a:spcAft>
                      </a:pPr>
                      <a:r>
                        <a:rPr lang="fr-FR" sz="1100" spc="0">
                          <a:effectLst/>
                        </a:rPr>
                        <a:t>24</a:t>
                      </a:r>
                      <a:endParaRPr lang="fr-FR" sz="1200" spc="-50">
                        <a:effectLst/>
                        <a:latin typeface="Times New Roman" panose="02020603050405020304" pitchFamily="18" charset="0"/>
                        <a:ea typeface="Times New Roman" panose="02020603050405020304" pitchFamily="18" charset="0"/>
                      </a:endParaRPr>
                    </a:p>
                  </a:txBody>
                  <a:tcPr marL="6350" marR="6350" marT="0" marB="0"/>
                </a:tc>
                <a:tc>
                  <a:txBody>
                    <a:bodyPr/>
                    <a:lstStyle/>
                    <a:p>
                      <a:pPr indent="-1295400" algn="l">
                        <a:lnSpc>
                          <a:spcPts val="1100"/>
                        </a:lnSpc>
                        <a:spcAft>
                          <a:spcPts val="6000"/>
                        </a:spcAft>
                      </a:pPr>
                      <a:r>
                        <a:rPr lang="fr-FR" sz="1100" spc="0">
                          <a:effectLst/>
                        </a:rPr>
                        <a:t>fixation potentiomètre</a:t>
                      </a:r>
                      <a:endParaRPr lang="fr-FR" sz="1200" spc="-50">
                        <a:effectLst/>
                        <a:latin typeface="Times New Roman" panose="02020603050405020304" pitchFamily="18" charset="0"/>
                        <a:ea typeface="Times New Roman" panose="02020603050405020304" pitchFamily="18" charset="0"/>
                      </a:endParaRPr>
                    </a:p>
                  </a:txBody>
                  <a:tcPr marL="6350" marR="6350" marT="0" marB="0"/>
                </a:tc>
                <a:extLst>
                  <a:ext uri="{0D108BD9-81ED-4DB2-BD59-A6C34878D82A}">
                    <a16:rowId xmlns:a16="http://schemas.microsoft.com/office/drawing/2014/main" val="4271729729"/>
                  </a:ext>
                </a:extLst>
              </a:tr>
              <a:tr h="148590">
                <a:tc>
                  <a:txBody>
                    <a:bodyPr/>
                    <a:lstStyle/>
                    <a:p>
                      <a:pPr indent="-1295400" algn="l">
                        <a:lnSpc>
                          <a:spcPts val="1100"/>
                        </a:lnSpc>
                        <a:spcAft>
                          <a:spcPts val="6000"/>
                        </a:spcAft>
                      </a:pPr>
                      <a:r>
                        <a:rPr lang="fr-FR" sz="1100" spc="0">
                          <a:effectLst/>
                        </a:rPr>
                        <a:t>7</a:t>
                      </a:r>
                      <a:endParaRPr lang="fr-FR" sz="1200" spc="-50">
                        <a:effectLst/>
                        <a:latin typeface="Times New Roman" panose="02020603050405020304" pitchFamily="18" charset="0"/>
                        <a:ea typeface="Times New Roman" panose="02020603050405020304" pitchFamily="18" charset="0"/>
                      </a:endParaRPr>
                    </a:p>
                  </a:txBody>
                  <a:tcPr marL="6350" marR="6350" marT="0" marB="0"/>
                </a:tc>
                <a:tc>
                  <a:txBody>
                    <a:bodyPr/>
                    <a:lstStyle/>
                    <a:p>
                      <a:pPr indent="-1295400" algn="l">
                        <a:lnSpc>
                          <a:spcPts val="1100"/>
                        </a:lnSpc>
                        <a:spcAft>
                          <a:spcPts val="6000"/>
                        </a:spcAft>
                      </a:pPr>
                      <a:r>
                        <a:rPr lang="fr-FR" sz="1100" spc="0">
                          <a:effectLst/>
                        </a:rPr>
                        <a:t>armature de fer</a:t>
                      </a:r>
                      <a:endParaRPr lang="fr-FR" sz="1200" spc="-50">
                        <a:effectLst/>
                        <a:latin typeface="Times New Roman" panose="02020603050405020304" pitchFamily="18" charset="0"/>
                        <a:ea typeface="Times New Roman" panose="02020603050405020304" pitchFamily="18" charset="0"/>
                      </a:endParaRPr>
                    </a:p>
                  </a:txBody>
                  <a:tcPr marL="6350" marR="6350" marT="0" marB="0"/>
                </a:tc>
                <a:tc>
                  <a:txBody>
                    <a:bodyPr/>
                    <a:lstStyle/>
                    <a:p>
                      <a:pPr marL="139700" indent="-1295400" algn="l">
                        <a:lnSpc>
                          <a:spcPts val="1100"/>
                        </a:lnSpc>
                        <a:spcAft>
                          <a:spcPts val="6000"/>
                        </a:spcAft>
                      </a:pPr>
                      <a:r>
                        <a:rPr lang="fr-FR" sz="1100" spc="0">
                          <a:effectLst/>
                        </a:rPr>
                        <a:t>16 pastille de carbone</a:t>
                      </a:r>
                      <a:endParaRPr lang="fr-FR" sz="1200" spc="-50">
                        <a:effectLst/>
                        <a:latin typeface="Times New Roman" panose="02020603050405020304" pitchFamily="18" charset="0"/>
                        <a:ea typeface="Times New Roman" panose="02020603050405020304" pitchFamily="18" charset="0"/>
                      </a:endParaRPr>
                    </a:p>
                  </a:txBody>
                  <a:tcPr marL="6350" marR="6350" marT="0" marB="0"/>
                </a:tc>
                <a:tc>
                  <a:txBody>
                    <a:bodyPr/>
                    <a:lstStyle/>
                    <a:p>
                      <a:pPr marL="139700" indent="-1295400" algn="l">
                        <a:lnSpc>
                          <a:spcPts val="1100"/>
                        </a:lnSpc>
                        <a:spcAft>
                          <a:spcPts val="6000"/>
                        </a:spcAft>
                      </a:pPr>
                      <a:r>
                        <a:rPr lang="fr-FR" sz="1100" spc="0">
                          <a:effectLst/>
                        </a:rPr>
                        <a:t>15</a:t>
                      </a:r>
                      <a:endParaRPr lang="fr-FR" sz="1200" spc="-50">
                        <a:effectLst/>
                        <a:latin typeface="Times New Roman" panose="02020603050405020304" pitchFamily="18" charset="0"/>
                        <a:ea typeface="Times New Roman" panose="02020603050405020304" pitchFamily="18" charset="0"/>
                      </a:endParaRPr>
                    </a:p>
                  </a:txBody>
                  <a:tcPr marL="6350" marR="6350" marT="0" marB="0"/>
                </a:tc>
                <a:tc>
                  <a:txBody>
                    <a:bodyPr/>
                    <a:lstStyle/>
                    <a:p>
                      <a:pPr indent="-1295400" algn="l">
                        <a:lnSpc>
                          <a:spcPts val="1100"/>
                        </a:lnSpc>
                        <a:spcAft>
                          <a:spcPts val="6000"/>
                        </a:spcAft>
                      </a:pPr>
                      <a:r>
                        <a:rPr lang="fr-FR" sz="1100" spc="0">
                          <a:effectLst/>
                        </a:rPr>
                        <a:t>carcasse fer extra doux</a:t>
                      </a:r>
                      <a:endParaRPr lang="fr-FR" sz="1200" spc="-50">
                        <a:effectLst/>
                        <a:latin typeface="Times New Roman" panose="02020603050405020304" pitchFamily="18" charset="0"/>
                        <a:ea typeface="Times New Roman" panose="02020603050405020304" pitchFamily="18" charset="0"/>
                      </a:endParaRPr>
                    </a:p>
                  </a:txBody>
                  <a:tcPr marL="6350" marR="6350" marT="0" marB="0"/>
                </a:tc>
                <a:extLst>
                  <a:ext uri="{0D108BD9-81ED-4DB2-BD59-A6C34878D82A}">
                    <a16:rowId xmlns:a16="http://schemas.microsoft.com/office/drawing/2014/main" val="3150537225"/>
                  </a:ext>
                </a:extLst>
              </a:tr>
              <a:tr h="155575">
                <a:tc>
                  <a:txBody>
                    <a:bodyPr/>
                    <a:lstStyle/>
                    <a:p>
                      <a:pPr indent="-1295400" algn="l">
                        <a:lnSpc>
                          <a:spcPts val="1100"/>
                        </a:lnSpc>
                        <a:spcAft>
                          <a:spcPts val="6000"/>
                        </a:spcAft>
                      </a:pPr>
                      <a:r>
                        <a:rPr lang="fr-FR" sz="1100" spc="0">
                          <a:effectLst/>
                        </a:rPr>
                        <a:t>8</a:t>
                      </a:r>
                      <a:endParaRPr lang="fr-FR" sz="1200" spc="-50">
                        <a:effectLst/>
                        <a:latin typeface="Times New Roman" panose="02020603050405020304" pitchFamily="18" charset="0"/>
                        <a:ea typeface="Times New Roman" panose="02020603050405020304" pitchFamily="18" charset="0"/>
                      </a:endParaRPr>
                    </a:p>
                  </a:txBody>
                  <a:tcPr marL="6350" marR="6350" marT="0" marB="0" anchor="b"/>
                </a:tc>
                <a:tc>
                  <a:txBody>
                    <a:bodyPr/>
                    <a:lstStyle/>
                    <a:p>
                      <a:pPr indent="-1295400" algn="l">
                        <a:lnSpc>
                          <a:spcPts val="1100"/>
                        </a:lnSpc>
                        <a:spcAft>
                          <a:spcPts val="6000"/>
                        </a:spcAft>
                      </a:pPr>
                      <a:r>
                        <a:rPr lang="fr-FR" sz="1100" spc="0">
                          <a:effectLst/>
                        </a:rPr>
                        <a:t>isolant</a:t>
                      </a:r>
                      <a:endParaRPr lang="fr-FR" sz="1200" spc="-50">
                        <a:effectLst/>
                        <a:latin typeface="Times New Roman" panose="02020603050405020304" pitchFamily="18" charset="0"/>
                        <a:ea typeface="Times New Roman" panose="02020603050405020304" pitchFamily="18" charset="0"/>
                      </a:endParaRPr>
                    </a:p>
                  </a:txBody>
                  <a:tcPr marL="6350" marR="6350" marT="0" marB="0" anchor="b"/>
                </a:tc>
                <a:tc>
                  <a:txBody>
                    <a:bodyPr/>
                    <a:lstStyle/>
                    <a:p>
                      <a:pPr marL="139700" indent="-1295400" algn="l">
                        <a:lnSpc>
                          <a:spcPts val="1100"/>
                        </a:lnSpc>
                        <a:spcAft>
                          <a:spcPts val="6000"/>
                        </a:spcAft>
                      </a:pPr>
                      <a:r>
                        <a:rPr lang="fr-FR" sz="1100" spc="0">
                          <a:effectLst/>
                        </a:rPr>
                        <a:t>17 couvercle</a:t>
                      </a:r>
                      <a:endParaRPr lang="fr-FR" sz="1200" spc="-50">
                        <a:effectLst/>
                        <a:latin typeface="Times New Roman" panose="02020603050405020304" pitchFamily="18" charset="0"/>
                        <a:ea typeface="Times New Roman" panose="02020603050405020304" pitchFamily="18" charset="0"/>
                      </a:endParaRPr>
                    </a:p>
                  </a:txBody>
                  <a:tcPr marL="6350" marR="6350" marT="0" marB="0" anchor="b"/>
                </a:tc>
                <a:tc>
                  <a:txBody>
                    <a:bodyPr/>
                    <a:lstStyle/>
                    <a:p>
                      <a:r>
                        <a:rPr lang="fr-FR" sz="500">
                          <a:effectLst/>
                        </a:rPr>
                        <a:t> </a:t>
                      </a:r>
                      <a:endParaRPr lang="fr-FR" sz="1200">
                        <a:solidFill>
                          <a:srgbClr val="000000"/>
                        </a:solidFill>
                        <a:effectLst/>
                        <a:latin typeface="DejaVu Sans" panose="020B0603030804020204" pitchFamily="34" charset="0"/>
                        <a:ea typeface="DejaVu Sans" panose="020B0603030804020204" pitchFamily="34" charset="0"/>
                      </a:endParaRPr>
                    </a:p>
                  </a:txBody>
                  <a:tcPr marL="6350" marR="6350" marT="0" marB="0"/>
                </a:tc>
                <a:tc>
                  <a:txBody>
                    <a:bodyPr/>
                    <a:lstStyle/>
                    <a:p>
                      <a:r>
                        <a:rPr lang="fr-FR" sz="500">
                          <a:effectLst/>
                        </a:rPr>
                        <a:t> </a:t>
                      </a:r>
                      <a:endParaRPr lang="fr-FR" sz="1200">
                        <a:solidFill>
                          <a:srgbClr val="000000"/>
                        </a:solidFill>
                        <a:effectLst/>
                        <a:latin typeface="DejaVu Sans" panose="020B0603030804020204" pitchFamily="34" charset="0"/>
                        <a:ea typeface="DejaVu Sans" panose="020B0603030804020204" pitchFamily="34" charset="0"/>
                      </a:endParaRPr>
                    </a:p>
                  </a:txBody>
                  <a:tcPr marL="6350" marR="6350" marT="0" marB="0"/>
                </a:tc>
                <a:extLst>
                  <a:ext uri="{0D108BD9-81ED-4DB2-BD59-A6C34878D82A}">
                    <a16:rowId xmlns:a16="http://schemas.microsoft.com/office/drawing/2014/main" val="4114893353"/>
                  </a:ext>
                </a:extLst>
              </a:tr>
              <a:tr h="180340">
                <a:tc>
                  <a:txBody>
                    <a:bodyPr/>
                    <a:lstStyle/>
                    <a:p>
                      <a:pPr indent="-1295400" algn="l">
                        <a:lnSpc>
                          <a:spcPts val="1100"/>
                        </a:lnSpc>
                        <a:spcAft>
                          <a:spcPts val="6000"/>
                        </a:spcAft>
                      </a:pPr>
                      <a:r>
                        <a:rPr lang="fr-FR" sz="1100" spc="0">
                          <a:effectLst/>
                        </a:rPr>
                        <a:t>9</a:t>
                      </a:r>
                      <a:endParaRPr lang="fr-FR" sz="1200" spc="-50">
                        <a:effectLst/>
                        <a:latin typeface="Times New Roman" panose="02020603050405020304" pitchFamily="18" charset="0"/>
                        <a:ea typeface="Times New Roman" panose="02020603050405020304" pitchFamily="18" charset="0"/>
                      </a:endParaRPr>
                    </a:p>
                  </a:txBody>
                  <a:tcPr marL="6350" marR="6350" marT="0" marB="0"/>
                </a:tc>
                <a:tc>
                  <a:txBody>
                    <a:bodyPr/>
                    <a:lstStyle/>
                    <a:p>
                      <a:pPr indent="-1295400" algn="l">
                        <a:lnSpc>
                          <a:spcPts val="1100"/>
                        </a:lnSpc>
                        <a:spcAft>
                          <a:spcPts val="6000"/>
                        </a:spcAft>
                      </a:pPr>
                      <a:r>
                        <a:rPr lang="fr-FR" sz="1100" spc="0">
                          <a:effectLst/>
                        </a:rPr>
                        <a:t>pose charbon</a:t>
                      </a:r>
                      <a:endParaRPr lang="fr-FR" sz="1200" spc="-50">
                        <a:effectLst/>
                        <a:latin typeface="Times New Roman" panose="02020603050405020304" pitchFamily="18" charset="0"/>
                        <a:ea typeface="Times New Roman" panose="02020603050405020304" pitchFamily="18" charset="0"/>
                      </a:endParaRPr>
                    </a:p>
                  </a:txBody>
                  <a:tcPr marL="6350" marR="6350" marT="0" marB="0"/>
                </a:tc>
                <a:tc>
                  <a:txBody>
                    <a:bodyPr/>
                    <a:lstStyle/>
                    <a:p>
                      <a:pPr marL="139700" indent="-1295400" algn="l">
                        <a:lnSpc>
                          <a:spcPts val="1100"/>
                        </a:lnSpc>
                        <a:spcAft>
                          <a:spcPts val="6000"/>
                        </a:spcAft>
                      </a:pPr>
                      <a:r>
                        <a:rPr lang="fr-FR" sz="1100" spc="0">
                          <a:effectLst/>
                        </a:rPr>
                        <a:t>18 support alliage léger</a:t>
                      </a:r>
                      <a:endParaRPr lang="fr-FR" sz="1200" spc="-50">
                        <a:effectLst/>
                        <a:latin typeface="Times New Roman" panose="02020603050405020304" pitchFamily="18" charset="0"/>
                        <a:ea typeface="Times New Roman" panose="02020603050405020304" pitchFamily="18" charset="0"/>
                      </a:endParaRPr>
                    </a:p>
                  </a:txBody>
                  <a:tcPr marL="6350" marR="6350" marT="0" marB="0"/>
                </a:tc>
                <a:tc>
                  <a:txBody>
                    <a:bodyPr/>
                    <a:lstStyle/>
                    <a:p>
                      <a:r>
                        <a:rPr lang="fr-FR" sz="500">
                          <a:effectLst/>
                        </a:rPr>
                        <a:t> </a:t>
                      </a:r>
                      <a:endParaRPr lang="fr-FR" sz="1200">
                        <a:solidFill>
                          <a:srgbClr val="000000"/>
                        </a:solidFill>
                        <a:effectLst/>
                        <a:latin typeface="DejaVu Sans" panose="020B0603030804020204" pitchFamily="34" charset="0"/>
                        <a:ea typeface="DejaVu Sans" panose="020B0603030804020204" pitchFamily="34" charset="0"/>
                      </a:endParaRPr>
                    </a:p>
                  </a:txBody>
                  <a:tcPr marL="6350" marR="6350" marT="0" marB="0"/>
                </a:tc>
                <a:tc>
                  <a:txBody>
                    <a:bodyPr/>
                    <a:lstStyle/>
                    <a:p>
                      <a:r>
                        <a:rPr lang="fr-FR" sz="500" dirty="0">
                          <a:effectLst/>
                        </a:rPr>
                        <a:t> </a:t>
                      </a:r>
                      <a:endParaRPr lang="fr-FR" sz="1200" dirty="0">
                        <a:solidFill>
                          <a:srgbClr val="000000"/>
                        </a:solidFill>
                        <a:effectLst/>
                        <a:latin typeface="DejaVu Sans" panose="020B0603030804020204" pitchFamily="34" charset="0"/>
                        <a:ea typeface="DejaVu Sans" panose="020B0603030804020204" pitchFamily="34" charset="0"/>
                      </a:endParaRPr>
                    </a:p>
                  </a:txBody>
                  <a:tcPr marL="6350" marR="6350" marT="0" marB="0"/>
                </a:tc>
                <a:extLst>
                  <a:ext uri="{0D108BD9-81ED-4DB2-BD59-A6C34878D82A}">
                    <a16:rowId xmlns:a16="http://schemas.microsoft.com/office/drawing/2014/main" val="1468339604"/>
                  </a:ext>
                </a:extLst>
              </a:tr>
            </a:tbl>
          </a:graphicData>
        </a:graphic>
      </p:graphicFrame>
    </p:spTree>
    <p:extLst>
      <p:ext uri="{BB962C8B-B14F-4D97-AF65-F5344CB8AC3E}">
        <p14:creationId xmlns:p14="http://schemas.microsoft.com/office/powerpoint/2010/main" val="3378283731"/>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6B9A8635-6628-8F8D-276B-27A850C5B10D}"/>
              </a:ext>
            </a:extLst>
          </p:cNvPr>
          <p:cNvSpPr txBox="1"/>
          <p:nvPr/>
        </p:nvSpPr>
        <p:spPr>
          <a:xfrm>
            <a:off x="231105" y="1726527"/>
            <a:ext cx="7601888" cy="3970318"/>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gn="just">
              <a:buFont typeface="Arial" panose="020B0604020202020204" pitchFamily="34" charset="0"/>
              <a:buChar char="•"/>
            </a:pPr>
            <a:r>
              <a:rPr lang="fr-FR" dirty="0"/>
              <a:t>La régulation de tension des dynamos est assurée en agissant sur l’intensité d’excitation;</a:t>
            </a:r>
          </a:p>
          <a:p>
            <a:pPr marL="285750" indent="-285750" algn="just">
              <a:buFont typeface="Arial" panose="020B0604020202020204" pitchFamily="34" charset="0"/>
              <a:buChar char="•"/>
            </a:pPr>
            <a:r>
              <a:rPr lang="fr-FR" dirty="0"/>
              <a:t>une résistance variable est insérée dans le circuit d’excitation; </a:t>
            </a:r>
          </a:p>
          <a:p>
            <a:pPr marL="285750" indent="-285750" algn="just">
              <a:buFont typeface="Arial" panose="020B0604020202020204" pitchFamily="34" charset="0"/>
              <a:buChar char="•"/>
            </a:pPr>
            <a:r>
              <a:rPr lang="fr-FR" dirty="0"/>
              <a:t>cette résistance variable est constituée par un empilage de rondelles de carbone;</a:t>
            </a:r>
          </a:p>
          <a:p>
            <a:pPr marL="285750" indent="-285750" algn="just">
              <a:buFont typeface="Arial" panose="020B0604020202020204" pitchFamily="34" charset="0"/>
              <a:buChar char="•"/>
            </a:pPr>
            <a:r>
              <a:rPr lang="fr-FR" dirty="0"/>
              <a:t>La résistance électrique de cette pile varie avec la pression à laquelle elle est soumise;</a:t>
            </a:r>
          </a:p>
          <a:p>
            <a:pPr marL="285750" indent="-285750" algn="just">
              <a:buFont typeface="Arial" panose="020B0604020202020204" pitchFamily="34" charset="0"/>
              <a:buChar char="•"/>
            </a:pPr>
            <a:r>
              <a:rPr lang="fr-FR" dirty="0"/>
              <a:t>la résistance de contact est inversement proportionnelle à la surface de contact et à la pression exercée;</a:t>
            </a:r>
          </a:p>
          <a:p>
            <a:pPr marL="285750" indent="-285750" algn="just">
              <a:buFont typeface="Arial" panose="020B0604020202020204" pitchFamily="34" charset="0"/>
              <a:buChar char="•"/>
            </a:pPr>
            <a:r>
              <a:rPr lang="fr-FR" dirty="0"/>
              <a:t>La pile de carbone est placée dans un cylindre doublé intérieurement de céramique, portant des ailettes pour en favoriser le refroidissement (prise d’air extérieur ou ventilateur. </a:t>
            </a:r>
          </a:p>
          <a:p>
            <a:pPr marL="285750" indent="-285750" algn="just">
              <a:buFont typeface="Arial" panose="020B0604020202020204" pitchFamily="34" charset="0"/>
              <a:buChar char="•"/>
            </a:pPr>
            <a:r>
              <a:rPr lang="fr-FR" dirty="0"/>
              <a:t>Cette pile est maintenue comprimée par une armature à ressort ou par un diaphragme.</a:t>
            </a:r>
          </a:p>
        </p:txBody>
      </p:sp>
      <p:sp>
        <p:nvSpPr>
          <p:cNvPr id="3" name="ZoneTexte 2">
            <a:extLst>
              <a:ext uri="{FF2B5EF4-FFF2-40B4-BE49-F238E27FC236}">
                <a16:creationId xmlns:a16="http://schemas.microsoft.com/office/drawing/2014/main" id="{65F7C17A-B7A0-4F9F-5212-4C76AC9A5BC8}"/>
              </a:ext>
            </a:extLst>
          </p:cNvPr>
          <p:cNvSpPr txBox="1"/>
          <p:nvPr/>
        </p:nvSpPr>
        <p:spPr>
          <a:xfrm>
            <a:off x="2842352" y="148551"/>
            <a:ext cx="6704681"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lvl="0" algn="ctr">
              <a:spcBef>
                <a:spcPts val="1200"/>
              </a:spcBef>
              <a:buSzPts val="1600"/>
            </a:pPr>
            <a:r>
              <a:rPr lang="fr-FR" sz="1800" b="1" kern="0" dirty="0">
                <a:solidFill>
                  <a:srgbClr val="4472C4"/>
                </a:solidFill>
                <a:effectLst/>
                <a:latin typeface="Calibri Light" panose="020F0302020204030204" pitchFamily="34" charset="0"/>
                <a:ea typeface="Times New Roman" panose="02020603050405020304" pitchFamily="18" charset="0"/>
                <a:cs typeface="Times New Roman" panose="02020603050405020304" pitchFamily="18" charset="0"/>
              </a:rPr>
              <a:t>Chapitre 08 :GENERATION ET DISTRIBUTION DE COURANT CONTINU</a:t>
            </a:r>
          </a:p>
        </p:txBody>
      </p:sp>
      <p:sp>
        <p:nvSpPr>
          <p:cNvPr id="4" name="ZoneTexte 3">
            <a:extLst>
              <a:ext uri="{FF2B5EF4-FFF2-40B4-BE49-F238E27FC236}">
                <a16:creationId xmlns:a16="http://schemas.microsoft.com/office/drawing/2014/main" id="{2EA11C78-DFD5-3ECC-647E-A02FFAD10F8A}"/>
              </a:ext>
            </a:extLst>
          </p:cNvPr>
          <p:cNvSpPr txBox="1"/>
          <p:nvPr/>
        </p:nvSpPr>
        <p:spPr>
          <a:xfrm>
            <a:off x="4032174" y="720118"/>
            <a:ext cx="3886200"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lvl="1">
              <a:spcBef>
                <a:spcPts val="200"/>
              </a:spcBef>
            </a:pPr>
            <a:r>
              <a:rPr lang="fr-FR" sz="1800" b="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REGULATEUR A PILE DE CARBONE</a:t>
            </a:r>
          </a:p>
        </p:txBody>
      </p:sp>
      <p:pic>
        <p:nvPicPr>
          <p:cNvPr id="6" name="Espace réservé du contenu 4">
            <a:extLst>
              <a:ext uri="{FF2B5EF4-FFF2-40B4-BE49-F238E27FC236}">
                <a16:creationId xmlns:a16="http://schemas.microsoft.com/office/drawing/2014/main" id="{68E5462E-B51E-1578-20E8-F1E2E573BA6B}"/>
              </a:ext>
            </a:extLst>
          </p:cNvPr>
          <p:cNvPicPr>
            <a:picLocks noGrp="1" noChangeAspect="1"/>
          </p:cNvPicPr>
          <p:nvPr>
            <p:ph idx="1"/>
          </p:nvPr>
        </p:nvPicPr>
        <p:blipFill>
          <a:blip r:embed="rId2"/>
          <a:stretch>
            <a:fillRect/>
          </a:stretch>
        </p:blipFill>
        <p:spPr>
          <a:xfrm>
            <a:off x="8031296" y="904784"/>
            <a:ext cx="3767730" cy="2904164"/>
          </a:xfrm>
        </p:spPr>
        <p:style>
          <a:lnRef idx="2">
            <a:schemeClr val="accent2"/>
          </a:lnRef>
          <a:fillRef idx="1">
            <a:schemeClr val="lt1"/>
          </a:fillRef>
          <a:effectRef idx="0">
            <a:schemeClr val="accent2"/>
          </a:effectRef>
          <a:fontRef idx="minor">
            <a:schemeClr val="dk1"/>
          </a:fontRef>
        </p:style>
      </p:pic>
      <p:pic>
        <p:nvPicPr>
          <p:cNvPr id="8" name="Espace réservé du contenu 4">
            <a:extLst>
              <a:ext uri="{FF2B5EF4-FFF2-40B4-BE49-F238E27FC236}">
                <a16:creationId xmlns:a16="http://schemas.microsoft.com/office/drawing/2014/main" id="{D4E05272-25DB-E35A-FA5D-BD341E4064C0}"/>
              </a:ext>
            </a:extLst>
          </p:cNvPr>
          <p:cNvPicPr>
            <a:picLocks noChangeAspect="1"/>
          </p:cNvPicPr>
          <p:nvPr/>
        </p:nvPicPr>
        <p:blipFill rotWithShape="1">
          <a:blip r:embed="rId3"/>
          <a:srcRect l="5993" r="13548"/>
          <a:stretch/>
        </p:blipFill>
        <p:spPr>
          <a:xfrm>
            <a:off x="8031296" y="4008398"/>
            <a:ext cx="3731709" cy="2452995"/>
          </a:xfrm>
          <a:prstGeom prst="rect">
            <a:avLst/>
          </a:prstGeom>
        </p:spPr>
        <p:style>
          <a:lnRef idx="2">
            <a:schemeClr val="accent2"/>
          </a:lnRef>
          <a:fillRef idx="1">
            <a:schemeClr val="lt1"/>
          </a:fillRef>
          <a:effectRef idx="0">
            <a:schemeClr val="accent2"/>
          </a:effectRef>
          <a:fontRef idx="minor">
            <a:schemeClr val="dk1"/>
          </a:fontRef>
        </p:style>
      </p:pic>
    </p:spTree>
    <p:extLst>
      <p:ext uri="{BB962C8B-B14F-4D97-AF65-F5344CB8AC3E}">
        <p14:creationId xmlns:p14="http://schemas.microsoft.com/office/powerpoint/2010/main" val="2399674115"/>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ZoneTexte 6">
            <a:extLst>
              <a:ext uri="{FF2B5EF4-FFF2-40B4-BE49-F238E27FC236}">
                <a16:creationId xmlns:a16="http://schemas.microsoft.com/office/drawing/2014/main" id="{6F822B40-3A6B-8057-BFC7-7A01EFA9D6B7}"/>
              </a:ext>
            </a:extLst>
          </p:cNvPr>
          <p:cNvSpPr txBox="1"/>
          <p:nvPr/>
        </p:nvSpPr>
        <p:spPr>
          <a:xfrm>
            <a:off x="351161" y="2365568"/>
            <a:ext cx="6997089" cy="2126864"/>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gn="just">
              <a:lnSpc>
                <a:spcPct val="150000"/>
              </a:lnSpc>
              <a:buFont typeface="Arial" panose="020B0604020202020204" pitchFamily="34" charset="0"/>
              <a:buChar char="•"/>
            </a:pPr>
            <a:r>
              <a:rPr lang="fr-FR" dirty="0"/>
              <a:t>A l’arrêt la pile est comprimée, sa résistance est minimum.</a:t>
            </a:r>
          </a:p>
          <a:p>
            <a:pPr marL="285750" indent="-285750" algn="just">
              <a:lnSpc>
                <a:spcPct val="150000"/>
              </a:lnSpc>
              <a:buFont typeface="Arial" panose="020B0604020202020204" pitchFamily="34" charset="0"/>
              <a:buChar char="•"/>
            </a:pPr>
            <a:r>
              <a:rPr lang="fr-FR" dirty="0"/>
              <a:t>L’armature peut être plus ou moins attirée par un électro-aimant supportant deux enroulements :</a:t>
            </a:r>
          </a:p>
          <a:p>
            <a:pPr marL="285750" indent="-285750" algn="just">
              <a:lnSpc>
                <a:spcPct val="150000"/>
              </a:lnSpc>
              <a:buFont typeface="Arial" panose="020B0604020202020204" pitchFamily="34" charset="0"/>
              <a:buChar char="•"/>
            </a:pPr>
            <a:r>
              <a:rPr lang="fr-FR" dirty="0"/>
              <a:t>l’un sensible à la tension génératrice (enroulement de tension),</a:t>
            </a:r>
          </a:p>
          <a:p>
            <a:pPr marL="285750" indent="-285750" algn="just">
              <a:lnSpc>
                <a:spcPct val="150000"/>
              </a:lnSpc>
              <a:buFont typeface="Arial" panose="020B0604020202020204" pitchFamily="34" charset="0"/>
              <a:buChar char="•"/>
            </a:pPr>
            <a:r>
              <a:rPr lang="fr-FR" dirty="0"/>
              <a:t>l’autre au débit (enroulement d’équilibrage).</a:t>
            </a:r>
          </a:p>
        </p:txBody>
      </p:sp>
      <p:sp>
        <p:nvSpPr>
          <p:cNvPr id="3" name="ZoneTexte 2">
            <a:extLst>
              <a:ext uri="{FF2B5EF4-FFF2-40B4-BE49-F238E27FC236}">
                <a16:creationId xmlns:a16="http://schemas.microsoft.com/office/drawing/2014/main" id="{9B2EFF73-68DA-C2F6-3C64-1355D3514223}"/>
              </a:ext>
            </a:extLst>
          </p:cNvPr>
          <p:cNvSpPr txBox="1"/>
          <p:nvPr/>
        </p:nvSpPr>
        <p:spPr>
          <a:xfrm>
            <a:off x="2842352" y="148551"/>
            <a:ext cx="6704681"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lvl="0" algn="ctr">
              <a:spcBef>
                <a:spcPts val="1200"/>
              </a:spcBef>
              <a:buSzPts val="1600"/>
            </a:pPr>
            <a:r>
              <a:rPr lang="fr-FR" sz="1800" b="1" kern="0" dirty="0">
                <a:solidFill>
                  <a:srgbClr val="4472C4"/>
                </a:solidFill>
                <a:effectLst/>
                <a:latin typeface="Calibri Light" panose="020F0302020204030204" pitchFamily="34" charset="0"/>
                <a:ea typeface="Times New Roman" panose="02020603050405020304" pitchFamily="18" charset="0"/>
                <a:cs typeface="Times New Roman" panose="02020603050405020304" pitchFamily="18" charset="0"/>
              </a:rPr>
              <a:t>Chapitre 08 :GENERATION ET DISTRIBUTION DE COURANT CONTINU</a:t>
            </a:r>
          </a:p>
        </p:txBody>
      </p:sp>
      <p:sp>
        <p:nvSpPr>
          <p:cNvPr id="4" name="ZoneTexte 3">
            <a:extLst>
              <a:ext uri="{FF2B5EF4-FFF2-40B4-BE49-F238E27FC236}">
                <a16:creationId xmlns:a16="http://schemas.microsoft.com/office/drawing/2014/main" id="{53B2129D-76B7-6A69-EF68-5D1DA0DDBB41}"/>
              </a:ext>
            </a:extLst>
          </p:cNvPr>
          <p:cNvSpPr txBox="1"/>
          <p:nvPr/>
        </p:nvSpPr>
        <p:spPr>
          <a:xfrm>
            <a:off x="4032174" y="720118"/>
            <a:ext cx="3886200"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lvl="1">
              <a:spcBef>
                <a:spcPts val="200"/>
              </a:spcBef>
            </a:pPr>
            <a:r>
              <a:rPr lang="fr-FR" sz="1800" b="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REGULATEUR A PILE DE CARBONE</a:t>
            </a:r>
          </a:p>
        </p:txBody>
      </p:sp>
      <p:pic>
        <p:nvPicPr>
          <p:cNvPr id="6" name="Espace réservé du contenu 4">
            <a:extLst>
              <a:ext uri="{FF2B5EF4-FFF2-40B4-BE49-F238E27FC236}">
                <a16:creationId xmlns:a16="http://schemas.microsoft.com/office/drawing/2014/main" id="{B84B413F-84FB-6A7F-8472-3EC80467B39D}"/>
              </a:ext>
            </a:extLst>
          </p:cNvPr>
          <p:cNvPicPr>
            <a:picLocks noGrp="1" noChangeAspect="1"/>
          </p:cNvPicPr>
          <p:nvPr>
            <p:ph idx="1"/>
          </p:nvPr>
        </p:nvPicPr>
        <p:blipFill>
          <a:blip r:embed="rId2"/>
          <a:stretch>
            <a:fillRect/>
          </a:stretch>
        </p:blipFill>
        <p:spPr>
          <a:xfrm>
            <a:off x="7417716" y="1697998"/>
            <a:ext cx="4557580" cy="3512980"/>
          </a:xfrm>
        </p:spPr>
        <p:style>
          <a:lnRef idx="2">
            <a:schemeClr val="accent2"/>
          </a:lnRef>
          <a:fillRef idx="1">
            <a:schemeClr val="lt1"/>
          </a:fillRef>
          <a:effectRef idx="0">
            <a:schemeClr val="accent2"/>
          </a:effectRef>
          <a:fontRef idx="minor">
            <a:schemeClr val="dk1"/>
          </a:fontRef>
        </p:style>
      </p:pic>
    </p:spTree>
    <p:extLst>
      <p:ext uri="{BB962C8B-B14F-4D97-AF65-F5344CB8AC3E}">
        <p14:creationId xmlns:p14="http://schemas.microsoft.com/office/powerpoint/2010/main" val="2912838886"/>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ZoneTexte 8">
            <a:extLst>
              <a:ext uri="{FF2B5EF4-FFF2-40B4-BE49-F238E27FC236}">
                <a16:creationId xmlns:a16="http://schemas.microsoft.com/office/drawing/2014/main" id="{D2AAE0CE-8E7E-0050-73EF-94467BB845AD}"/>
              </a:ext>
            </a:extLst>
          </p:cNvPr>
          <p:cNvSpPr txBox="1"/>
          <p:nvPr/>
        </p:nvSpPr>
        <p:spPr>
          <a:xfrm>
            <a:off x="601797" y="1697998"/>
            <a:ext cx="7316577" cy="4204356"/>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gn="just">
              <a:lnSpc>
                <a:spcPct val="150000"/>
              </a:lnSpc>
              <a:buFont typeface="Arial" panose="020B0604020202020204" pitchFamily="34" charset="0"/>
              <a:buChar char="•"/>
            </a:pPr>
            <a:r>
              <a:rPr lang="fr-FR" dirty="0"/>
              <a:t>Le flux produit par la bobine de tension détermine une force attractive qui a pour résultat de décomprimer la pile de carbone, </a:t>
            </a:r>
          </a:p>
          <a:p>
            <a:pPr marL="285750" indent="-285750" algn="just">
              <a:lnSpc>
                <a:spcPct val="150000"/>
              </a:lnSpc>
              <a:buFont typeface="Arial" panose="020B0604020202020204" pitchFamily="34" charset="0"/>
              <a:buChar char="•"/>
            </a:pPr>
            <a:r>
              <a:rPr lang="fr-FR" dirty="0"/>
              <a:t>la grandeur de cette force étant fonction de la tension développée par la génératrice.</a:t>
            </a:r>
          </a:p>
          <a:p>
            <a:pPr marL="285750" indent="-285750" algn="just">
              <a:lnSpc>
                <a:spcPct val="150000"/>
              </a:lnSpc>
              <a:buFont typeface="Arial" panose="020B0604020202020204" pitchFamily="34" charset="0"/>
              <a:buChar char="•"/>
            </a:pPr>
            <a:r>
              <a:rPr lang="fr-FR" dirty="0"/>
              <a:t>L’enroulement d’équilibrage peut être traversé par des courants de sens différents, la valeur de ce flux est fonction du déséquilibre des débits des dynamos ; </a:t>
            </a:r>
          </a:p>
          <a:p>
            <a:pPr marL="285750" indent="-285750" algn="just">
              <a:lnSpc>
                <a:spcPct val="150000"/>
              </a:lnSpc>
              <a:buFont typeface="Arial" panose="020B0604020202020204" pitchFamily="34" charset="0"/>
              <a:buChar char="•"/>
            </a:pPr>
            <a:r>
              <a:rPr lang="fr-FR" dirty="0"/>
              <a:t>ce flux suivant son sens viendra renforcer ou diminuer celui de la bobine de tension, d’où action sur </a:t>
            </a:r>
            <a:r>
              <a:rPr lang="el-GR" dirty="0"/>
              <a:t>φ</a:t>
            </a:r>
            <a:r>
              <a:rPr lang="de-DE" dirty="0"/>
              <a:t> </a:t>
            </a:r>
            <a:r>
              <a:rPr lang="fr-FR" dirty="0"/>
              <a:t>inducteur, donc sur la FEM, puis sur le courant débité.</a:t>
            </a:r>
          </a:p>
        </p:txBody>
      </p:sp>
      <p:sp>
        <p:nvSpPr>
          <p:cNvPr id="3" name="ZoneTexte 2">
            <a:extLst>
              <a:ext uri="{FF2B5EF4-FFF2-40B4-BE49-F238E27FC236}">
                <a16:creationId xmlns:a16="http://schemas.microsoft.com/office/drawing/2014/main" id="{9B2EFF73-68DA-C2F6-3C64-1355D3514223}"/>
              </a:ext>
            </a:extLst>
          </p:cNvPr>
          <p:cNvSpPr txBox="1"/>
          <p:nvPr/>
        </p:nvSpPr>
        <p:spPr>
          <a:xfrm>
            <a:off x="2842352" y="148551"/>
            <a:ext cx="6704681"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lvl="0" algn="ctr">
              <a:spcBef>
                <a:spcPts val="1200"/>
              </a:spcBef>
              <a:buSzPts val="1600"/>
            </a:pPr>
            <a:r>
              <a:rPr lang="fr-FR" sz="1800" b="1" kern="0" dirty="0">
                <a:solidFill>
                  <a:srgbClr val="4472C4"/>
                </a:solidFill>
                <a:effectLst/>
                <a:latin typeface="Calibri Light" panose="020F0302020204030204" pitchFamily="34" charset="0"/>
                <a:ea typeface="Times New Roman" panose="02020603050405020304" pitchFamily="18" charset="0"/>
                <a:cs typeface="Times New Roman" panose="02020603050405020304" pitchFamily="18" charset="0"/>
              </a:rPr>
              <a:t>Chapitre 08 :GENERATION ET DISTRIBUTION DE COURANT CONTINU</a:t>
            </a:r>
          </a:p>
        </p:txBody>
      </p:sp>
      <p:sp>
        <p:nvSpPr>
          <p:cNvPr id="4" name="ZoneTexte 3">
            <a:extLst>
              <a:ext uri="{FF2B5EF4-FFF2-40B4-BE49-F238E27FC236}">
                <a16:creationId xmlns:a16="http://schemas.microsoft.com/office/drawing/2014/main" id="{53B2129D-76B7-6A69-EF68-5D1DA0DDBB41}"/>
              </a:ext>
            </a:extLst>
          </p:cNvPr>
          <p:cNvSpPr txBox="1"/>
          <p:nvPr/>
        </p:nvSpPr>
        <p:spPr>
          <a:xfrm>
            <a:off x="4032174" y="720118"/>
            <a:ext cx="3886200"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lvl="1">
              <a:spcBef>
                <a:spcPts val="200"/>
              </a:spcBef>
            </a:pPr>
            <a:r>
              <a:rPr lang="fr-FR" sz="1800" b="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REGULATEUR A PILE DE CARBONE</a:t>
            </a:r>
          </a:p>
        </p:txBody>
      </p:sp>
      <p:pic>
        <p:nvPicPr>
          <p:cNvPr id="6" name="Espace réservé du contenu 4">
            <a:extLst>
              <a:ext uri="{FF2B5EF4-FFF2-40B4-BE49-F238E27FC236}">
                <a16:creationId xmlns:a16="http://schemas.microsoft.com/office/drawing/2014/main" id="{B84B413F-84FB-6A7F-8472-3EC80467B39D}"/>
              </a:ext>
            </a:extLst>
          </p:cNvPr>
          <p:cNvPicPr>
            <a:picLocks noGrp="1" noChangeAspect="1"/>
          </p:cNvPicPr>
          <p:nvPr>
            <p:ph idx="1"/>
          </p:nvPr>
        </p:nvPicPr>
        <p:blipFill>
          <a:blip r:embed="rId2"/>
          <a:stretch>
            <a:fillRect/>
          </a:stretch>
        </p:blipFill>
        <p:spPr>
          <a:xfrm>
            <a:off x="8119431" y="2138673"/>
            <a:ext cx="3767730" cy="2904164"/>
          </a:xfrm>
        </p:spPr>
        <p:style>
          <a:lnRef idx="2">
            <a:schemeClr val="accent2"/>
          </a:lnRef>
          <a:fillRef idx="1">
            <a:schemeClr val="lt1"/>
          </a:fillRef>
          <a:effectRef idx="0">
            <a:schemeClr val="accent2"/>
          </a:effectRef>
          <a:fontRef idx="minor">
            <a:schemeClr val="dk1"/>
          </a:fontRef>
        </p:style>
      </p:pic>
    </p:spTree>
    <p:extLst>
      <p:ext uri="{BB962C8B-B14F-4D97-AF65-F5344CB8AC3E}">
        <p14:creationId xmlns:p14="http://schemas.microsoft.com/office/powerpoint/2010/main" val="23891601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29CC5511-58E3-C764-9593-E2D1CFC5D21C}"/>
              </a:ext>
            </a:extLst>
          </p:cNvPr>
          <p:cNvSpPr txBox="1"/>
          <p:nvPr/>
        </p:nvSpPr>
        <p:spPr>
          <a:xfrm>
            <a:off x="3291289" y="123977"/>
            <a:ext cx="6097836"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tab pos="660400" algn="l"/>
              </a:tabLst>
            </a:pPr>
            <a:r>
              <a:rPr kumimoji="0" lang="fr-FR" altLang="fr-FR" sz="1800" b="0" i="0" u="none" strike="noStrike" cap="none" normalizeH="0" baseline="0" dirty="0">
                <a:ln>
                  <a:noFill/>
                </a:ln>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D</a:t>
            </a:r>
            <a:r>
              <a:rPr kumimoji="0" lang="fr-FR" altLang="fr-FR" sz="1800" b="0" i="0" u="none" strike="noStrike" cap="none" normalizeH="0" baseline="0" dirty="0" bmk="">
                <a:ln>
                  <a:noFill/>
                </a:ln>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IFFERENTES FORMES D’ENERGIE UTILISEES A BORD</a:t>
            </a:r>
            <a:endParaRPr kumimoji="0" lang="fr-FR" altLang="fr-FR" sz="1800" b="0" i="0" u="none" strike="noStrike" cap="none" normalizeH="0" baseline="0" dirty="0">
              <a:ln>
                <a:noFill/>
              </a:ln>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endParaRPr>
          </a:p>
        </p:txBody>
      </p:sp>
      <p:sp>
        <p:nvSpPr>
          <p:cNvPr id="6" name="ZoneTexte 5">
            <a:extLst>
              <a:ext uri="{FF2B5EF4-FFF2-40B4-BE49-F238E27FC236}">
                <a16:creationId xmlns:a16="http://schemas.microsoft.com/office/drawing/2014/main" id="{E413A946-8A4F-FF1B-C6B8-E367B43DB2D8}"/>
              </a:ext>
            </a:extLst>
          </p:cNvPr>
          <p:cNvSpPr txBox="1"/>
          <p:nvPr/>
        </p:nvSpPr>
        <p:spPr>
          <a:xfrm>
            <a:off x="3291289" y="631792"/>
            <a:ext cx="6097836"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lvl="0" algn="ctr">
              <a:buClr>
                <a:srgbClr val="000000"/>
              </a:buClr>
              <a:buSzPts val="1200"/>
              <a:tabLst>
                <a:tab pos="0" algn="l"/>
              </a:tabLst>
            </a:pPr>
            <a:r>
              <a:rPr lang="fr-FR" sz="1800" u="none" strike="noStrike" spc="-50" dirty="0">
                <a:effectLst/>
                <a:ea typeface="Times New Roman" panose="02020603050405020304" pitchFamily="18" charset="0"/>
                <a:cs typeface="Times New Roman" panose="02020603050405020304" pitchFamily="18" charset="0"/>
              </a:rPr>
              <a:t>ENERGIE ELECTRIQUE</a:t>
            </a:r>
          </a:p>
        </p:txBody>
      </p:sp>
      <p:sp>
        <p:nvSpPr>
          <p:cNvPr id="2" name="ZoneTexte 1">
            <a:extLst>
              <a:ext uri="{FF2B5EF4-FFF2-40B4-BE49-F238E27FC236}">
                <a16:creationId xmlns:a16="http://schemas.microsoft.com/office/drawing/2014/main" id="{D4C3CD87-1EA1-04ED-1319-B1FB93762C33}"/>
              </a:ext>
            </a:extLst>
          </p:cNvPr>
          <p:cNvSpPr txBox="1"/>
          <p:nvPr/>
        </p:nvSpPr>
        <p:spPr>
          <a:xfrm>
            <a:off x="5677818" y="1114434"/>
            <a:ext cx="1324778"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just">
              <a:tabLst>
                <a:tab pos="0" algn="l"/>
              </a:tabLst>
            </a:pPr>
            <a:r>
              <a:rPr lang="fr-FR" sz="1800" spc="-50" dirty="0">
                <a:effectLst/>
                <a:ea typeface="Times New Roman" panose="02020603050405020304" pitchFamily="18" charset="0"/>
              </a:rPr>
              <a:t>AVANTAGES</a:t>
            </a:r>
          </a:p>
        </p:txBody>
      </p:sp>
      <p:sp>
        <p:nvSpPr>
          <p:cNvPr id="3" name="Rectangle 2"/>
          <p:cNvSpPr/>
          <p:nvPr/>
        </p:nvSpPr>
        <p:spPr>
          <a:xfrm>
            <a:off x="217715" y="1597076"/>
            <a:ext cx="7794171" cy="4760278"/>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just">
              <a:lnSpc>
                <a:spcPts val="2600"/>
              </a:lnSpc>
            </a:pPr>
            <a:r>
              <a:rPr lang="fr-FR" b="1" dirty="0"/>
              <a:t>FACILITE D’ADAPTATION</a:t>
            </a:r>
          </a:p>
          <a:p>
            <a:pPr algn="just">
              <a:lnSpc>
                <a:spcPts val="2600"/>
              </a:lnSpc>
            </a:pPr>
            <a:r>
              <a:rPr lang="fr-FR" dirty="0"/>
              <a:t>Par l'utilisation de </a:t>
            </a:r>
            <a:r>
              <a:rPr lang="fr-FR" dirty="0" smtClean="0"/>
              <a:t>: </a:t>
            </a:r>
          </a:p>
          <a:p>
            <a:pPr marL="285750" indent="-285750" algn="just">
              <a:lnSpc>
                <a:spcPts val="2600"/>
              </a:lnSpc>
              <a:buFont typeface="Arial" panose="020B0604020202020204" pitchFamily="34" charset="0"/>
              <a:buChar char="•"/>
            </a:pPr>
            <a:r>
              <a:rPr lang="fr-FR" dirty="0" smtClean="0"/>
              <a:t>rhéostats</a:t>
            </a:r>
            <a:r>
              <a:rPr lang="fr-FR" dirty="0"/>
              <a:t>, de diviseurs de tension, de transformateurs de tension, </a:t>
            </a:r>
            <a:endParaRPr lang="fr-FR" dirty="0" smtClean="0"/>
          </a:p>
          <a:p>
            <a:pPr marL="285750" indent="-285750" algn="just">
              <a:lnSpc>
                <a:spcPts val="2600"/>
              </a:lnSpc>
              <a:buFont typeface="Arial" panose="020B0604020202020204" pitchFamily="34" charset="0"/>
              <a:buChar char="•"/>
            </a:pPr>
            <a:r>
              <a:rPr lang="fr-FR" dirty="0" smtClean="0"/>
              <a:t>d'organes </a:t>
            </a:r>
            <a:r>
              <a:rPr lang="fr-FR" dirty="0"/>
              <a:t>amplificateurs répondant aux besoins d’alimentation de servitudes données.</a:t>
            </a:r>
          </a:p>
          <a:p>
            <a:pPr algn="just">
              <a:lnSpc>
                <a:spcPts val="2600"/>
              </a:lnSpc>
            </a:pPr>
            <a:r>
              <a:rPr lang="fr-FR" b="1" dirty="0"/>
              <a:t>CAPACITE DE SURCHARGE</a:t>
            </a:r>
          </a:p>
          <a:p>
            <a:pPr marL="285750" indent="-285750" algn="just">
              <a:lnSpc>
                <a:spcPts val="2600"/>
              </a:lnSpc>
              <a:buFont typeface="Arial" panose="020B0604020202020204" pitchFamily="34" charset="0"/>
              <a:buChar char="•"/>
            </a:pPr>
            <a:r>
              <a:rPr lang="fr-FR" dirty="0"/>
              <a:t>Un générateur électrique peut, selon les besoins du réseau, fournir une puissance  accrue mais limitée dans le </a:t>
            </a:r>
            <a:r>
              <a:rPr lang="fr-FR" dirty="0" smtClean="0"/>
              <a:t>temps.</a:t>
            </a:r>
            <a:endParaRPr lang="fr-FR" dirty="0"/>
          </a:p>
          <a:p>
            <a:pPr marL="285750" indent="-285750" algn="just">
              <a:lnSpc>
                <a:spcPts val="2600"/>
              </a:lnSpc>
              <a:buFont typeface="Arial" panose="020B0604020202020204" pitchFamily="34" charset="0"/>
              <a:buChar char="•"/>
            </a:pPr>
            <a:r>
              <a:rPr lang="fr-FR" dirty="0" smtClean="0"/>
              <a:t>Ce </a:t>
            </a:r>
            <a:r>
              <a:rPr lang="fr-FR" dirty="0"/>
              <a:t>résultat est obtenu sans échauffement excessif, les câbles transportant cette énergie peuvent supporter cette charge sans dommage.</a:t>
            </a:r>
          </a:p>
          <a:p>
            <a:pPr algn="just">
              <a:lnSpc>
                <a:spcPts val="2600"/>
              </a:lnSpc>
            </a:pPr>
            <a:r>
              <a:rPr lang="fr-FR" b="1" dirty="0"/>
              <a:t>FACILITE DE CONTROLE</a:t>
            </a:r>
          </a:p>
          <a:p>
            <a:pPr marL="285750" indent="-285750" algn="just">
              <a:lnSpc>
                <a:spcPts val="2600"/>
              </a:lnSpc>
              <a:buFont typeface="Arial" panose="020B0604020202020204" pitchFamily="34" charset="0"/>
              <a:buChar char="•"/>
            </a:pPr>
            <a:r>
              <a:rPr lang="fr-FR" dirty="0"/>
              <a:t>Un ampèremètre, un voltmètre, ou wattmètre, </a:t>
            </a:r>
            <a:endParaRPr lang="fr-FR" dirty="0" smtClean="0"/>
          </a:p>
          <a:p>
            <a:pPr marL="285750" indent="-285750" algn="just">
              <a:lnSpc>
                <a:spcPts val="2600"/>
              </a:lnSpc>
              <a:buFont typeface="Arial" panose="020B0604020202020204" pitchFamily="34" charset="0"/>
              <a:buChar char="•"/>
            </a:pPr>
            <a:r>
              <a:rPr lang="fr-FR" dirty="0" smtClean="0"/>
              <a:t>une </a:t>
            </a:r>
            <a:r>
              <a:rPr lang="fr-FR" dirty="0"/>
              <a:t>simple lampe </a:t>
            </a:r>
            <a:r>
              <a:rPr lang="fr-FR" dirty="0" smtClean="0"/>
              <a:t>témoin suffisent </a:t>
            </a:r>
            <a:r>
              <a:rPr lang="fr-FR" dirty="0"/>
              <a:t>à assurer le contrôle de fonctionnement d'un circuit</a:t>
            </a:r>
          </a:p>
        </p:txBody>
      </p:sp>
      <p:pic>
        <p:nvPicPr>
          <p:cNvPr id="7" name="Image 6"/>
          <p:cNvPicPr>
            <a:picLocks noChangeAspect="1"/>
          </p:cNvPicPr>
          <p:nvPr/>
        </p:nvPicPr>
        <p:blipFill>
          <a:blip r:embed="rId2"/>
          <a:stretch>
            <a:fillRect/>
          </a:stretch>
        </p:blipFill>
        <p:spPr>
          <a:xfrm>
            <a:off x="9092292" y="4379783"/>
            <a:ext cx="2619375" cy="1743075"/>
          </a:xfrm>
          <a:prstGeom prst="rect">
            <a:avLst/>
          </a:prstGeom>
        </p:spPr>
      </p:pic>
      <p:pic>
        <p:nvPicPr>
          <p:cNvPr id="8" name="Image 7"/>
          <p:cNvPicPr>
            <a:picLocks noChangeAspect="1"/>
          </p:cNvPicPr>
          <p:nvPr/>
        </p:nvPicPr>
        <p:blipFill>
          <a:blip r:embed="rId3"/>
          <a:stretch>
            <a:fillRect/>
          </a:stretch>
        </p:blipFill>
        <p:spPr>
          <a:xfrm>
            <a:off x="8198301" y="1767415"/>
            <a:ext cx="2066925" cy="2209800"/>
          </a:xfrm>
          <a:prstGeom prst="rect">
            <a:avLst/>
          </a:prstGeom>
        </p:spPr>
      </p:pic>
      <p:pic>
        <p:nvPicPr>
          <p:cNvPr id="9" name="Image 8"/>
          <p:cNvPicPr>
            <a:picLocks noChangeAspect="1"/>
          </p:cNvPicPr>
          <p:nvPr/>
        </p:nvPicPr>
        <p:blipFill>
          <a:blip r:embed="rId4"/>
          <a:stretch>
            <a:fillRect/>
          </a:stretch>
        </p:blipFill>
        <p:spPr>
          <a:xfrm>
            <a:off x="10401980" y="1459252"/>
            <a:ext cx="1685925" cy="2714625"/>
          </a:xfrm>
          <a:prstGeom prst="rect">
            <a:avLst/>
          </a:prstGeom>
        </p:spPr>
      </p:pic>
    </p:spTree>
    <p:extLst>
      <p:ext uri="{BB962C8B-B14F-4D97-AF65-F5344CB8AC3E}">
        <p14:creationId xmlns:p14="http://schemas.microsoft.com/office/powerpoint/2010/main" val="1678935565"/>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B0C891C5-4B24-A8AC-2D04-7E1572E10D3F}"/>
              </a:ext>
            </a:extLst>
          </p:cNvPr>
          <p:cNvSpPr txBox="1"/>
          <p:nvPr/>
        </p:nvSpPr>
        <p:spPr>
          <a:xfrm>
            <a:off x="183614" y="1850922"/>
            <a:ext cx="5644305" cy="3970318"/>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b="1" dirty="0"/>
              <a:t>Augmentation du régime moteur</a:t>
            </a:r>
          </a:p>
          <a:p>
            <a:pPr marL="285750" indent="-285750" algn="just">
              <a:buFont typeface="Arial" panose="020B0604020202020204" pitchFamily="34" charset="0"/>
              <a:buChar char="•"/>
            </a:pPr>
            <a:r>
              <a:rPr lang="fr-FR" dirty="0"/>
              <a:t>La vitesse de rotation de l’induit croît entraînant une augmentation de la FEM et par suite, de la tension fournie par la génératrice : E=</a:t>
            </a:r>
            <a:r>
              <a:rPr lang="fr-FR" dirty="0" err="1"/>
              <a:t>nN</a:t>
            </a:r>
            <a:r>
              <a:rPr lang="el-GR" dirty="0"/>
              <a:t>φ</a:t>
            </a:r>
            <a:endParaRPr lang="fr-FR" dirty="0"/>
          </a:p>
          <a:p>
            <a:pPr marL="285750" indent="-285750" algn="just">
              <a:buFont typeface="Arial" panose="020B0604020202020204" pitchFamily="34" charset="0"/>
              <a:buChar char="•"/>
            </a:pPr>
            <a:r>
              <a:rPr lang="fr-FR" dirty="0"/>
              <a:t>La DDP appliquée à la bobine de tension du régulateur étant proportionnelle à celle de la génératrice</a:t>
            </a:r>
          </a:p>
          <a:p>
            <a:pPr marL="285750" indent="-285750" algn="just">
              <a:buFont typeface="Arial" panose="020B0604020202020204" pitchFamily="34" charset="0"/>
              <a:buChar char="•"/>
            </a:pPr>
            <a:r>
              <a:rPr lang="fr-FR" dirty="0"/>
              <a:t>l’intensité dans cet enroulement croît, ce qui se traduit par une augmentation des grandeurs suivantes :</a:t>
            </a:r>
          </a:p>
          <a:p>
            <a:pPr algn="ctr"/>
            <a:r>
              <a:rPr lang="fr-FR" b="1" dirty="0"/>
              <a:t>CHAMP - FLUX - FORCE ATTRACTIVE</a:t>
            </a:r>
          </a:p>
          <a:p>
            <a:pPr marL="285750" indent="-285750" algn="just">
              <a:buFont typeface="Arial" panose="020B0604020202020204" pitchFamily="34" charset="0"/>
              <a:buChar char="•"/>
            </a:pPr>
            <a:r>
              <a:rPr lang="fr-FR" dirty="0"/>
              <a:t>Ce qui a pour conséquences :</a:t>
            </a:r>
          </a:p>
          <a:p>
            <a:pPr marL="285750" indent="-285750" algn="just">
              <a:buFont typeface="Courier New" panose="02070309020205020404" pitchFamily="49" charset="0"/>
              <a:buChar char="o"/>
            </a:pPr>
            <a:r>
              <a:rPr lang="fr-FR" dirty="0"/>
              <a:t>une décompression de la pile de carbone,</a:t>
            </a:r>
          </a:p>
          <a:p>
            <a:pPr marL="285750" indent="-285750" algn="just">
              <a:buFont typeface="Courier New" panose="02070309020205020404" pitchFamily="49" charset="0"/>
              <a:buChar char="o"/>
            </a:pPr>
            <a:r>
              <a:rPr lang="fr-FR" dirty="0"/>
              <a:t>la résistance totale du circuit d’excitation augmente,</a:t>
            </a:r>
          </a:p>
          <a:p>
            <a:pPr marL="285750" indent="-285750" algn="just">
              <a:buFont typeface="Courier New" panose="02070309020205020404" pitchFamily="49" charset="0"/>
              <a:buChar char="o"/>
            </a:pPr>
            <a:r>
              <a:rPr lang="fr-FR" dirty="0"/>
              <a:t>diminution du courant inducteur, du flux, de la FEM ainsi que de la tension aux bornes de la machine</a:t>
            </a:r>
          </a:p>
        </p:txBody>
      </p:sp>
      <p:sp>
        <p:nvSpPr>
          <p:cNvPr id="9" name="ZoneTexte 8">
            <a:extLst>
              <a:ext uri="{FF2B5EF4-FFF2-40B4-BE49-F238E27FC236}">
                <a16:creationId xmlns:a16="http://schemas.microsoft.com/office/drawing/2014/main" id="{A48EEE69-A088-596F-7DB0-2E2F47428833}"/>
              </a:ext>
            </a:extLst>
          </p:cNvPr>
          <p:cNvSpPr txBox="1"/>
          <p:nvPr/>
        </p:nvSpPr>
        <p:spPr>
          <a:xfrm>
            <a:off x="6364080" y="1850922"/>
            <a:ext cx="5644306" cy="3970318"/>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b="1" dirty="0"/>
              <a:t>Diminution du régime moteur</a:t>
            </a:r>
          </a:p>
          <a:p>
            <a:pPr marL="285750" indent="-285750" algn="just">
              <a:buFont typeface="Arial" panose="020B0604020202020204" pitchFamily="34" charset="0"/>
              <a:buChar char="•"/>
            </a:pPr>
            <a:r>
              <a:rPr lang="fr-FR" dirty="0"/>
              <a:t>La vitesse de rotation de l’induit décroît, entraînant une diminution de la FEM et par suite de la tension fournie par la génératrice.</a:t>
            </a:r>
          </a:p>
          <a:p>
            <a:pPr marL="285750" indent="-285750" algn="just">
              <a:buFont typeface="Arial" panose="020B0604020202020204" pitchFamily="34" charset="0"/>
              <a:buChar char="•"/>
            </a:pPr>
            <a:r>
              <a:rPr lang="fr-FR" dirty="0"/>
              <a:t>La DDP appliquée à la bobine de tension diminue,</a:t>
            </a:r>
          </a:p>
          <a:p>
            <a:pPr marL="285750" indent="-285750" algn="just">
              <a:buFont typeface="Arial" panose="020B0604020202020204" pitchFamily="34" charset="0"/>
              <a:buChar char="•"/>
            </a:pPr>
            <a:r>
              <a:rPr lang="fr-FR" dirty="0"/>
              <a:t>l’intensité dans cet enroulement décroît, ce qui se traduit par une diminution des grandeurs suivantes:</a:t>
            </a:r>
          </a:p>
          <a:p>
            <a:pPr algn="ctr"/>
            <a:r>
              <a:rPr lang="fr-FR" dirty="0"/>
              <a:t> </a:t>
            </a:r>
            <a:r>
              <a:rPr lang="fr-FR" b="1" dirty="0"/>
              <a:t>CHAMP - FLUX - FORCE ATTRACTIVE</a:t>
            </a:r>
          </a:p>
          <a:p>
            <a:pPr marL="285750" indent="-285750" algn="just">
              <a:buFont typeface="Arial" panose="020B0604020202020204" pitchFamily="34" charset="0"/>
              <a:buChar char="•"/>
            </a:pPr>
            <a:r>
              <a:rPr lang="fr-FR" dirty="0"/>
              <a:t>Ce qui a pour conséquences :</a:t>
            </a:r>
          </a:p>
          <a:p>
            <a:pPr marL="285750" indent="-285750" algn="just">
              <a:buFont typeface="Courier New" panose="02070309020205020404" pitchFamily="49" charset="0"/>
              <a:buChar char="o"/>
            </a:pPr>
            <a:r>
              <a:rPr lang="fr-FR" dirty="0"/>
              <a:t>une compression de la pile de carbone {action mécanique du diaphragme prépondérante),</a:t>
            </a:r>
          </a:p>
          <a:p>
            <a:pPr marL="285750" indent="-285750" algn="just">
              <a:buFont typeface="Courier New" panose="02070309020205020404" pitchFamily="49" charset="0"/>
              <a:buChar char="o"/>
            </a:pPr>
            <a:r>
              <a:rPr lang="fr-FR" dirty="0"/>
              <a:t>la résistance totale du circuit d’excitation diminue,</a:t>
            </a:r>
          </a:p>
          <a:p>
            <a:pPr marL="285750" indent="-285750" algn="just">
              <a:buFont typeface="Courier New" panose="02070309020205020404" pitchFamily="49" charset="0"/>
              <a:buChar char="o"/>
            </a:pPr>
            <a:r>
              <a:rPr lang="fr-FR" dirty="0"/>
              <a:t>d’où augmentation du courant inducteur, du flux, de la FEM, ainsi que de la tension aux bornes de la machine.</a:t>
            </a:r>
          </a:p>
        </p:txBody>
      </p:sp>
      <p:sp>
        <p:nvSpPr>
          <p:cNvPr id="3" name="ZoneTexte 2">
            <a:extLst>
              <a:ext uri="{FF2B5EF4-FFF2-40B4-BE49-F238E27FC236}">
                <a16:creationId xmlns:a16="http://schemas.microsoft.com/office/drawing/2014/main" id="{79FA5CE4-5020-16AC-A413-6641EC993623}"/>
              </a:ext>
            </a:extLst>
          </p:cNvPr>
          <p:cNvSpPr txBox="1"/>
          <p:nvPr/>
        </p:nvSpPr>
        <p:spPr>
          <a:xfrm>
            <a:off x="4620657" y="1171098"/>
            <a:ext cx="2709233"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b="1" u="sng" dirty="0"/>
              <a:t>Cas de Fonctionnement</a:t>
            </a:r>
          </a:p>
        </p:txBody>
      </p:sp>
      <p:sp>
        <p:nvSpPr>
          <p:cNvPr id="4" name="ZoneTexte 3">
            <a:extLst>
              <a:ext uri="{FF2B5EF4-FFF2-40B4-BE49-F238E27FC236}">
                <a16:creationId xmlns:a16="http://schemas.microsoft.com/office/drawing/2014/main" id="{32A54F1C-D6E8-B7FA-D460-7F72B1E2288B}"/>
              </a:ext>
            </a:extLst>
          </p:cNvPr>
          <p:cNvSpPr txBox="1"/>
          <p:nvPr/>
        </p:nvSpPr>
        <p:spPr>
          <a:xfrm>
            <a:off x="2842352" y="148551"/>
            <a:ext cx="6704681"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lvl="0" algn="ctr">
              <a:spcBef>
                <a:spcPts val="1200"/>
              </a:spcBef>
              <a:buSzPts val="1600"/>
            </a:pPr>
            <a:r>
              <a:rPr lang="fr-FR" sz="1800" b="1" kern="0" dirty="0">
                <a:solidFill>
                  <a:srgbClr val="4472C4"/>
                </a:solidFill>
                <a:effectLst/>
                <a:latin typeface="Calibri Light" panose="020F0302020204030204" pitchFamily="34" charset="0"/>
                <a:ea typeface="Times New Roman" panose="02020603050405020304" pitchFamily="18" charset="0"/>
                <a:cs typeface="Times New Roman" panose="02020603050405020304" pitchFamily="18" charset="0"/>
              </a:rPr>
              <a:t>Chapitre 08 :GENERATION ET DISTRIBUTION DE COURANT CONTINU</a:t>
            </a:r>
          </a:p>
        </p:txBody>
      </p:sp>
      <p:sp>
        <p:nvSpPr>
          <p:cNvPr id="6" name="ZoneTexte 5">
            <a:extLst>
              <a:ext uri="{FF2B5EF4-FFF2-40B4-BE49-F238E27FC236}">
                <a16:creationId xmlns:a16="http://schemas.microsoft.com/office/drawing/2014/main" id="{F67D1F21-381D-1D9E-8C7B-ECDF84367634}"/>
              </a:ext>
            </a:extLst>
          </p:cNvPr>
          <p:cNvSpPr txBox="1"/>
          <p:nvPr/>
        </p:nvSpPr>
        <p:spPr>
          <a:xfrm>
            <a:off x="4032174" y="720118"/>
            <a:ext cx="3886200"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lvl="1">
              <a:spcBef>
                <a:spcPts val="200"/>
              </a:spcBef>
            </a:pPr>
            <a:r>
              <a:rPr lang="fr-FR" sz="1800" b="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REGULATEUR A PILE DE CARBONE</a:t>
            </a:r>
          </a:p>
        </p:txBody>
      </p:sp>
    </p:spTree>
    <p:extLst>
      <p:ext uri="{BB962C8B-B14F-4D97-AF65-F5344CB8AC3E}">
        <p14:creationId xmlns:p14="http://schemas.microsoft.com/office/powerpoint/2010/main" val="3849635733"/>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ZoneTexte 6">
            <a:extLst>
              <a:ext uri="{FF2B5EF4-FFF2-40B4-BE49-F238E27FC236}">
                <a16:creationId xmlns:a16="http://schemas.microsoft.com/office/drawing/2014/main" id="{49966BFF-6A8A-B842-9389-C6A5D21A67AC}"/>
              </a:ext>
            </a:extLst>
          </p:cNvPr>
          <p:cNvSpPr txBox="1"/>
          <p:nvPr/>
        </p:nvSpPr>
        <p:spPr>
          <a:xfrm>
            <a:off x="717015" y="1361626"/>
            <a:ext cx="10211718" cy="1477328"/>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a:t>De nombreux avions sont actuellement équipés de régulateurs électroniques qui présentent comme avantages:</a:t>
            </a:r>
          </a:p>
          <a:p>
            <a:r>
              <a:rPr lang="fr-FR" dirty="0"/>
              <a:t>un meilleur transitoire, </a:t>
            </a:r>
          </a:p>
          <a:p>
            <a:r>
              <a:rPr lang="fr-FR" dirty="0"/>
              <a:t>une plus grande précision que les régulateurs à pile de carbone, </a:t>
            </a:r>
          </a:p>
          <a:p>
            <a:r>
              <a:rPr lang="fr-FR" dirty="0"/>
              <a:t>une dissipation minimale due à un transistor de puissance qui fonctionne en commutation</a:t>
            </a:r>
          </a:p>
        </p:txBody>
      </p:sp>
      <p:sp>
        <p:nvSpPr>
          <p:cNvPr id="4" name="ZoneTexte 3">
            <a:extLst>
              <a:ext uri="{FF2B5EF4-FFF2-40B4-BE49-F238E27FC236}">
                <a16:creationId xmlns:a16="http://schemas.microsoft.com/office/drawing/2014/main" id="{3634016B-2F76-AD5A-78BF-88DCC2F92313}"/>
              </a:ext>
            </a:extLst>
          </p:cNvPr>
          <p:cNvSpPr txBox="1"/>
          <p:nvPr/>
        </p:nvSpPr>
        <p:spPr>
          <a:xfrm>
            <a:off x="4113882" y="592022"/>
            <a:ext cx="3660354"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lvl="1">
              <a:spcBef>
                <a:spcPts val="200"/>
              </a:spcBef>
            </a:pPr>
            <a:r>
              <a:rPr lang="fr-FR" sz="1800" b="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REGULATEUR ELECTRONIQUE</a:t>
            </a:r>
          </a:p>
        </p:txBody>
      </p:sp>
      <p:sp>
        <p:nvSpPr>
          <p:cNvPr id="5" name="ZoneTexte 4">
            <a:extLst>
              <a:ext uri="{FF2B5EF4-FFF2-40B4-BE49-F238E27FC236}">
                <a16:creationId xmlns:a16="http://schemas.microsoft.com/office/drawing/2014/main" id="{CF06F4B4-6E68-152B-EDB1-9314EA733E0A}"/>
              </a:ext>
            </a:extLst>
          </p:cNvPr>
          <p:cNvSpPr txBox="1"/>
          <p:nvPr/>
        </p:nvSpPr>
        <p:spPr>
          <a:xfrm>
            <a:off x="2842352" y="148551"/>
            <a:ext cx="6704681"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lvl="0" algn="ctr">
              <a:spcBef>
                <a:spcPts val="1200"/>
              </a:spcBef>
              <a:buSzPts val="1600"/>
            </a:pPr>
            <a:r>
              <a:rPr lang="fr-FR" sz="1800" b="1" kern="0" dirty="0">
                <a:solidFill>
                  <a:srgbClr val="4472C4"/>
                </a:solidFill>
                <a:effectLst/>
                <a:latin typeface="Calibri Light" panose="020F0302020204030204" pitchFamily="34" charset="0"/>
                <a:ea typeface="Times New Roman" panose="02020603050405020304" pitchFamily="18" charset="0"/>
                <a:cs typeface="Times New Roman" panose="02020603050405020304" pitchFamily="18" charset="0"/>
              </a:rPr>
              <a:t>Chapitre 08 :GENERATION ET DISTRIBUTION DE COURANT CONTINU</a:t>
            </a:r>
          </a:p>
        </p:txBody>
      </p:sp>
      <p:pic>
        <p:nvPicPr>
          <p:cNvPr id="6" name="Espace réservé du contenu 4">
            <a:extLst>
              <a:ext uri="{FF2B5EF4-FFF2-40B4-BE49-F238E27FC236}">
                <a16:creationId xmlns:a16="http://schemas.microsoft.com/office/drawing/2014/main" id="{D0330F9A-EEC6-D295-466C-F526F9054C0A}"/>
              </a:ext>
            </a:extLst>
          </p:cNvPr>
          <p:cNvPicPr>
            <a:picLocks noGrp="1" noChangeAspect="1"/>
          </p:cNvPicPr>
          <p:nvPr>
            <p:ph idx="1"/>
          </p:nvPr>
        </p:nvPicPr>
        <p:blipFill>
          <a:blip r:embed="rId2"/>
          <a:stretch>
            <a:fillRect/>
          </a:stretch>
        </p:blipFill>
        <p:spPr>
          <a:xfrm>
            <a:off x="3082112" y="3127652"/>
            <a:ext cx="4960201" cy="3143966"/>
          </a:xfrm>
        </p:spPr>
        <p:style>
          <a:lnRef idx="2">
            <a:schemeClr val="accent2"/>
          </a:lnRef>
          <a:fillRef idx="1">
            <a:schemeClr val="lt1"/>
          </a:fillRef>
          <a:effectRef idx="0">
            <a:schemeClr val="accent2"/>
          </a:effectRef>
          <a:fontRef idx="minor">
            <a:schemeClr val="dk1"/>
          </a:fontRef>
        </p:style>
      </p:pic>
    </p:spTree>
    <p:extLst>
      <p:ext uri="{BB962C8B-B14F-4D97-AF65-F5344CB8AC3E}">
        <p14:creationId xmlns:p14="http://schemas.microsoft.com/office/powerpoint/2010/main" val="2362166935"/>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90611D27-7CE7-2FFA-DA12-8B7B9C2CCA53}"/>
              </a:ext>
            </a:extLst>
          </p:cNvPr>
          <p:cNvPicPr>
            <a:picLocks noGrp="1" noChangeAspect="1"/>
          </p:cNvPicPr>
          <p:nvPr>
            <p:ph idx="1"/>
          </p:nvPr>
        </p:nvPicPr>
        <p:blipFill>
          <a:blip r:embed="rId2"/>
          <a:stretch>
            <a:fillRect/>
          </a:stretch>
        </p:blipFill>
        <p:spPr>
          <a:xfrm>
            <a:off x="1615918" y="754911"/>
            <a:ext cx="8476339" cy="3222965"/>
          </a:xfrm>
        </p:spPr>
        <p:style>
          <a:lnRef idx="2">
            <a:schemeClr val="accent2"/>
          </a:lnRef>
          <a:fillRef idx="1">
            <a:schemeClr val="lt1"/>
          </a:fillRef>
          <a:effectRef idx="0">
            <a:schemeClr val="accent2"/>
          </a:effectRef>
          <a:fontRef idx="minor">
            <a:schemeClr val="dk1"/>
          </a:fontRef>
        </p:style>
      </p:pic>
      <p:sp>
        <p:nvSpPr>
          <p:cNvPr id="6" name="ZoneTexte 5">
            <a:extLst>
              <a:ext uri="{FF2B5EF4-FFF2-40B4-BE49-F238E27FC236}">
                <a16:creationId xmlns:a16="http://schemas.microsoft.com/office/drawing/2014/main" id="{22C1949A-5BDD-8ED5-B256-376FF357BD25}"/>
              </a:ext>
            </a:extLst>
          </p:cNvPr>
          <p:cNvSpPr txBox="1"/>
          <p:nvPr/>
        </p:nvSpPr>
        <p:spPr>
          <a:xfrm>
            <a:off x="3643829" y="132549"/>
            <a:ext cx="4420518"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lvl="0" algn="ctr">
              <a:spcBef>
                <a:spcPts val="1200"/>
              </a:spcBef>
              <a:buSzPts val="1600"/>
            </a:pPr>
            <a:r>
              <a:rPr lang="fr-FR" sz="1800" b="1" kern="0" dirty="0" smtClean="0">
                <a:solidFill>
                  <a:srgbClr val="4472C4"/>
                </a:solidFill>
                <a:effectLst/>
                <a:latin typeface="Calibri Light" panose="020F0302020204030204" pitchFamily="34" charset="0"/>
                <a:ea typeface="Times New Roman" panose="02020603050405020304" pitchFamily="18" charset="0"/>
                <a:cs typeface="Times New Roman" panose="02020603050405020304" pitchFamily="18" charset="0"/>
              </a:rPr>
              <a:t>CONJONCTEUR </a:t>
            </a:r>
            <a:r>
              <a:rPr lang="fr-FR" sz="1800" b="1" kern="0" dirty="0">
                <a:solidFill>
                  <a:srgbClr val="4472C4"/>
                </a:solidFill>
                <a:effectLst/>
                <a:latin typeface="Calibri Light" panose="020F0302020204030204" pitchFamily="34" charset="0"/>
                <a:ea typeface="Times New Roman" panose="02020603050405020304" pitchFamily="18" charset="0"/>
                <a:cs typeface="Times New Roman" panose="02020603050405020304" pitchFamily="18" charset="0"/>
              </a:rPr>
              <a:t>- DISJONCTEUR</a:t>
            </a:r>
          </a:p>
        </p:txBody>
      </p:sp>
      <p:sp>
        <p:nvSpPr>
          <p:cNvPr id="8" name="ZoneTexte 7">
            <a:extLst>
              <a:ext uri="{FF2B5EF4-FFF2-40B4-BE49-F238E27FC236}">
                <a16:creationId xmlns:a16="http://schemas.microsoft.com/office/drawing/2014/main" id="{DEAF0300-C10F-9795-6C8A-7C0745A26EBB}"/>
              </a:ext>
            </a:extLst>
          </p:cNvPr>
          <p:cNvSpPr txBox="1"/>
          <p:nvPr/>
        </p:nvSpPr>
        <p:spPr>
          <a:xfrm>
            <a:off x="336270" y="4230906"/>
            <a:ext cx="11614725" cy="2031325"/>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buFont typeface="Arial" panose="020B0604020202020204" pitchFamily="34" charset="0"/>
              <a:buChar char="•"/>
            </a:pPr>
            <a:r>
              <a:rPr lang="fr-FR" dirty="0"/>
              <a:t>Le conjoncteur - disjoncteur de type différentiel polarisé est le plus répandu et équipe les avions </a:t>
            </a:r>
            <a:r>
              <a:rPr lang="fr-FR" dirty="0" err="1"/>
              <a:t>multimoteurs</a:t>
            </a:r>
            <a:r>
              <a:rPr lang="fr-FR" dirty="0"/>
              <a:t>.</a:t>
            </a:r>
          </a:p>
          <a:p>
            <a:pPr marL="285750" indent="-285750">
              <a:buFont typeface="Arial" panose="020B0604020202020204" pitchFamily="34" charset="0"/>
              <a:buChar char="•"/>
            </a:pPr>
            <a:r>
              <a:rPr lang="fr-FR" dirty="0" smtClean="0"/>
              <a:t>Connecter </a:t>
            </a:r>
            <a:r>
              <a:rPr lang="fr-FR" dirty="0"/>
              <a:t>la génératrice sur la barre bus dès que la tension génératrice est supérieure de 0,5 v à celle de la bus,</a:t>
            </a:r>
          </a:p>
          <a:p>
            <a:pPr marL="285750" indent="-285750">
              <a:buFont typeface="Arial" panose="020B0604020202020204" pitchFamily="34" charset="0"/>
              <a:buChar char="•"/>
            </a:pPr>
            <a:r>
              <a:rPr lang="fr-FR" dirty="0"/>
              <a:t>Déconnecter la génératrice de la bus lorsqu’il s’établit un courant de retour de sens bus </a:t>
            </a:r>
            <a:r>
              <a:rPr lang="fr-FR" dirty="0" err="1"/>
              <a:t>Géné</a:t>
            </a:r>
            <a:r>
              <a:rPr lang="fr-FR" dirty="0"/>
              <a:t> compris entre 15 et </a:t>
            </a:r>
            <a:r>
              <a:rPr lang="fr-FR" dirty="0" smtClean="0"/>
              <a:t>25</a:t>
            </a:r>
          </a:p>
          <a:p>
            <a:r>
              <a:rPr lang="fr-FR" dirty="0" smtClean="0"/>
              <a:t> </a:t>
            </a:r>
          </a:p>
          <a:p>
            <a:r>
              <a:rPr lang="fr-FR" dirty="0"/>
              <a:t>Il  comprend:</a:t>
            </a:r>
          </a:p>
          <a:p>
            <a:pPr marL="285750" indent="-285750">
              <a:buFont typeface="Arial" panose="020B0604020202020204" pitchFamily="34" charset="0"/>
              <a:buChar char="•"/>
            </a:pPr>
            <a:r>
              <a:rPr lang="fr-FR" dirty="0"/>
              <a:t>un relais différentiel polarisé connecté entre le + </a:t>
            </a:r>
            <a:r>
              <a:rPr lang="fr-FR" dirty="0" err="1"/>
              <a:t>Géné</a:t>
            </a:r>
            <a:r>
              <a:rPr lang="fr-FR" dirty="0"/>
              <a:t> et la barre BUS fonctionnant sous une DDP de 0,5 v</a:t>
            </a:r>
          </a:p>
          <a:p>
            <a:pPr marL="285750" indent="-285750">
              <a:buFont typeface="Arial" panose="020B0604020202020204" pitchFamily="34" charset="0"/>
              <a:buChar char="•"/>
            </a:pPr>
            <a:r>
              <a:rPr lang="fr-FR" dirty="0"/>
              <a:t>un relais principal ou contacteur de ligne s’enclenchant sous une DDP minimale de 20 v.</a:t>
            </a:r>
          </a:p>
        </p:txBody>
      </p:sp>
    </p:spTree>
    <p:extLst>
      <p:ext uri="{BB962C8B-B14F-4D97-AF65-F5344CB8AC3E}">
        <p14:creationId xmlns:p14="http://schemas.microsoft.com/office/powerpoint/2010/main" val="227649374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Espace réservé du contenu 4">
            <a:extLst>
              <a:ext uri="{FF2B5EF4-FFF2-40B4-BE49-F238E27FC236}">
                <a16:creationId xmlns:a16="http://schemas.microsoft.com/office/drawing/2014/main" id="{A8184E88-00A4-1758-D4B4-56D8F358461B}"/>
              </a:ext>
            </a:extLst>
          </p:cNvPr>
          <p:cNvPicPr>
            <a:picLocks noChangeAspect="1"/>
          </p:cNvPicPr>
          <p:nvPr/>
        </p:nvPicPr>
        <p:blipFill>
          <a:blip r:embed="rId2"/>
          <a:stretch>
            <a:fillRect/>
          </a:stretch>
        </p:blipFill>
        <p:spPr>
          <a:xfrm>
            <a:off x="2585750" y="1304830"/>
            <a:ext cx="6433851" cy="3075041"/>
          </a:xfrm>
          <a:prstGeom prst="rect">
            <a:avLst/>
          </a:prstGeom>
        </p:spPr>
        <p:style>
          <a:lnRef idx="2">
            <a:schemeClr val="accent2"/>
          </a:lnRef>
          <a:fillRef idx="1">
            <a:schemeClr val="lt1"/>
          </a:fillRef>
          <a:effectRef idx="0">
            <a:schemeClr val="accent2"/>
          </a:effectRef>
          <a:fontRef idx="minor">
            <a:schemeClr val="dk1"/>
          </a:fontRef>
        </p:style>
      </p:pic>
      <p:sp>
        <p:nvSpPr>
          <p:cNvPr id="4" name="ZoneTexte 3">
            <a:extLst>
              <a:ext uri="{FF2B5EF4-FFF2-40B4-BE49-F238E27FC236}">
                <a16:creationId xmlns:a16="http://schemas.microsoft.com/office/drawing/2014/main" id="{1541B220-7A49-C1E3-A2B2-4B5A18D8681F}"/>
              </a:ext>
            </a:extLst>
          </p:cNvPr>
          <p:cNvSpPr txBox="1"/>
          <p:nvPr/>
        </p:nvSpPr>
        <p:spPr>
          <a:xfrm>
            <a:off x="360803" y="4786176"/>
            <a:ext cx="10883747" cy="1477328"/>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gn="just">
              <a:buFont typeface="Arial" panose="020B0604020202020204" pitchFamily="34" charset="0"/>
              <a:buChar char="•"/>
            </a:pPr>
            <a:r>
              <a:rPr lang="fr-FR" dirty="0"/>
              <a:t>C'est un filament de fer dans une atmosphère d’hydrogène </a:t>
            </a:r>
          </a:p>
          <a:p>
            <a:pPr marL="285750" indent="-285750" algn="just">
              <a:buFont typeface="Arial" panose="020B0604020202020204" pitchFamily="34" charset="0"/>
              <a:buChar char="•"/>
            </a:pPr>
            <a:r>
              <a:rPr lang="fr-FR" dirty="0"/>
              <a:t>Sa résistance croît lorsque la température augmente. </a:t>
            </a:r>
          </a:p>
          <a:p>
            <a:pPr marL="285750" indent="-285750" algn="just">
              <a:buFont typeface="Arial" panose="020B0604020202020204" pitchFamily="34" charset="0"/>
              <a:buChar char="•"/>
            </a:pPr>
            <a:r>
              <a:rPr lang="fr-FR" dirty="0"/>
              <a:t>Lorsque la DDP aux bornes du relais différentiel est importante, l'intensité traversant l'enroulement est élevée. </a:t>
            </a:r>
          </a:p>
          <a:p>
            <a:pPr marL="285750" indent="-285750" algn="just">
              <a:buFont typeface="Arial" panose="020B0604020202020204" pitchFamily="34" charset="0"/>
              <a:buChar char="•"/>
            </a:pPr>
            <a:r>
              <a:rPr lang="fr-FR" dirty="0"/>
              <a:t>La température du filament croît ce qui limite la valeur du courant </a:t>
            </a:r>
          </a:p>
          <a:p>
            <a:pPr marL="285750" indent="-285750" algn="just">
              <a:buFont typeface="Arial" panose="020B0604020202020204" pitchFamily="34" charset="0"/>
              <a:buChar char="•"/>
            </a:pPr>
            <a:r>
              <a:rPr lang="fr-FR" dirty="0"/>
              <a:t>Ce qui évite une détérioration de l'enroulement différentiel,</a:t>
            </a:r>
          </a:p>
        </p:txBody>
      </p:sp>
      <p:sp>
        <p:nvSpPr>
          <p:cNvPr id="7" name="ZoneTexte 6">
            <a:extLst>
              <a:ext uri="{FF2B5EF4-FFF2-40B4-BE49-F238E27FC236}">
                <a16:creationId xmlns:a16="http://schemas.microsoft.com/office/drawing/2014/main" id="{C20CBB99-1684-DA4D-5BC7-E88217124FFF}"/>
              </a:ext>
            </a:extLst>
          </p:cNvPr>
          <p:cNvSpPr txBox="1"/>
          <p:nvPr/>
        </p:nvSpPr>
        <p:spPr>
          <a:xfrm>
            <a:off x="4364975" y="710016"/>
            <a:ext cx="3219680"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b="1"/>
              <a:t>ROLE DE LA LAMPE BALLAST</a:t>
            </a:r>
            <a:endParaRPr lang="fr-FR"/>
          </a:p>
        </p:txBody>
      </p:sp>
      <p:sp>
        <p:nvSpPr>
          <p:cNvPr id="8" name="ZoneTexte 7">
            <a:extLst>
              <a:ext uri="{FF2B5EF4-FFF2-40B4-BE49-F238E27FC236}">
                <a16:creationId xmlns:a16="http://schemas.microsoft.com/office/drawing/2014/main" id="{CB310452-F894-245D-4985-C907F43ABE13}"/>
              </a:ext>
            </a:extLst>
          </p:cNvPr>
          <p:cNvSpPr txBox="1"/>
          <p:nvPr/>
        </p:nvSpPr>
        <p:spPr>
          <a:xfrm>
            <a:off x="3643829" y="132549"/>
            <a:ext cx="4420518"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lvl="0" algn="ctr">
              <a:spcBef>
                <a:spcPts val="1200"/>
              </a:spcBef>
              <a:buSzPts val="1600"/>
            </a:pPr>
            <a:r>
              <a:rPr lang="fr-FR" sz="1800" b="1" kern="0" dirty="0" smtClean="0">
                <a:solidFill>
                  <a:srgbClr val="4472C4"/>
                </a:solidFill>
                <a:effectLst/>
                <a:latin typeface="Calibri Light" panose="020F0302020204030204" pitchFamily="34" charset="0"/>
                <a:ea typeface="Times New Roman" panose="02020603050405020304" pitchFamily="18" charset="0"/>
                <a:cs typeface="Times New Roman" panose="02020603050405020304" pitchFamily="18" charset="0"/>
              </a:rPr>
              <a:t>CONJONCTEUR </a:t>
            </a:r>
            <a:r>
              <a:rPr lang="fr-FR" sz="1800" b="1" kern="0" dirty="0">
                <a:solidFill>
                  <a:srgbClr val="4472C4"/>
                </a:solidFill>
                <a:effectLst/>
                <a:latin typeface="Calibri Light" panose="020F0302020204030204" pitchFamily="34" charset="0"/>
                <a:ea typeface="Times New Roman" panose="02020603050405020304" pitchFamily="18" charset="0"/>
                <a:cs typeface="Times New Roman" panose="02020603050405020304" pitchFamily="18" charset="0"/>
              </a:rPr>
              <a:t>- DISJONCTEUR</a:t>
            </a:r>
          </a:p>
        </p:txBody>
      </p:sp>
    </p:spTree>
    <p:extLst>
      <p:ext uri="{BB962C8B-B14F-4D97-AF65-F5344CB8AC3E}">
        <p14:creationId xmlns:p14="http://schemas.microsoft.com/office/powerpoint/2010/main" val="72011718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ZoneTexte 6">
            <a:extLst>
              <a:ext uri="{FF2B5EF4-FFF2-40B4-BE49-F238E27FC236}">
                <a16:creationId xmlns:a16="http://schemas.microsoft.com/office/drawing/2014/main" id="{1E209ECE-E5D8-A514-20E7-B12930EDDA93}"/>
              </a:ext>
            </a:extLst>
          </p:cNvPr>
          <p:cNvSpPr txBox="1"/>
          <p:nvPr/>
        </p:nvSpPr>
        <p:spPr>
          <a:xfrm>
            <a:off x="474643" y="1043702"/>
            <a:ext cx="11324422" cy="1711366"/>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nSpc>
                <a:spcPct val="150000"/>
              </a:lnSpc>
            </a:pPr>
            <a:r>
              <a:rPr lang="fr-FR" dirty="0"/>
              <a:t>On couple les génératrices en parallèle lorsque </a:t>
            </a:r>
            <a:r>
              <a:rPr lang="fr-FR" dirty="0" smtClean="0"/>
              <a:t>l’on </a:t>
            </a:r>
            <a:r>
              <a:rPr lang="fr-FR" dirty="0"/>
              <a:t>veut disposer d'une puissance </a:t>
            </a:r>
            <a:r>
              <a:rPr lang="fr-FR" dirty="0" smtClean="0"/>
              <a:t>électrique </a:t>
            </a:r>
            <a:r>
              <a:rPr lang="fr-FR" dirty="0"/>
              <a:t>plus élevée</a:t>
            </a:r>
            <a:r>
              <a:rPr lang="fr-FR" dirty="0" smtClean="0"/>
              <a:t>.</a:t>
            </a:r>
            <a:endParaRPr lang="fr-FR" dirty="0"/>
          </a:p>
          <a:p>
            <a:pPr>
              <a:lnSpc>
                <a:spcPct val="150000"/>
              </a:lnSpc>
            </a:pPr>
            <a:r>
              <a:rPr lang="fr-FR" dirty="0"/>
              <a:t>Pour ce faire, il faut :</a:t>
            </a:r>
          </a:p>
          <a:p>
            <a:pPr>
              <a:lnSpc>
                <a:spcPct val="150000"/>
              </a:lnSpc>
            </a:pPr>
            <a:r>
              <a:rPr lang="fr-FR" dirty="0"/>
              <a:t>a) que les dynamos développent des tensions respectives identiques,</a:t>
            </a:r>
          </a:p>
          <a:p>
            <a:pPr>
              <a:lnSpc>
                <a:spcPct val="150000"/>
              </a:lnSpc>
            </a:pPr>
            <a:r>
              <a:rPr lang="fr-FR" dirty="0"/>
              <a:t>b) prévoir un dispositif d’équilibrage des débits.</a:t>
            </a:r>
          </a:p>
        </p:txBody>
      </p:sp>
      <p:sp>
        <p:nvSpPr>
          <p:cNvPr id="9" name="ZoneTexte 8">
            <a:extLst>
              <a:ext uri="{FF2B5EF4-FFF2-40B4-BE49-F238E27FC236}">
                <a16:creationId xmlns:a16="http://schemas.microsoft.com/office/drawing/2014/main" id="{03E7BF3A-1DC2-F2AF-A663-D20A138378C6}"/>
              </a:ext>
            </a:extLst>
          </p:cNvPr>
          <p:cNvSpPr txBox="1"/>
          <p:nvPr/>
        </p:nvSpPr>
        <p:spPr>
          <a:xfrm>
            <a:off x="3214172" y="277255"/>
            <a:ext cx="6097836"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b="1" kern="0" dirty="0" smtClean="0">
                <a:solidFill>
                  <a:srgbClr val="4472C4"/>
                </a:solidFill>
                <a:latin typeface="Calibri Light" panose="020F0302020204030204" pitchFamily="34" charset="0"/>
                <a:cs typeface="Times New Roman" panose="02020603050405020304" pitchFamily="18" charset="0"/>
              </a:rPr>
              <a:t>COUPLAGE </a:t>
            </a:r>
            <a:r>
              <a:rPr lang="fr-FR" b="1" kern="0" dirty="0">
                <a:solidFill>
                  <a:srgbClr val="4472C4"/>
                </a:solidFill>
                <a:latin typeface="Calibri Light" panose="020F0302020204030204" pitchFamily="34" charset="0"/>
                <a:cs typeface="Times New Roman" panose="02020603050405020304" pitchFamily="18" charset="0"/>
              </a:rPr>
              <a:t>EN PARALLELE DES DYNAMOS</a:t>
            </a:r>
          </a:p>
        </p:txBody>
      </p:sp>
      <p:sp>
        <p:nvSpPr>
          <p:cNvPr id="11" name="ZoneTexte 10">
            <a:extLst>
              <a:ext uri="{FF2B5EF4-FFF2-40B4-BE49-F238E27FC236}">
                <a16:creationId xmlns:a16="http://schemas.microsoft.com/office/drawing/2014/main" id="{B585B22A-A15D-5874-A11A-0E5156E34324}"/>
              </a:ext>
            </a:extLst>
          </p:cNvPr>
          <p:cNvSpPr txBox="1"/>
          <p:nvPr/>
        </p:nvSpPr>
        <p:spPr>
          <a:xfrm>
            <a:off x="474643" y="3150015"/>
            <a:ext cx="11324422" cy="1754326"/>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nSpc>
                <a:spcPct val="150000"/>
              </a:lnSpc>
            </a:pPr>
            <a:r>
              <a:rPr lang="fr-FR" b="1" dirty="0"/>
              <a:t>ROLE DU CIRCUIT D'EQUILIBRAGE</a:t>
            </a:r>
          </a:p>
          <a:p>
            <a:pPr>
              <a:lnSpc>
                <a:spcPct val="150000"/>
              </a:lnSpc>
            </a:pPr>
            <a:r>
              <a:rPr lang="fr-FR" dirty="0"/>
              <a:t>1°) Permettre le couplage de la seconde génératrice sur le réseau.</a:t>
            </a:r>
          </a:p>
          <a:p>
            <a:pPr>
              <a:lnSpc>
                <a:spcPct val="150000"/>
              </a:lnSpc>
            </a:pPr>
            <a:r>
              <a:rPr lang="fr-FR" dirty="0"/>
              <a:t>2°) Assurer une </a:t>
            </a:r>
            <a:r>
              <a:rPr lang="fr-FR" dirty="0" err="1"/>
              <a:t>équirépartition</a:t>
            </a:r>
            <a:r>
              <a:rPr lang="fr-FR" dirty="0"/>
              <a:t> des charges, de façon qu’elles fonctionnent dans des conditions identiques de rendement et </a:t>
            </a:r>
            <a:r>
              <a:rPr lang="fr-FR" dirty="0" smtClean="0"/>
              <a:t>d'</a:t>
            </a:r>
            <a:r>
              <a:rPr lang="fr-FR" dirty="0" err="1" smtClean="0"/>
              <a:t>échaufement</a:t>
            </a:r>
            <a:r>
              <a:rPr lang="fr-FR" dirty="0"/>
              <a:t>.</a:t>
            </a:r>
          </a:p>
        </p:txBody>
      </p:sp>
    </p:spTree>
    <p:extLst>
      <p:ext uri="{BB962C8B-B14F-4D97-AF65-F5344CB8AC3E}">
        <p14:creationId xmlns:p14="http://schemas.microsoft.com/office/powerpoint/2010/main" val="347228421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F82FD6AD-DF9B-D18E-EEDE-88C5BC4A886B}"/>
              </a:ext>
            </a:extLst>
          </p:cNvPr>
          <p:cNvSpPr txBox="1"/>
          <p:nvPr/>
        </p:nvSpPr>
        <p:spPr>
          <a:xfrm>
            <a:off x="550840" y="1004331"/>
            <a:ext cx="11391441" cy="1477328"/>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a:t>Elles consistent essentiellement en quatre sortes de détection ou de protection.</a:t>
            </a:r>
          </a:p>
          <a:p>
            <a:pPr marL="342900" indent="-342900">
              <a:buFont typeface="+mj-lt"/>
              <a:buAutoNum type="arabicPeriod"/>
            </a:pPr>
            <a:r>
              <a:rPr lang="fr-FR" dirty="0"/>
              <a:t>Contre les surchauffes des dynamos.</a:t>
            </a:r>
          </a:p>
          <a:p>
            <a:pPr marL="342900" indent="-342900">
              <a:buFont typeface="+mj-lt"/>
              <a:buAutoNum type="arabicPeriod"/>
            </a:pPr>
            <a:r>
              <a:rPr lang="fr-FR" dirty="0"/>
              <a:t>Contre les surcharges (surintensités débitées).</a:t>
            </a:r>
          </a:p>
          <a:p>
            <a:pPr marL="342900" indent="-342900">
              <a:buFont typeface="+mj-lt"/>
              <a:buAutoNum type="arabicPeriod"/>
            </a:pPr>
            <a:r>
              <a:rPr lang="fr-FR" dirty="0"/>
              <a:t>Contre les courts-circuits sur les feeders.</a:t>
            </a:r>
          </a:p>
          <a:p>
            <a:pPr marL="342900" indent="-342900">
              <a:buFont typeface="+mj-lt"/>
              <a:buAutoNum type="arabicPeriod"/>
            </a:pPr>
            <a:r>
              <a:rPr lang="fr-FR" dirty="0"/>
              <a:t>Contre les surtensions génératrices.</a:t>
            </a:r>
          </a:p>
        </p:txBody>
      </p:sp>
      <p:sp>
        <p:nvSpPr>
          <p:cNvPr id="7" name="ZoneTexte 6">
            <a:extLst>
              <a:ext uri="{FF2B5EF4-FFF2-40B4-BE49-F238E27FC236}">
                <a16:creationId xmlns:a16="http://schemas.microsoft.com/office/drawing/2014/main" id="{515E446A-1B60-5AF1-A22F-FA924FA82FE3}"/>
              </a:ext>
            </a:extLst>
          </p:cNvPr>
          <p:cNvSpPr txBox="1"/>
          <p:nvPr/>
        </p:nvSpPr>
        <p:spPr>
          <a:xfrm>
            <a:off x="2692246" y="131026"/>
            <a:ext cx="5930760"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dirty="0" smtClean="0">
                <a:solidFill>
                  <a:srgbClr val="0070C0"/>
                </a:solidFill>
              </a:rPr>
              <a:t>PROTECTIONS </a:t>
            </a:r>
            <a:r>
              <a:rPr lang="fr-FR" dirty="0">
                <a:solidFill>
                  <a:srgbClr val="0070C0"/>
                </a:solidFill>
              </a:rPr>
              <a:t>DES CIRCUITS DE GENERATION</a:t>
            </a:r>
          </a:p>
        </p:txBody>
      </p:sp>
      <p:sp>
        <p:nvSpPr>
          <p:cNvPr id="3" name="ZoneTexte 2">
            <a:extLst>
              <a:ext uri="{FF2B5EF4-FFF2-40B4-BE49-F238E27FC236}">
                <a16:creationId xmlns:a16="http://schemas.microsoft.com/office/drawing/2014/main" id="{794FCB1F-952C-1975-89B6-89228A239084}"/>
              </a:ext>
            </a:extLst>
          </p:cNvPr>
          <p:cNvSpPr txBox="1"/>
          <p:nvPr/>
        </p:nvSpPr>
        <p:spPr>
          <a:xfrm>
            <a:off x="550840" y="2714348"/>
            <a:ext cx="11391440" cy="3693319"/>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dirty="0"/>
              <a:t>DETECTION DE SURCHAUFFE</a:t>
            </a:r>
          </a:p>
          <a:p>
            <a:r>
              <a:rPr lang="fr-FR" dirty="0"/>
              <a:t>La surchauffe génératrice peut être la conséquence :</a:t>
            </a:r>
          </a:p>
          <a:p>
            <a:pPr marL="342900" indent="-342900">
              <a:buFont typeface="+mj-lt"/>
              <a:buAutoNum type="alphaLcPeriod"/>
            </a:pPr>
            <a:r>
              <a:rPr lang="fr-FR" dirty="0"/>
              <a:t>d'une ventilation défaillante,</a:t>
            </a:r>
          </a:p>
          <a:p>
            <a:pPr marL="342900" indent="-342900">
              <a:buFont typeface="+mj-lt"/>
              <a:buAutoNum type="alphaLcPeriod"/>
            </a:pPr>
            <a:r>
              <a:rPr lang="fr-FR" dirty="0"/>
              <a:t>d'un frottement d'origine mécanique,</a:t>
            </a:r>
          </a:p>
          <a:p>
            <a:pPr marL="342900" indent="-342900">
              <a:buFont typeface="+mj-lt"/>
              <a:buAutoNum type="alphaLcPeriod"/>
            </a:pPr>
            <a:r>
              <a:rPr lang="fr-FR" dirty="0"/>
              <a:t>d’une surcharge permanente non détectée.</a:t>
            </a:r>
          </a:p>
          <a:p>
            <a:endParaRPr lang="fr-FR" b="1" dirty="0"/>
          </a:p>
          <a:p>
            <a:r>
              <a:rPr lang="fr-FR" b="1" dirty="0"/>
              <a:t>Elément de détection</a:t>
            </a:r>
          </a:p>
          <a:p>
            <a:pPr marL="285750" indent="-285750">
              <a:buFont typeface="Arial" panose="020B0604020202020204" pitchFamily="34" charset="0"/>
              <a:buChar char="•"/>
            </a:pPr>
            <a:r>
              <a:rPr lang="fr-FR" dirty="0"/>
              <a:t>Un bilame est vissé sur la carcasse de la génératrice ; </a:t>
            </a:r>
          </a:p>
          <a:p>
            <a:pPr marL="285750" indent="-285750">
              <a:buFont typeface="Arial" panose="020B0604020202020204" pitchFamily="34" charset="0"/>
              <a:buChar char="•"/>
            </a:pPr>
            <a:r>
              <a:rPr lang="fr-FR" dirty="0"/>
              <a:t>dès que la température atteint une valeur excessive, le bilame se déforme et détermine :</a:t>
            </a:r>
          </a:p>
          <a:p>
            <a:pPr marL="742950" lvl="1" indent="-285750">
              <a:buFont typeface="Courier New" panose="02070309020205020404" pitchFamily="49" charset="0"/>
              <a:buChar char="o"/>
            </a:pPr>
            <a:r>
              <a:rPr lang="fr-FR" dirty="0"/>
              <a:t>l’allumage d’un voyant rouge de signalisation sans provoquer la mise hors circuit de la génératrice.</a:t>
            </a:r>
          </a:p>
          <a:p>
            <a:pPr marL="742950" lvl="1" indent="-285750">
              <a:buFont typeface="Courier New" panose="02070309020205020404" pitchFamily="49" charset="0"/>
              <a:buChar char="o"/>
            </a:pPr>
            <a:r>
              <a:rPr lang="fr-FR" dirty="0"/>
              <a:t>déconnecter le réseau, </a:t>
            </a:r>
          </a:p>
          <a:p>
            <a:pPr marL="742950" lvl="1" indent="-285750">
              <a:buFont typeface="Courier New" panose="02070309020205020404" pitchFamily="49" charset="0"/>
              <a:buChar char="o"/>
            </a:pPr>
            <a:r>
              <a:rPr lang="fr-FR" dirty="0"/>
              <a:t>couper son circuit d’excitation (disjoncteur), </a:t>
            </a:r>
          </a:p>
          <a:p>
            <a:pPr lvl="1"/>
            <a:r>
              <a:rPr lang="fr-FR" dirty="0"/>
              <a:t>afin d’éliminer toute cause électrique de surchauffe.</a:t>
            </a:r>
          </a:p>
        </p:txBody>
      </p:sp>
    </p:spTree>
    <p:extLst>
      <p:ext uri="{BB962C8B-B14F-4D97-AF65-F5344CB8AC3E}">
        <p14:creationId xmlns:p14="http://schemas.microsoft.com/office/powerpoint/2010/main" val="318018678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ZoneTexte 6">
            <a:extLst>
              <a:ext uri="{FF2B5EF4-FFF2-40B4-BE49-F238E27FC236}">
                <a16:creationId xmlns:a16="http://schemas.microsoft.com/office/drawing/2014/main" id="{15AFA509-E08F-2B2D-7CAC-006D428BCCCD}"/>
              </a:ext>
            </a:extLst>
          </p:cNvPr>
          <p:cNvSpPr txBox="1"/>
          <p:nvPr/>
        </p:nvSpPr>
        <p:spPr>
          <a:xfrm>
            <a:off x="747311" y="692740"/>
            <a:ext cx="10697378" cy="1754326"/>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b="1" dirty="0"/>
              <a:t>SURCHARGE GENERATRICE</a:t>
            </a:r>
          </a:p>
          <a:p>
            <a:pPr marL="285750" indent="-285750">
              <a:buFont typeface="Arial" panose="020B0604020202020204" pitchFamily="34" charset="0"/>
              <a:buChar char="•"/>
            </a:pPr>
            <a:r>
              <a:rPr lang="fr-FR" dirty="0"/>
              <a:t>Elle résulte d’une surintensité fournie par une </a:t>
            </a:r>
            <a:r>
              <a:rPr lang="fr-FR" dirty="0" smtClean="0"/>
              <a:t>génératrice: dans </a:t>
            </a:r>
            <a:r>
              <a:rPr lang="fr-FR" dirty="0"/>
              <a:t>le cas où à l’issue de la perte de contrôle d’un second organe de </a:t>
            </a:r>
            <a:r>
              <a:rPr lang="fr-FR" dirty="0" smtClean="0"/>
              <a:t>génération</a:t>
            </a:r>
            <a:r>
              <a:rPr lang="fr-FR" dirty="0"/>
              <a:t>.</a:t>
            </a:r>
          </a:p>
          <a:p>
            <a:pPr marL="285750" indent="-285750">
              <a:buFont typeface="Arial" panose="020B0604020202020204" pitchFamily="34" charset="0"/>
              <a:buChar char="•"/>
            </a:pPr>
            <a:r>
              <a:rPr lang="fr-FR" dirty="0"/>
              <a:t>le réseau n’aurait pas été délesté en conséquence.</a:t>
            </a:r>
          </a:p>
          <a:p>
            <a:pPr marL="285750" indent="-285750">
              <a:buFont typeface="Arial" panose="020B0604020202020204" pitchFamily="34" charset="0"/>
              <a:buChar char="•"/>
            </a:pPr>
            <a:r>
              <a:rPr lang="fr-FR" dirty="0"/>
              <a:t>Le schéma ci-après fait mention d’éléments détecteurs de surchauffe et de surcharge</a:t>
            </a:r>
          </a:p>
          <a:p>
            <a:pPr marL="285750" indent="-285750">
              <a:buFont typeface="Arial" panose="020B0604020202020204" pitchFamily="34" charset="0"/>
              <a:buChar char="•"/>
            </a:pPr>
            <a:r>
              <a:rPr lang="fr-FR" dirty="0"/>
              <a:t>avec possibilité de discriminer le défaut.</a:t>
            </a:r>
          </a:p>
        </p:txBody>
      </p:sp>
      <p:pic>
        <p:nvPicPr>
          <p:cNvPr id="9" name="Image 8">
            <a:extLst>
              <a:ext uri="{FF2B5EF4-FFF2-40B4-BE49-F238E27FC236}">
                <a16:creationId xmlns:a16="http://schemas.microsoft.com/office/drawing/2014/main" id="{48001DA9-FF38-7DE9-14D3-4EA9A7D8298C}"/>
              </a:ext>
            </a:extLst>
          </p:cNvPr>
          <p:cNvPicPr>
            <a:picLocks noChangeAspect="1"/>
          </p:cNvPicPr>
          <p:nvPr/>
        </p:nvPicPr>
        <p:blipFill>
          <a:blip r:embed="rId2"/>
          <a:stretch>
            <a:fillRect/>
          </a:stretch>
        </p:blipFill>
        <p:spPr>
          <a:xfrm>
            <a:off x="2235045" y="2870569"/>
            <a:ext cx="7157519" cy="3584422"/>
          </a:xfrm>
          <a:prstGeom prst="rect">
            <a:avLst/>
          </a:prstGeom>
        </p:spPr>
        <p:style>
          <a:lnRef idx="2">
            <a:schemeClr val="accent2"/>
          </a:lnRef>
          <a:fillRef idx="1">
            <a:schemeClr val="lt1"/>
          </a:fillRef>
          <a:effectRef idx="0">
            <a:schemeClr val="accent2"/>
          </a:effectRef>
          <a:fontRef idx="minor">
            <a:schemeClr val="dk1"/>
          </a:fontRef>
        </p:style>
      </p:pic>
      <p:sp>
        <p:nvSpPr>
          <p:cNvPr id="3" name="ZoneTexte 2">
            <a:extLst>
              <a:ext uri="{FF2B5EF4-FFF2-40B4-BE49-F238E27FC236}">
                <a16:creationId xmlns:a16="http://schemas.microsoft.com/office/drawing/2014/main" id="{962706F3-EECE-D144-3C66-378A82E1C7D4}"/>
              </a:ext>
            </a:extLst>
          </p:cNvPr>
          <p:cNvSpPr txBox="1"/>
          <p:nvPr/>
        </p:nvSpPr>
        <p:spPr>
          <a:xfrm>
            <a:off x="2235045" y="99129"/>
            <a:ext cx="8023033"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dirty="0">
                <a:solidFill>
                  <a:srgbClr val="0070C0"/>
                </a:solidFill>
              </a:rPr>
              <a:t>Chapitre 13 : PROTECTIONS DES CIRCUITS DE GENERATION</a:t>
            </a:r>
          </a:p>
        </p:txBody>
      </p:sp>
    </p:spTree>
    <p:extLst>
      <p:ext uri="{BB962C8B-B14F-4D97-AF65-F5344CB8AC3E}">
        <p14:creationId xmlns:p14="http://schemas.microsoft.com/office/powerpoint/2010/main" val="337497943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Espace réservé du contenu 8">
            <a:extLst>
              <a:ext uri="{FF2B5EF4-FFF2-40B4-BE49-F238E27FC236}">
                <a16:creationId xmlns:a16="http://schemas.microsoft.com/office/drawing/2014/main" id="{2C184221-B577-A55C-BBE0-933D562D78AA}"/>
              </a:ext>
            </a:extLst>
          </p:cNvPr>
          <p:cNvPicPr>
            <a:picLocks noGrp="1" noChangeAspect="1"/>
          </p:cNvPicPr>
          <p:nvPr>
            <p:ph idx="1"/>
          </p:nvPr>
        </p:nvPicPr>
        <p:blipFill>
          <a:blip r:embed="rId2"/>
          <a:stretch>
            <a:fillRect/>
          </a:stretch>
        </p:blipFill>
        <p:spPr>
          <a:xfrm>
            <a:off x="1711389" y="606810"/>
            <a:ext cx="7605317" cy="3191517"/>
          </a:xfrm>
        </p:spPr>
        <p:style>
          <a:lnRef idx="2">
            <a:schemeClr val="accent2"/>
          </a:lnRef>
          <a:fillRef idx="1">
            <a:schemeClr val="lt1"/>
          </a:fillRef>
          <a:effectRef idx="0">
            <a:schemeClr val="accent2"/>
          </a:effectRef>
          <a:fontRef idx="minor">
            <a:schemeClr val="dk1"/>
          </a:fontRef>
        </p:style>
      </p:pic>
      <p:sp>
        <p:nvSpPr>
          <p:cNvPr id="5" name="ZoneTexte 4">
            <a:extLst>
              <a:ext uri="{FF2B5EF4-FFF2-40B4-BE49-F238E27FC236}">
                <a16:creationId xmlns:a16="http://schemas.microsoft.com/office/drawing/2014/main" id="{F787E06A-8247-014D-398E-A3A4828A095E}"/>
              </a:ext>
            </a:extLst>
          </p:cNvPr>
          <p:cNvSpPr txBox="1"/>
          <p:nvPr/>
        </p:nvSpPr>
        <p:spPr>
          <a:xfrm>
            <a:off x="586541" y="4166268"/>
            <a:ext cx="10641440" cy="1892826"/>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buFont typeface="Arial" panose="020B0604020202020204" pitchFamily="34" charset="0"/>
              <a:buChar char="•"/>
            </a:pPr>
            <a:r>
              <a:rPr lang="fr-FR" dirty="0"/>
              <a:t>On appelle feeder le câble qui assure la liaison </a:t>
            </a:r>
            <a:r>
              <a:rPr lang="fr-FR" dirty="0" smtClean="0"/>
              <a:t>de la génératrice </a:t>
            </a:r>
            <a:r>
              <a:rPr lang="fr-FR" dirty="0"/>
              <a:t>avec la barre-bus.</a:t>
            </a:r>
          </a:p>
          <a:p>
            <a:pPr marL="285750" indent="-285750">
              <a:buFont typeface="Arial" panose="020B0604020202020204" pitchFamily="34" charset="0"/>
              <a:buChar char="•"/>
            </a:pPr>
            <a:r>
              <a:rPr lang="fr-FR" dirty="0"/>
              <a:t>Ce câble de puissance est traversé par l’intensité débitée, </a:t>
            </a:r>
          </a:p>
          <a:p>
            <a:pPr marL="285750" indent="-285750">
              <a:lnSpc>
                <a:spcPct val="150000"/>
              </a:lnSpc>
              <a:buFont typeface="Arial" panose="020B0604020202020204" pitchFamily="34" charset="0"/>
              <a:buChar char="•"/>
            </a:pPr>
            <a:r>
              <a:rPr lang="fr-FR" dirty="0"/>
              <a:t>Celle-ci pouvant atteindre plusieurs centaines d’ampères.</a:t>
            </a:r>
          </a:p>
          <a:p>
            <a:pPr marL="285750" indent="-285750">
              <a:buFont typeface="Arial" panose="020B0604020202020204" pitchFamily="34" charset="0"/>
              <a:buChar char="•"/>
            </a:pPr>
            <a:r>
              <a:rPr lang="fr-FR" dirty="0"/>
              <a:t>Un défaut de feeder est un court-circuit accidentel sur le feeder, </a:t>
            </a:r>
          </a:p>
          <a:p>
            <a:pPr marL="285750" indent="-285750">
              <a:buFont typeface="Arial" panose="020B0604020202020204" pitchFamily="34" charset="0"/>
              <a:buChar char="•"/>
            </a:pPr>
            <a:r>
              <a:rPr lang="fr-FR" dirty="0"/>
              <a:t>Il peut se traduire par une libération d’énergie considérable, susceptible d’engendrer l’incendie à bord.</a:t>
            </a:r>
          </a:p>
          <a:p>
            <a:pPr marL="285750" indent="-285750">
              <a:buFont typeface="Arial" panose="020B0604020202020204" pitchFamily="34" charset="0"/>
              <a:buChar char="•"/>
            </a:pPr>
            <a:r>
              <a:rPr lang="fr-FR" dirty="0"/>
              <a:t>Il faut donc prévoir un dispositif de protection permettant de se prémunir contre ce type de défaut.</a:t>
            </a:r>
          </a:p>
        </p:txBody>
      </p:sp>
      <p:sp>
        <p:nvSpPr>
          <p:cNvPr id="7" name="ZoneTexte 6">
            <a:extLst>
              <a:ext uri="{FF2B5EF4-FFF2-40B4-BE49-F238E27FC236}">
                <a16:creationId xmlns:a16="http://schemas.microsoft.com/office/drawing/2014/main" id="{44EC7129-7B04-6380-B019-2504DDF12E8C}"/>
              </a:ext>
            </a:extLst>
          </p:cNvPr>
          <p:cNvSpPr txBox="1"/>
          <p:nvPr/>
        </p:nvSpPr>
        <p:spPr>
          <a:xfrm>
            <a:off x="3861228" y="82187"/>
            <a:ext cx="3305637"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lvl="0" algn="ctr">
              <a:spcBef>
                <a:spcPts val="1200"/>
              </a:spcBef>
              <a:buSzPts val="1600"/>
            </a:pPr>
            <a:r>
              <a:rPr lang="fr-FR" sz="1800" b="1" kern="0" dirty="0" smtClean="0">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rPr>
              <a:t>DEFAUT </a:t>
            </a:r>
            <a:r>
              <a:rPr lang="fr-FR" sz="1800" b="1" kern="0" dirty="0">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rPr>
              <a:t>DE FEEDER</a:t>
            </a:r>
          </a:p>
        </p:txBody>
      </p:sp>
    </p:spTree>
    <p:extLst>
      <p:ext uri="{BB962C8B-B14F-4D97-AF65-F5344CB8AC3E}">
        <p14:creationId xmlns:p14="http://schemas.microsoft.com/office/powerpoint/2010/main" val="256698890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5B35C7F0-38F9-86AC-FFEB-601641EEB40A}"/>
              </a:ext>
            </a:extLst>
          </p:cNvPr>
          <p:cNvSpPr txBox="1"/>
          <p:nvPr/>
        </p:nvSpPr>
        <p:spPr>
          <a:xfrm>
            <a:off x="218959" y="4090897"/>
            <a:ext cx="11754081" cy="923330"/>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buFont typeface="Arial" panose="020B0604020202020204" pitchFamily="34" charset="0"/>
              <a:buChar char="•"/>
            </a:pPr>
            <a:r>
              <a:rPr lang="fr-FR" dirty="0"/>
              <a:t>Un défaut de surtension génératrice résulte en général, d'anomalies imputables au régulateur de tension;</a:t>
            </a:r>
          </a:p>
          <a:p>
            <a:pPr marL="285750" indent="-285750">
              <a:buFont typeface="Arial" panose="020B0604020202020204" pitchFamily="34" charset="0"/>
              <a:buChar char="•"/>
            </a:pPr>
            <a:r>
              <a:rPr lang="fr-FR" dirty="0"/>
              <a:t>Sur les avions modernes, les circuits de génération de bord sont pourvus de dispositifs dont le rôle est de protéger le réseau, ainsi que les organes de génération contre les défauts de ce type.</a:t>
            </a:r>
          </a:p>
        </p:txBody>
      </p:sp>
      <p:sp>
        <p:nvSpPr>
          <p:cNvPr id="7" name="ZoneTexte 6">
            <a:extLst>
              <a:ext uri="{FF2B5EF4-FFF2-40B4-BE49-F238E27FC236}">
                <a16:creationId xmlns:a16="http://schemas.microsoft.com/office/drawing/2014/main" id="{EC749F07-D11D-7C58-05C2-85E1B5BA0EB6}"/>
              </a:ext>
            </a:extLst>
          </p:cNvPr>
          <p:cNvSpPr txBox="1"/>
          <p:nvPr/>
        </p:nvSpPr>
        <p:spPr>
          <a:xfrm>
            <a:off x="4112503" y="140330"/>
            <a:ext cx="3511169"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dirty="0"/>
              <a:t>DEFAUT DE SURTENSION</a:t>
            </a:r>
          </a:p>
        </p:txBody>
      </p:sp>
      <p:pic>
        <p:nvPicPr>
          <p:cNvPr id="3" name="Image 2">
            <a:extLst>
              <a:ext uri="{FF2B5EF4-FFF2-40B4-BE49-F238E27FC236}">
                <a16:creationId xmlns:a16="http://schemas.microsoft.com/office/drawing/2014/main" id="{29011C2D-D940-24CF-1F9C-C34E4F57F435}"/>
              </a:ext>
            </a:extLst>
          </p:cNvPr>
          <p:cNvPicPr>
            <a:picLocks noChangeAspect="1"/>
          </p:cNvPicPr>
          <p:nvPr/>
        </p:nvPicPr>
        <p:blipFill>
          <a:blip r:embed="rId2"/>
          <a:stretch>
            <a:fillRect/>
          </a:stretch>
        </p:blipFill>
        <p:spPr>
          <a:xfrm>
            <a:off x="2543389" y="813916"/>
            <a:ext cx="6649396" cy="2879426"/>
          </a:xfrm>
          <a:prstGeom prst="rect">
            <a:avLst/>
          </a:prstGeom>
        </p:spPr>
        <p:style>
          <a:lnRef idx="2">
            <a:schemeClr val="accent2"/>
          </a:lnRef>
          <a:fillRef idx="1">
            <a:schemeClr val="lt1"/>
          </a:fillRef>
          <a:effectRef idx="0">
            <a:schemeClr val="accent2"/>
          </a:effectRef>
          <a:fontRef idx="minor">
            <a:schemeClr val="dk1"/>
          </a:fontRef>
        </p:style>
      </p:pic>
    </p:spTree>
    <p:extLst>
      <p:ext uri="{BB962C8B-B14F-4D97-AF65-F5344CB8AC3E}">
        <p14:creationId xmlns:p14="http://schemas.microsoft.com/office/powerpoint/2010/main" val="95979320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73CBAB37-3C8A-D61A-A47C-A91981252494}"/>
              </a:ext>
            </a:extLst>
          </p:cNvPr>
          <p:cNvSpPr txBox="1"/>
          <p:nvPr/>
        </p:nvSpPr>
        <p:spPr>
          <a:xfrm>
            <a:off x="793214" y="1161165"/>
            <a:ext cx="11215172" cy="2585323"/>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a:t>L’équipement et </a:t>
            </a:r>
            <a:r>
              <a:rPr lang="fr-FR" dirty="0" smtClean="0"/>
              <a:t>l’</a:t>
            </a:r>
            <a:r>
              <a:rPr lang="fr-FR" dirty="0" err="1" smtClean="0"/>
              <a:t>instrurmentation</a:t>
            </a:r>
            <a:r>
              <a:rPr lang="fr-FR" dirty="0" smtClean="0"/>
              <a:t> </a:t>
            </a:r>
            <a:r>
              <a:rPr lang="fr-FR" dirty="0"/>
              <a:t>d’un avion nécessitent non seulement des alimentations en courant continu, mais également encourant alternatif à tension et à fréquence régulées.</a:t>
            </a:r>
          </a:p>
          <a:p>
            <a:r>
              <a:rPr lang="fr-FR" dirty="0"/>
              <a:t>quelques servitudes dont les alimentations sont assurées à partir du réseau alternatif.</a:t>
            </a:r>
          </a:p>
          <a:p>
            <a:r>
              <a:rPr lang="fr-FR" dirty="0"/>
              <a:t>- Les instruments de navigation.</a:t>
            </a:r>
          </a:p>
          <a:p>
            <a:r>
              <a:rPr lang="fr-FR" dirty="0"/>
              <a:t>- Les équipements radio.</a:t>
            </a:r>
          </a:p>
          <a:p>
            <a:r>
              <a:rPr lang="fr-FR" dirty="0"/>
              <a:t>- Le pilote automatique.</a:t>
            </a:r>
          </a:p>
          <a:p>
            <a:r>
              <a:rPr lang="fr-FR" dirty="0"/>
              <a:t>- Les jaugeurs.</a:t>
            </a:r>
          </a:p>
          <a:p>
            <a:r>
              <a:rPr lang="fr-FR" dirty="0"/>
              <a:t>- Certains dispositifs de détection incendie.</a:t>
            </a:r>
          </a:p>
          <a:p>
            <a:r>
              <a:rPr lang="fr-FR" dirty="0"/>
              <a:t>- Le radar.</a:t>
            </a:r>
          </a:p>
        </p:txBody>
      </p:sp>
      <p:sp>
        <p:nvSpPr>
          <p:cNvPr id="7" name="ZoneTexte 6">
            <a:extLst>
              <a:ext uri="{FF2B5EF4-FFF2-40B4-BE49-F238E27FC236}">
                <a16:creationId xmlns:a16="http://schemas.microsoft.com/office/drawing/2014/main" id="{E6226F9D-0FCB-CB2C-E427-5C30A16354EB}"/>
              </a:ext>
            </a:extLst>
          </p:cNvPr>
          <p:cNvSpPr txBox="1"/>
          <p:nvPr/>
        </p:nvSpPr>
        <p:spPr>
          <a:xfrm>
            <a:off x="3700130" y="164287"/>
            <a:ext cx="4879191"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dirty="0" smtClean="0"/>
              <a:t>GENERATION </a:t>
            </a:r>
            <a:r>
              <a:rPr lang="fr-FR" dirty="0"/>
              <a:t>DE COURANT ALTERNATIF</a:t>
            </a:r>
          </a:p>
        </p:txBody>
      </p:sp>
      <p:sp>
        <p:nvSpPr>
          <p:cNvPr id="3" name="ZoneTexte 2">
            <a:extLst>
              <a:ext uri="{FF2B5EF4-FFF2-40B4-BE49-F238E27FC236}">
                <a16:creationId xmlns:a16="http://schemas.microsoft.com/office/drawing/2014/main" id="{FFFC3CFA-ADF4-EF99-7C59-961497559AEB}"/>
              </a:ext>
            </a:extLst>
          </p:cNvPr>
          <p:cNvSpPr txBox="1"/>
          <p:nvPr/>
        </p:nvSpPr>
        <p:spPr>
          <a:xfrm>
            <a:off x="793213" y="4219507"/>
            <a:ext cx="11215171" cy="1200329"/>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a:t>La génération de courant alternatif peut être obtenue :</a:t>
            </a:r>
          </a:p>
          <a:p>
            <a:r>
              <a:rPr lang="fr-FR" dirty="0"/>
              <a:t>- soit à partir d’alternateurs de bord directement entraînés par les réacteurs à travers un régulateur de vitesse (CSD),</a:t>
            </a:r>
          </a:p>
          <a:p>
            <a:r>
              <a:rPr lang="fr-FR" dirty="0"/>
              <a:t>- soit par l’APU dans certaines configurations,</a:t>
            </a:r>
          </a:p>
          <a:p>
            <a:r>
              <a:rPr lang="fr-FR" dirty="0"/>
              <a:t>- soit par le groupe de parc au sol.</a:t>
            </a:r>
          </a:p>
        </p:txBody>
      </p:sp>
    </p:spTree>
    <p:extLst>
      <p:ext uri="{BB962C8B-B14F-4D97-AF65-F5344CB8AC3E}">
        <p14:creationId xmlns:p14="http://schemas.microsoft.com/office/powerpoint/2010/main" val="12465739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81FC1E82-3342-9C04-5F75-55A3DC57DCE6}"/>
              </a:ext>
            </a:extLst>
          </p:cNvPr>
          <p:cNvSpPr txBox="1"/>
          <p:nvPr/>
        </p:nvSpPr>
        <p:spPr>
          <a:xfrm>
            <a:off x="171307" y="1793819"/>
            <a:ext cx="11790033" cy="1338828"/>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marL="285750" lvl="0" indent="-285750" algn="just">
              <a:lnSpc>
                <a:spcPct val="150000"/>
              </a:lnSpc>
              <a:buClr>
                <a:srgbClr val="000000"/>
              </a:buClr>
              <a:buSzPts val="1200"/>
              <a:buFont typeface="Wingdings" panose="05000000000000000000" pitchFamily="2" charset="2"/>
              <a:buChar char="Ø"/>
              <a:tabLst>
                <a:tab pos="718820" algn="l"/>
              </a:tabLst>
            </a:pPr>
            <a:r>
              <a:rPr lang="fr-FR" sz="1800" u="none" strike="noStrike" spc="-50" dirty="0">
                <a:effectLst/>
                <a:ea typeface="Times New Roman" panose="02020603050405020304" pitchFamily="18" charset="0"/>
                <a:cs typeface="Times New Roman" panose="02020603050405020304" pitchFamily="18" charset="0"/>
              </a:rPr>
              <a:t>Poids encore élevé au niveau des équipements générateurs et récepteurs, bien qu’en amélioration.</a:t>
            </a:r>
          </a:p>
          <a:p>
            <a:pPr marL="285750" lvl="0" indent="-285750" algn="just">
              <a:lnSpc>
                <a:spcPct val="150000"/>
              </a:lnSpc>
              <a:buClr>
                <a:srgbClr val="000000"/>
              </a:buClr>
              <a:buSzPts val="1200"/>
              <a:buFont typeface="Wingdings" panose="05000000000000000000" pitchFamily="2" charset="2"/>
              <a:buChar char="Ø"/>
              <a:tabLst>
                <a:tab pos="718820" algn="l"/>
              </a:tabLst>
            </a:pPr>
            <a:r>
              <a:rPr lang="fr-FR" sz="1800" u="none" strike="noStrike" spc="-50" dirty="0">
                <a:effectLst/>
                <a:ea typeface="Times New Roman" panose="02020603050405020304" pitchFamily="18" charset="0"/>
                <a:cs typeface="Times New Roman" panose="02020603050405020304" pitchFamily="18" charset="0"/>
              </a:rPr>
              <a:t>Manque d’adaptation aux systèmes nécessitant une puissance élevée (train, freins, </a:t>
            </a:r>
            <a:r>
              <a:rPr lang="fr-FR" sz="1800" u="none" strike="noStrike" spc="-50" dirty="0" err="1">
                <a:effectLst/>
                <a:ea typeface="Times New Roman" panose="02020603050405020304" pitchFamily="18" charset="0"/>
                <a:cs typeface="Times New Roman" panose="02020603050405020304" pitchFamily="18" charset="0"/>
              </a:rPr>
              <a:t>servo-commandes</a:t>
            </a:r>
            <a:r>
              <a:rPr lang="fr-FR" sz="1800" u="none" strike="noStrike" spc="-50" dirty="0">
                <a:effectLst/>
                <a:ea typeface="Times New Roman" panose="02020603050405020304" pitchFamily="18" charset="0"/>
                <a:cs typeface="Times New Roman" panose="02020603050405020304" pitchFamily="18" charset="0"/>
              </a:rPr>
              <a:t>).</a:t>
            </a:r>
          </a:p>
          <a:p>
            <a:pPr marL="285750" marR="482600" lvl="0" indent="-285750" algn="just">
              <a:lnSpc>
                <a:spcPct val="150000"/>
              </a:lnSpc>
              <a:buClr>
                <a:srgbClr val="000000"/>
              </a:buClr>
              <a:buSzPts val="1200"/>
              <a:buFont typeface="Wingdings" panose="05000000000000000000" pitchFamily="2" charset="2"/>
              <a:buChar char="Ø"/>
              <a:tabLst>
                <a:tab pos="718820" algn="l"/>
              </a:tabLst>
            </a:pPr>
            <a:r>
              <a:rPr lang="fr-FR" sz="1800" u="none" strike="noStrike" spc="-50" dirty="0">
                <a:effectLst/>
                <a:ea typeface="Times New Roman" panose="02020603050405020304" pitchFamily="18" charset="0"/>
                <a:cs typeface="Times New Roman" panose="02020603050405020304" pitchFamily="18" charset="0"/>
              </a:rPr>
              <a:t>Risque d'incendie résultant de défauts de </a:t>
            </a:r>
            <a:r>
              <a:rPr lang="fr-FR" sz="1800" u="none" strike="noStrike" spc="-50" dirty="0" smtClean="0">
                <a:effectLst/>
                <a:ea typeface="Times New Roman" panose="02020603050405020304" pitchFamily="18" charset="0"/>
                <a:cs typeface="Times New Roman" panose="02020603050405020304" pitchFamily="18" charset="0"/>
              </a:rPr>
              <a:t>court-circuit: nécessité </a:t>
            </a:r>
            <a:r>
              <a:rPr lang="fr-FR" sz="1800" u="none" strike="noStrike" spc="-50" dirty="0">
                <a:effectLst/>
                <a:ea typeface="Times New Roman" panose="02020603050405020304" pitchFamily="18" charset="0"/>
                <a:cs typeface="Times New Roman" panose="02020603050405020304" pitchFamily="18" charset="0"/>
              </a:rPr>
              <a:t>une protection rapide et efficace des circuits incriminés.</a:t>
            </a:r>
          </a:p>
        </p:txBody>
      </p:sp>
      <p:sp>
        <p:nvSpPr>
          <p:cNvPr id="6" name="ZoneTexte 5">
            <a:extLst>
              <a:ext uri="{FF2B5EF4-FFF2-40B4-BE49-F238E27FC236}">
                <a16:creationId xmlns:a16="http://schemas.microsoft.com/office/drawing/2014/main" id="{9AF5AB69-CAD4-B423-3F35-80E3EB3EFD59}"/>
              </a:ext>
            </a:extLst>
          </p:cNvPr>
          <p:cNvSpPr txBox="1"/>
          <p:nvPr/>
        </p:nvSpPr>
        <p:spPr>
          <a:xfrm>
            <a:off x="3291289" y="123977"/>
            <a:ext cx="6097836"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tabLst>
                <a:tab pos="660400" algn="l"/>
              </a:tabLst>
            </a:pPr>
            <a:r>
              <a:rPr kumimoji="0" lang="fr-FR" altLang="fr-FR" sz="1800" b="0" i="0" u="none" strike="noStrike" cap="none" normalizeH="0" baseline="0" dirty="0">
                <a:ln>
                  <a:noFill/>
                </a:ln>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D</a:t>
            </a:r>
            <a:r>
              <a:rPr kumimoji="0" lang="fr-FR" altLang="fr-FR" sz="1800" b="0" i="0" u="none" strike="noStrike" cap="none" normalizeH="0" baseline="0" dirty="0" bmk="">
                <a:ln>
                  <a:noFill/>
                </a:ln>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IFFERENTES FORMES D’ENERGIE UTILISEES A BORD</a:t>
            </a:r>
            <a:endParaRPr kumimoji="0" lang="fr-FR" altLang="fr-FR" sz="1800" b="0" i="0" u="none" strike="noStrike" cap="none" normalizeH="0" baseline="0" dirty="0">
              <a:ln>
                <a:noFill/>
              </a:ln>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endParaRPr>
          </a:p>
        </p:txBody>
      </p:sp>
      <p:sp>
        <p:nvSpPr>
          <p:cNvPr id="7" name="ZoneTexte 6">
            <a:extLst>
              <a:ext uri="{FF2B5EF4-FFF2-40B4-BE49-F238E27FC236}">
                <a16:creationId xmlns:a16="http://schemas.microsoft.com/office/drawing/2014/main" id="{8F6FCD33-BC7A-313E-39FB-4B94A32D767E}"/>
              </a:ext>
            </a:extLst>
          </p:cNvPr>
          <p:cNvSpPr txBox="1"/>
          <p:nvPr/>
        </p:nvSpPr>
        <p:spPr>
          <a:xfrm>
            <a:off x="3291289" y="631792"/>
            <a:ext cx="6097836"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lvl="0" algn="ctr">
              <a:buClr>
                <a:srgbClr val="000000"/>
              </a:buClr>
              <a:buSzPts val="1200"/>
              <a:tabLst>
                <a:tab pos="0" algn="l"/>
              </a:tabLst>
            </a:pPr>
            <a:r>
              <a:rPr lang="fr-FR" sz="1800" u="none" strike="noStrike" spc="-50" dirty="0">
                <a:effectLst/>
                <a:ea typeface="Times New Roman" panose="02020603050405020304" pitchFamily="18" charset="0"/>
                <a:cs typeface="Times New Roman" panose="02020603050405020304" pitchFamily="18" charset="0"/>
              </a:rPr>
              <a:t>ENERGIE ELECTRIQUE</a:t>
            </a:r>
          </a:p>
        </p:txBody>
      </p:sp>
      <p:sp>
        <p:nvSpPr>
          <p:cNvPr id="3" name="ZoneTexte 2">
            <a:extLst>
              <a:ext uri="{FF2B5EF4-FFF2-40B4-BE49-F238E27FC236}">
                <a16:creationId xmlns:a16="http://schemas.microsoft.com/office/drawing/2014/main" id="{A0BC9E9B-8E5C-E237-8432-940E3707A2FB}"/>
              </a:ext>
            </a:extLst>
          </p:cNvPr>
          <p:cNvSpPr txBox="1"/>
          <p:nvPr/>
        </p:nvSpPr>
        <p:spPr>
          <a:xfrm>
            <a:off x="5402396" y="1134034"/>
            <a:ext cx="1875622"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just"/>
            <a:r>
              <a:rPr lang="fr-FR" sz="1800" dirty="0">
                <a:solidFill>
                  <a:srgbClr val="000000"/>
                </a:solidFill>
                <a:effectLst/>
                <a:ea typeface="DejaVu Sans" panose="020B0603030804020204" pitchFamily="34" charset="0"/>
              </a:rPr>
              <a:t>INCONVENIENTS</a:t>
            </a:r>
          </a:p>
        </p:txBody>
      </p:sp>
      <p:pic>
        <p:nvPicPr>
          <p:cNvPr id="2" name="Image 1"/>
          <p:cNvPicPr>
            <a:picLocks noChangeAspect="1"/>
          </p:cNvPicPr>
          <p:nvPr/>
        </p:nvPicPr>
        <p:blipFill>
          <a:blip r:embed="rId2"/>
          <a:stretch>
            <a:fillRect/>
          </a:stretch>
        </p:blipFill>
        <p:spPr>
          <a:xfrm>
            <a:off x="715004" y="3746962"/>
            <a:ext cx="3721071" cy="2787211"/>
          </a:xfrm>
          <a:prstGeom prst="rect">
            <a:avLst/>
          </a:prstGeom>
        </p:spPr>
      </p:pic>
      <p:pic>
        <p:nvPicPr>
          <p:cNvPr id="4" name="Image 3"/>
          <p:cNvPicPr>
            <a:picLocks noChangeAspect="1"/>
          </p:cNvPicPr>
          <p:nvPr/>
        </p:nvPicPr>
        <p:blipFill>
          <a:blip r:embed="rId3"/>
          <a:stretch>
            <a:fillRect/>
          </a:stretch>
        </p:blipFill>
        <p:spPr>
          <a:xfrm>
            <a:off x="7530232" y="3746962"/>
            <a:ext cx="3717785" cy="2787211"/>
          </a:xfrm>
          <a:prstGeom prst="rect">
            <a:avLst/>
          </a:prstGeom>
        </p:spPr>
      </p:pic>
    </p:spTree>
    <p:extLst>
      <p:ext uri="{BB962C8B-B14F-4D97-AF65-F5344CB8AC3E}">
        <p14:creationId xmlns:p14="http://schemas.microsoft.com/office/powerpoint/2010/main" val="1787533080"/>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ZoneTexte 6">
            <a:extLst>
              <a:ext uri="{FF2B5EF4-FFF2-40B4-BE49-F238E27FC236}">
                <a16:creationId xmlns:a16="http://schemas.microsoft.com/office/drawing/2014/main" id="{249C2D33-6661-E64B-23BF-90E884D60F9A}"/>
              </a:ext>
            </a:extLst>
          </p:cNvPr>
          <p:cNvSpPr txBox="1"/>
          <p:nvPr/>
        </p:nvSpPr>
        <p:spPr>
          <a:xfrm>
            <a:off x="424791" y="2039214"/>
            <a:ext cx="11226188" cy="3788858"/>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gn="just">
              <a:lnSpc>
                <a:spcPct val="150000"/>
              </a:lnSpc>
              <a:buFont typeface="Arial" panose="020B0604020202020204" pitchFamily="34" charset="0"/>
              <a:buChar char="•"/>
            </a:pPr>
            <a:r>
              <a:rPr lang="fr-FR" dirty="0"/>
              <a:t>Sur les avions dont la génération primaire est assurée par des dynamos</a:t>
            </a:r>
          </a:p>
          <a:p>
            <a:pPr marL="285750" indent="-285750" algn="just">
              <a:lnSpc>
                <a:spcPct val="150000"/>
              </a:lnSpc>
              <a:buFont typeface="Arial" panose="020B0604020202020204" pitchFamily="34" charset="0"/>
              <a:buChar char="•"/>
            </a:pPr>
            <a:r>
              <a:rPr lang="fr-FR" dirty="0"/>
              <a:t>le courant alternatif est obtenu à partir de convertisseurs rotatifs de puissance élevée, régulés en tension et en fréquence </a:t>
            </a:r>
          </a:p>
          <a:p>
            <a:pPr marL="285750" indent="-285750" algn="just">
              <a:lnSpc>
                <a:spcPct val="150000"/>
              </a:lnSpc>
              <a:buFont typeface="Arial" panose="020B0604020202020204" pitchFamily="34" charset="0"/>
              <a:buChar char="•"/>
            </a:pPr>
            <a:r>
              <a:rPr lang="fr-FR" dirty="0"/>
              <a:t>mais de rendement faible, de </a:t>
            </a:r>
            <a:r>
              <a:rPr lang="fr-FR" dirty="0" smtClean="0"/>
              <a:t>l’ordre </a:t>
            </a:r>
            <a:r>
              <a:rPr lang="fr-FR" dirty="0"/>
              <a:t>de 55 %. </a:t>
            </a:r>
            <a:endParaRPr lang="fr-FR" dirty="0" smtClean="0"/>
          </a:p>
          <a:p>
            <a:pPr marL="285750" indent="-285750" algn="just">
              <a:lnSpc>
                <a:spcPct val="150000"/>
              </a:lnSpc>
              <a:buFont typeface="Arial" panose="020B0604020202020204" pitchFamily="34" charset="0"/>
              <a:buChar char="•"/>
            </a:pPr>
            <a:r>
              <a:rPr lang="fr-FR" dirty="0"/>
              <a:t>La tendance est de leur substituer des machines statiques ou onduleurs, constitués pratiquement d’éléments électroniques ; </a:t>
            </a:r>
          </a:p>
          <a:p>
            <a:pPr marL="285750" indent="-285750" algn="just">
              <a:lnSpc>
                <a:spcPct val="150000"/>
              </a:lnSpc>
              <a:buFont typeface="Arial" panose="020B0604020202020204" pitchFamily="34" charset="0"/>
              <a:buChar char="•"/>
            </a:pPr>
            <a:r>
              <a:rPr lang="fr-FR" dirty="0"/>
              <a:t>ils sont actuellement fréquemment employés en raison notamment du gain de poids et de l’absence d’éléments mobiles, qui améliore considérablement leur rendement. </a:t>
            </a:r>
          </a:p>
          <a:p>
            <a:pPr marL="285750" indent="-285750" algn="just">
              <a:lnSpc>
                <a:spcPct val="150000"/>
              </a:lnSpc>
              <a:buFont typeface="Arial" panose="020B0604020202020204" pitchFamily="34" charset="0"/>
              <a:buChar char="•"/>
            </a:pPr>
            <a:endParaRPr lang="fr-FR" dirty="0"/>
          </a:p>
        </p:txBody>
      </p:sp>
      <p:sp>
        <p:nvSpPr>
          <p:cNvPr id="3" name="ZoneTexte 2">
            <a:extLst>
              <a:ext uri="{FF2B5EF4-FFF2-40B4-BE49-F238E27FC236}">
                <a16:creationId xmlns:a16="http://schemas.microsoft.com/office/drawing/2014/main" id="{9B975653-CADF-6E1F-2CE9-E1985BEC301A}"/>
              </a:ext>
            </a:extLst>
          </p:cNvPr>
          <p:cNvSpPr txBox="1"/>
          <p:nvPr/>
        </p:nvSpPr>
        <p:spPr>
          <a:xfrm>
            <a:off x="2277737" y="217450"/>
            <a:ext cx="6833212"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dirty="0" smtClean="0"/>
              <a:t>GENERATION </a:t>
            </a:r>
            <a:r>
              <a:rPr lang="fr-FR" dirty="0"/>
              <a:t>DE COURANT ALTERNATIF</a:t>
            </a:r>
          </a:p>
        </p:txBody>
      </p:sp>
      <p:sp>
        <p:nvSpPr>
          <p:cNvPr id="6" name="ZoneTexte 5">
            <a:extLst>
              <a:ext uri="{FF2B5EF4-FFF2-40B4-BE49-F238E27FC236}">
                <a16:creationId xmlns:a16="http://schemas.microsoft.com/office/drawing/2014/main" id="{E7C14F7C-025A-2130-E45A-DEDC09128F8C}"/>
              </a:ext>
            </a:extLst>
          </p:cNvPr>
          <p:cNvSpPr txBox="1"/>
          <p:nvPr/>
        </p:nvSpPr>
        <p:spPr>
          <a:xfrm>
            <a:off x="4117553" y="680891"/>
            <a:ext cx="3627304"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lvl="1">
              <a:spcBef>
                <a:spcPts val="200"/>
              </a:spcBef>
            </a:pPr>
            <a:r>
              <a:rPr lang="fr-FR" sz="1800" b="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CONVERTISSEURS (INVERTER)</a:t>
            </a:r>
          </a:p>
        </p:txBody>
      </p:sp>
    </p:spTree>
    <p:extLst>
      <p:ext uri="{BB962C8B-B14F-4D97-AF65-F5344CB8AC3E}">
        <p14:creationId xmlns:p14="http://schemas.microsoft.com/office/powerpoint/2010/main" val="2032130840"/>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ZoneTexte 8">
            <a:extLst>
              <a:ext uri="{FF2B5EF4-FFF2-40B4-BE49-F238E27FC236}">
                <a16:creationId xmlns:a16="http://schemas.microsoft.com/office/drawing/2014/main" id="{8C9F66A0-F55C-F15B-F88E-A1DDF13DBD5E}"/>
              </a:ext>
            </a:extLst>
          </p:cNvPr>
          <p:cNvSpPr txBox="1"/>
          <p:nvPr/>
        </p:nvSpPr>
        <p:spPr>
          <a:xfrm>
            <a:off x="362178" y="1862738"/>
            <a:ext cx="11138054" cy="1754326"/>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nSpc>
                <a:spcPct val="150000"/>
              </a:lnSpc>
              <a:buFont typeface="Arial" panose="020B0604020202020204" pitchFamily="34" charset="0"/>
              <a:buChar char="•"/>
            </a:pPr>
            <a:r>
              <a:rPr lang="fr-FR" dirty="0"/>
              <a:t>Certains avions disposent de générateurs triphasés, à fréquence variable mais à tension régulée 115 V ± 2 V</a:t>
            </a:r>
            <a:r>
              <a:rPr lang="fr-FR" dirty="0" smtClean="0"/>
              <a:t>,</a:t>
            </a:r>
          </a:p>
          <a:p>
            <a:pPr marL="285750" indent="-285750">
              <a:lnSpc>
                <a:spcPct val="150000"/>
              </a:lnSpc>
              <a:buFont typeface="Arial" panose="020B0604020202020204" pitchFamily="34" charset="0"/>
              <a:buChar char="•"/>
            </a:pPr>
            <a:r>
              <a:rPr lang="fr-FR" dirty="0" smtClean="0"/>
              <a:t>Ils sont </a:t>
            </a:r>
            <a:r>
              <a:rPr lang="fr-FR" dirty="0"/>
              <a:t>destinés exclusivement à l’alimentation de charges résistives (effet Joule), telles que dégivrage, antigivrage. </a:t>
            </a:r>
          </a:p>
          <a:p>
            <a:pPr marL="285750" indent="-285750">
              <a:lnSpc>
                <a:spcPct val="150000"/>
              </a:lnSpc>
              <a:buFont typeface="Arial" panose="020B0604020202020204" pitchFamily="34" charset="0"/>
              <a:buChar char="•"/>
            </a:pPr>
            <a:r>
              <a:rPr lang="fr-FR" dirty="0"/>
              <a:t>Ces avions sont pourvus d’un réseau primaire continu 28 V, le réseau à fréquence variable venant en complément, ex : F27, ATR42, etc..</a:t>
            </a:r>
          </a:p>
        </p:txBody>
      </p:sp>
      <p:sp>
        <p:nvSpPr>
          <p:cNvPr id="3" name="ZoneTexte 2">
            <a:extLst>
              <a:ext uri="{FF2B5EF4-FFF2-40B4-BE49-F238E27FC236}">
                <a16:creationId xmlns:a16="http://schemas.microsoft.com/office/drawing/2014/main" id="{9B975653-CADF-6E1F-2CE9-E1985BEC301A}"/>
              </a:ext>
            </a:extLst>
          </p:cNvPr>
          <p:cNvSpPr txBox="1"/>
          <p:nvPr/>
        </p:nvSpPr>
        <p:spPr>
          <a:xfrm>
            <a:off x="2277737" y="217450"/>
            <a:ext cx="6833212"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dirty="0"/>
              <a:t>Chapitre 16 :GENERATION DE COURANT ALTERNATIF</a:t>
            </a:r>
          </a:p>
        </p:txBody>
      </p:sp>
      <p:sp>
        <p:nvSpPr>
          <p:cNvPr id="6" name="ZoneTexte 5">
            <a:extLst>
              <a:ext uri="{FF2B5EF4-FFF2-40B4-BE49-F238E27FC236}">
                <a16:creationId xmlns:a16="http://schemas.microsoft.com/office/drawing/2014/main" id="{E7C14F7C-025A-2130-E45A-DEDC09128F8C}"/>
              </a:ext>
            </a:extLst>
          </p:cNvPr>
          <p:cNvSpPr txBox="1"/>
          <p:nvPr/>
        </p:nvSpPr>
        <p:spPr>
          <a:xfrm>
            <a:off x="4613312" y="718450"/>
            <a:ext cx="2349348"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lvl="1">
              <a:spcBef>
                <a:spcPts val="200"/>
              </a:spcBef>
            </a:pPr>
            <a:r>
              <a:rPr lang="fr-FR" sz="1800" b="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PARTICULARITÉS</a:t>
            </a:r>
          </a:p>
        </p:txBody>
      </p:sp>
    </p:spTree>
    <p:extLst>
      <p:ext uri="{BB962C8B-B14F-4D97-AF65-F5344CB8AC3E}">
        <p14:creationId xmlns:p14="http://schemas.microsoft.com/office/powerpoint/2010/main" val="389406165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9912CC51-9A8A-BFF9-FC2D-E603949E89B4}"/>
              </a:ext>
            </a:extLst>
          </p:cNvPr>
          <p:cNvSpPr txBox="1"/>
          <p:nvPr/>
        </p:nvSpPr>
        <p:spPr>
          <a:xfrm>
            <a:off x="151290" y="2421208"/>
            <a:ext cx="11457542" cy="2169825"/>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gn="just">
              <a:lnSpc>
                <a:spcPct val="150000"/>
              </a:lnSpc>
              <a:buFont typeface="Arial" panose="020B0604020202020204" pitchFamily="34" charset="0"/>
              <a:buChar char="•"/>
            </a:pPr>
            <a:r>
              <a:rPr lang="fr-FR" dirty="0"/>
              <a:t>Sur les avions modernes, le courant alternatif tend à remplacer le courant </a:t>
            </a:r>
            <a:r>
              <a:rPr lang="fr-FR" dirty="0" smtClean="0"/>
              <a:t>continu</a:t>
            </a:r>
          </a:p>
          <a:p>
            <a:pPr marL="285750" indent="-285750" algn="just">
              <a:lnSpc>
                <a:spcPct val="150000"/>
              </a:lnSpc>
              <a:buFont typeface="Arial" panose="020B0604020202020204" pitchFamily="34" charset="0"/>
              <a:buChar char="•"/>
            </a:pPr>
            <a:r>
              <a:rPr lang="fr-FR" dirty="0" smtClean="0"/>
              <a:t>les </a:t>
            </a:r>
            <a:r>
              <a:rPr lang="fr-FR" dirty="0"/>
              <a:t>fortes puissances </a:t>
            </a:r>
            <a:r>
              <a:rPr lang="fr-FR" dirty="0" smtClean="0"/>
              <a:t>peuvent </a:t>
            </a:r>
            <a:r>
              <a:rPr lang="fr-FR" dirty="0"/>
              <a:t>être transmises plus facilement et plus économiquement, </a:t>
            </a:r>
            <a:endParaRPr lang="fr-FR" dirty="0" smtClean="0"/>
          </a:p>
          <a:p>
            <a:pPr marL="285750" indent="-285750" algn="just">
              <a:lnSpc>
                <a:spcPct val="150000"/>
              </a:lnSpc>
              <a:buFont typeface="Arial" panose="020B0604020202020204" pitchFamily="34" charset="0"/>
              <a:buChar char="•"/>
            </a:pPr>
            <a:r>
              <a:rPr lang="fr-FR" dirty="0" smtClean="0"/>
              <a:t>Les </a:t>
            </a:r>
            <a:r>
              <a:rPr lang="fr-FR" dirty="0"/>
              <a:t>tensions alternatives sont plus facilement transformables donc adaptables à des besoins précis, grâce à l’emploi de transformateurs, appareils statiques à rendement élevé.</a:t>
            </a:r>
          </a:p>
          <a:p>
            <a:pPr marL="285750" indent="-285750" algn="just">
              <a:lnSpc>
                <a:spcPct val="150000"/>
              </a:lnSpc>
              <a:buFont typeface="Arial" panose="020B0604020202020204" pitchFamily="34" charset="0"/>
              <a:buChar char="•"/>
            </a:pPr>
            <a:r>
              <a:rPr lang="fr-FR" dirty="0" smtClean="0"/>
              <a:t>remarquable </a:t>
            </a:r>
            <a:r>
              <a:rPr lang="fr-FR" dirty="0"/>
              <a:t>simplicité et la robustesse du moteur polyphasé </a:t>
            </a:r>
            <a:endParaRPr lang="fr-FR" dirty="0" smtClean="0"/>
          </a:p>
        </p:txBody>
      </p:sp>
      <p:sp>
        <p:nvSpPr>
          <p:cNvPr id="3" name="ZoneTexte 2">
            <a:extLst>
              <a:ext uri="{FF2B5EF4-FFF2-40B4-BE49-F238E27FC236}">
                <a16:creationId xmlns:a16="http://schemas.microsoft.com/office/drawing/2014/main" id="{19358CA5-FF26-D2D3-3D38-B8818082A100}"/>
              </a:ext>
            </a:extLst>
          </p:cNvPr>
          <p:cNvSpPr txBox="1"/>
          <p:nvPr/>
        </p:nvSpPr>
        <p:spPr>
          <a:xfrm>
            <a:off x="3264185" y="659042"/>
            <a:ext cx="3668243"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lvl="1">
              <a:spcBef>
                <a:spcPts val="200"/>
              </a:spcBef>
            </a:pPr>
            <a:r>
              <a:rPr lang="fr-FR" sz="1800" b="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CONVERTISSEURS (INVERTER)</a:t>
            </a:r>
          </a:p>
        </p:txBody>
      </p:sp>
      <p:sp>
        <p:nvSpPr>
          <p:cNvPr id="4" name="ZoneTexte 3">
            <a:extLst>
              <a:ext uri="{FF2B5EF4-FFF2-40B4-BE49-F238E27FC236}">
                <a16:creationId xmlns:a16="http://schemas.microsoft.com/office/drawing/2014/main" id="{8B93D765-B8AD-C7F0-407C-E019A80651A3}"/>
              </a:ext>
            </a:extLst>
          </p:cNvPr>
          <p:cNvSpPr txBox="1"/>
          <p:nvPr/>
        </p:nvSpPr>
        <p:spPr>
          <a:xfrm>
            <a:off x="2679394" y="140885"/>
            <a:ext cx="5114271"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dirty="0" smtClean="0"/>
              <a:t>GENERATION </a:t>
            </a:r>
            <a:r>
              <a:rPr lang="fr-FR" dirty="0"/>
              <a:t>DE COURANT ALTERNATIF</a:t>
            </a:r>
          </a:p>
        </p:txBody>
      </p:sp>
    </p:spTree>
    <p:extLst>
      <p:ext uri="{BB962C8B-B14F-4D97-AF65-F5344CB8AC3E}">
        <p14:creationId xmlns:p14="http://schemas.microsoft.com/office/powerpoint/2010/main" val="1328825818"/>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57C5AFEC-3EB5-5350-6F63-3378C97686F3}"/>
              </a:ext>
            </a:extLst>
          </p:cNvPr>
          <p:cNvSpPr txBox="1"/>
          <p:nvPr/>
        </p:nvSpPr>
        <p:spPr>
          <a:xfrm>
            <a:off x="2650860" y="81256"/>
            <a:ext cx="6386815"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lvl="0">
              <a:spcBef>
                <a:spcPts val="1200"/>
              </a:spcBef>
              <a:buSzPts val="1600"/>
            </a:pPr>
            <a:r>
              <a:rPr lang="fr-FR" sz="1800" b="1" kern="0" dirty="0" smtClean="0">
                <a:solidFill>
                  <a:srgbClr val="4472C4"/>
                </a:solidFill>
                <a:effectLst/>
                <a:latin typeface="Calibri Light" panose="020F0302020204030204" pitchFamily="34" charset="0"/>
                <a:ea typeface="Times New Roman" panose="02020603050405020304" pitchFamily="18" charset="0"/>
                <a:cs typeface="Times New Roman" panose="02020603050405020304" pitchFamily="18" charset="0"/>
              </a:rPr>
              <a:t>AVANTAGES </a:t>
            </a:r>
            <a:r>
              <a:rPr lang="fr-FR" sz="1800" b="1" kern="0" dirty="0">
                <a:solidFill>
                  <a:srgbClr val="4472C4"/>
                </a:solidFill>
                <a:effectLst/>
                <a:latin typeface="Calibri Light" panose="020F0302020204030204" pitchFamily="34" charset="0"/>
                <a:ea typeface="Times New Roman" panose="02020603050405020304" pitchFamily="18" charset="0"/>
                <a:cs typeface="Times New Roman" panose="02020603050405020304" pitchFamily="18" charset="0"/>
              </a:rPr>
              <a:t>ET INCONVENIENTS D’GENERATION ALTERNATIVE</a:t>
            </a:r>
          </a:p>
        </p:txBody>
      </p:sp>
      <mc:AlternateContent xmlns:mc="http://schemas.openxmlformats.org/markup-compatibility/2006" xmlns:a14="http://schemas.microsoft.com/office/drawing/2010/main">
        <mc:Choice Requires="a14">
          <p:sp>
            <p:nvSpPr>
              <p:cNvPr id="7" name="ZoneTexte 6">
                <a:extLst>
                  <a:ext uri="{FF2B5EF4-FFF2-40B4-BE49-F238E27FC236}">
                    <a16:creationId xmlns:a16="http://schemas.microsoft.com/office/drawing/2014/main" id="{95041F90-AA5E-8D79-5AEF-0108A387D2A2}"/>
                  </a:ext>
                </a:extLst>
              </p:cNvPr>
              <p:cNvSpPr txBox="1"/>
              <p:nvPr/>
            </p:nvSpPr>
            <p:spPr>
              <a:xfrm>
                <a:off x="648159" y="882554"/>
                <a:ext cx="10895682" cy="5104411"/>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dirty="0"/>
                  <a:t>AVANTAGES</a:t>
                </a:r>
              </a:p>
              <a:p>
                <a:r>
                  <a:rPr lang="fr-FR" b="1" dirty="0"/>
                  <a:t>An niveau du générateur</a:t>
                </a:r>
              </a:p>
              <a:p>
                <a:r>
                  <a:rPr lang="fr-FR" dirty="0"/>
                  <a:t>C’est un alternateur triphasé dont le rapport puissance/poids est plus élevé que celui d’une dynamo,</a:t>
                </a:r>
              </a:p>
              <a:p>
                <a:pPr marL="285750" indent="-285750">
                  <a:buFont typeface="Arial" panose="020B0604020202020204" pitchFamily="34" charset="0"/>
                  <a:buChar char="•"/>
                </a:pPr>
                <a:r>
                  <a:rPr lang="fr-FR" dirty="0"/>
                  <a:t>Dynamo 400 w/kg</a:t>
                </a:r>
              </a:p>
              <a:p>
                <a:pPr marL="285750" indent="-285750">
                  <a:buFont typeface="Arial" panose="020B0604020202020204" pitchFamily="34" charset="0"/>
                  <a:buChar char="•"/>
                </a:pPr>
                <a:r>
                  <a:rPr lang="fr-FR" dirty="0"/>
                  <a:t>Alternateur 1400 w/kg</a:t>
                </a:r>
              </a:p>
              <a:p>
                <a:r>
                  <a:rPr lang="fr-FR" dirty="0"/>
                  <a:t>machine plus simple dans sa réalisation et aucun contact frottant:</a:t>
                </a:r>
              </a:p>
              <a:p>
                <a:pPr marL="285750" indent="-285750">
                  <a:buFont typeface="Arial" panose="020B0604020202020204" pitchFamily="34" charset="0"/>
                  <a:buChar char="•"/>
                </a:pPr>
                <a:r>
                  <a:rPr lang="fr-FR" dirty="0" smtClean="0"/>
                  <a:t>pas </a:t>
                </a:r>
                <a:r>
                  <a:rPr lang="fr-FR" dirty="0"/>
                  <a:t>de collecteur</a:t>
                </a:r>
              </a:p>
              <a:p>
                <a:pPr marL="285750" indent="-285750">
                  <a:buFont typeface="Arial" panose="020B0604020202020204" pitchFamily="34" charset="0"/>
                  <a:buChar char="•"/>
                </a:pPr>
                <a:r>
                  <a:rPr lang="fr-FR" dirty="0" smtClean="0"/>
                  <a:t>pas </a:t>
                </a:r>
                <a:r>
                  <a:rPr lang="fr-FR" dirty="0"/>
                  <a:t>de bague	</a:t>
                </a:r>
              </a:p>
              <a:p>
                <a:pPr marL="285750" indent="-285750">
                  <a:buFont typeface="Arial" panose="020B0604020202020204" pitchFamily="34" charset="0"/>
                  <a:buChar char="•"/>
                </a:pPr>
                <a:r>
                  <a:rPr lang="fr-FR" dirty="0" smtClean="0"/>
                  <a:t>pas </a:t>
                </a:r>
                <a:r>
                  <a:rPr lang="fr-FR" dirty="0"/>
                  <a:t>de balais</a:t>
                </a:r>
              </a:p>
              <a:p>
                <a:pPr marL="285750" indent="-285750">
                  <a:buFont typeface="Arial" panose="020B0604020202020204" pitchFamily="34" charset="0"/>
                  <a:buChar char="•"/>
                </a:pPr>
                <a:r>
                  <a:rPr lang="fr-FR" dirty="0"/>
                  <a:t>pas d’usure, </a:t>
                </a:r>
                <a:endParaRPr lang="fr-FR" dirty="0" smtClean="0"/>
              </a:p>
              <a:p>
                <a:pPr marL="285750" indent="-285750">
                  <a:buFont typeface="Arial" panose="020B0604020202020204" pitchFamily="34" charset="0"/>
                  <a:buChar char="•"/>
                </a:pPr>
                <a:r>
                  <a:rPr lang="fr-FR" dirty="0" smtClean="0"/>
                  <a:t>pas </a:t>
                </a:r>
                <a:r>
                  <a:rPr lang="fr-FR" dirty="0"/>
                  <a:t>d’entretien, </a:t>
                </a:r>
                <a:endParaRPr lang="fr-FR" dirty="0" smtClean="0"/>
              </a:p>
              <a:p>
                <a:pPr marL="285750" indent="-285750">
                  <a:buFont typeface="Arial" panose="020B0604020202020204" pitchFamily="34" charset="0"/>
                  <a:buChar char="•"/>
                </a:pPr>
                <a:r>
                  <a:rPr lang="fr-FR" dirty="0" smtClean="0"/>
                  <a:t>pas </a:t>
                </a:r>
                <a:r>
                  <a:rPr lang="fr-FR" dirty="0"/>
                  <a:t>de filtrage, </a:t>
                </a:r>
                <a:endParaRPr lang="fr-FR" dirty="0" smtClean="0"/>
              </a:p>
              <a:p>
                <a:pPr marL="285750" indent="-285750">
                  <a:buFont typeface="Arial" panose="020B0604020202020204" pitchFamily="34" charset="0"/>
                  <a:buChar char="•"/>
                </a:pPr>
                <a:r>
                  <a:rPr lang="fr-FR" dirty="0" smtClean="0"/>
                  <a:t>parasites </a:t>
                </a:r>
                <a:r>
                  <a:rPr lang="fr-FR" dirty="0"/>
                  <a:t>absents.</a:t>
                </a:r>
              </a:p>
              <a:p>
                <a:r>
                  <a:rPr lang="fr-FR" dirty="0"/>
                  <a:t>Puissance développée accrue : </a:t>
                </a:r>
                <a14:m>
                  <m:oMath xmlns:m="http://schemas.openxmlformats.org/officeDocument/2006/math">
                    <m:r>
                      <a:rPr lang="fr-FR" i="1" dirty="0" smtClean="0">
                        <a:latin typeface="Cambria Math" panose="02040503050406030204" pitchFamily="18" charset="0"/>
                      </a:rPr>
                      <m:t>𝑆</m:t>
                    </m:r>
                    <m:r>
                      <a:rPr lang="fr-FR" i="1" baseline="-25000" dirty="0">
                        <a:latin typeface="Cambria Math" panose="02040503050406030204" pitchFamily="18" charset="0"/>
                      </a:rPr>
                      <m:t>𝑉𝐴</m:t>
                    </m:r>
                    <m:r>
                      <a:rPr lang="fr-FR" i="1" dirty="0">
                        <a:latin typeface="Cambria Math" panose="02040503050406030204" pitchFamily="18" charset="0"/>
                      </a:rPr>
                      <m:t>=</m:t>
                    </m:r>
                    <m:r>
                      <a:rPr lang="fr-FR" i="1" dirty="0" smtClean="0">
                        <a:latin typeface="Cambria Math" panose="02040503050406030204" pitchFamily="18" charset="0"/>
                      </a:rPr>
                      <m:t>𝑈𝐼</m:t>
                    </m:r>
                    <m:rad>
                      <m:radPr>
                        <m:degHide m:val="on"/>
                        <m:ctrlPr>
                          <a:rPr lang="fr-FR" i="1" dirty="0" smtClean="0">
                            <a:latin typeface="Cambria Math" panose="02040503050406030204" pitchFamily="18" charset="0"/>
                          </a:rPr>
                        </m:ctrlPr>
                      </m:radPr>
                      <m:deg/>
                      <m:e>
                        <m:r>
                          <a:rPr lang="de-DE" b="0" i="1" dirty="0" smtClean="0">
                            <a:latin typeface="Cambria Math" panose="02040503050406030204" pitchFamily="18" charset="0"/>
                          </a:rPr>
                          <m:t>3</m:t>
                        </m:r>
                      </m:e>
                    </m:rad>
                  </m:oMath>
                </a14:m>
                <a:endParaRPr lang="fr-FR" dirty="0"/>
              </a:p>
              <a:p>
                <a:r>
                  <a:rPr lang="fr-FR" dirty="0" smtClean="0"/>
                  <a:t>L’amorçage </a:t>
                </a:r>
                <a:r>
                  <a:rPr lang="fr-FR" dirty="0"/>
                  <a:t>de l’alternateur est autonome (aucune alimentation extérieure).</a:t>
                </a:r>
              </a:p>
              <a:p>
                <a:r>
                  <a:rPr lang="fr-FR" b="1" dirty="0"/>
                  <a:t>Distribution</a:t>
                </a:r>
              </a:p>
              <a:p>
                <a:r>
                  <a:rPr lang="fr-FR" dirty="0"/>
                  <a:t>Les tensions développées 115/200 v sont plus élevées qu’en courant continu (28 v) d’où l’intensité en ligne est réduite. </a:t>
                </a:r>
                <a:endParaRPr lang="fr-FR" dirty="0" smtClean="0"/>
              </a:p>
            </p:txBody>
          </p:sp>
        </mc:Choice>
        <mc:Fallback xmlns="">
          <p:sp>
            <p:nvSpPr>
              <p:cNvPr id="7" name="ZoneTexte 6">
                <a:extLst>
                  <a:ext uri="{FF2B5EF4-FFF2-40B4-BE49-F238E27FC236}">
                    <a16:creationId xmlns:a16="http://schemas.microsoft.com/office/drawing/2014/main" id="{95041F90-AA5E-8D79-5AEF-0108A387D2A2}"/>
                  </a:ext>
                </a:extLst>
              </p:cNvPr>
              <p:cNvSpPr txBox="1">
                <a:spLocks noRot="1" noChangeAspect="1" noMove="1" noResize="1" noEditPoints="1" noAdjustHandles="1" noChangeArrowheads="1" noChangeShapeType="1" noTextEdit="1"/>
              </p:cNvSpPr>
              <p:nvPr/>
            </p:nvSpPr>
            <p:spPr>
              <a:xfrm>
                <a:off x="648159" y="882554"/>
                <a:ext cx="10895682" cy="5104411"/>
              </a:xfrm>
              <a:prstGeom prst="rect">
                <a:avLst/>
              </a:prstGeom>
              <a:blipFill>
                <a:blip r:embed="rId2"/>
                <a:stretch>
                  <a:fillRect l="-391" t="-596" b="-834"/>
                </a:stretch>
              </a:blipFill>
              <a:ln w="12700" cap="flat" cmpd="sng" algn="ctr">
                <a:solidFill>
                  <a:schemeClr val="accent2"/>
                </a:solidFill>
                <a:prstDash val="solid"/>
                <a:miter lim="800000"/>
              </a:ln>
              <a:effectLst/>
            </p:spPr>
            <p:txBody>
              <a:bodyPr/>
              <a:lstStyle/>
              <a:p>
                <a:r>
                  <a:rPr lang="fr-FR">
                    <a:noFill/>
                  </a:rPr>
                  <a:t> </a:t>
                </a:r>
              </a:p>
            </p:txBody>
          </p:sp>
        </mc:Fallback>
      </mc:AlternateContent>
    </p:spTree>
    <p:extLst>
      <p:ext uri="{BB962C8B-B14F-4D97-AF65-F5344CB8AC3E}">
        <p14:creationId xmlns:p14="http://schemas.microsoft.com/office/powerpoint/2010/main" val="2484971582"/>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BB30B8C0-08A1-7433-02A7-4704184F219B}"/>
              </a:ext>
            </a:extLst>
          </p:cNvPr>
          <p:cNvSpPr txBox="1"/>
          <p:nvPr/>
        </p:nvSpPr>
        <p:spPr>
          <a:xfrm>
            <a:off x="502506" y="1539134"/>
            <a:ext cx="11016868" cy="2585323"/>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gn="just">
              <a:lnSpc>
                <a:spcPct val="150000"/>
              </a:lnSpc>
              <a:buFont typeface="Arial" panose="020B0604020202020204" pitchFamily="34" charset="0"/>
              <a:buChar char="•"/>
            </a:pPr>
            <a:r>
              <a:rPr lang="fr-FR" dirty="0"/>
              <a:t>La section des conducteurs est plus faible d’où gain de poids sur les câblages, </a:t>
            </a:r>
          </a:p>
          <a:p>
            <a:pPr marL="285750" indent="-285750" algn="just">
              <a:lnSpc>
                <a:spcPct val="150000"/>
              </a:lnSpc>
              <a:buFont typeface="Arial" panose="020B0604020202020204" pitchFamily="34" charset="0"/>
              <a:buChar char="•"/>
            </a:pPr>
            <a:r>
              <a:rPr lang="fr-FR" dirty="0" smtClean="0"/>
              <a:t>Obtention </a:t>
            </a:r>
            <a:r>
              <a:rPr lang="fr-FR" dirty="0"/>
              <a:t>facile de hautes et basses tensions par l’emploi de transformateurs statiques à haut rendement &gt; 90 %.</a:t>
            </a:r>
          </a:p>
          <a:p>
            <a:pPr marL="285750" indent="-285750" algn="just">
              <a:lnSpc>
                <a:spcPct val="150000"/>
              </a:lnSpc>
              <a:buFont typeface="Arial" panose="020B0604020202020204" pitchFamily="34" charset="0"/>
              <a:buChar char="•"/>
            </a:pPr>
            <a:r>
              <a:rPr lang="fr-FR" dirty="0"/>
              <a:t>Possibilité d’obtenir des tensions continues par l’emploi de TR (transfo-redresseurs).</a:t>
            </a:r>
          </a:p>
          <a:p>
            <a:pPr marL="285750" indent="-285750" algn="just">
              <a:lnSpc>
                <a:spcPct val="150000"/>
              </a:lnSpc>
              <a:buFont typeface="Arial" panose="020B0604020202020204" pitchFamily="34" charset="0"/>
              <a:buChar char="•"/>
            </a:pPr>
            <a:r>
              <a:rPr lang="fr-FR" dirty="0" smtClean="0"/>
              <a:t>Possibilité </a:t>
            </a:r>
            <a:r>
              <a:rPr lang="fr-FR" dirty="0"/>
              <a:t>de création de champs tournants à l’aide de bobinages statiques, alimentés en courants triphasés.</a:t>
            </a:r>
          </a:p>
          <a:p>
            <a:pPr marL="285750" indent="-285750" algn="just">
              <a:lnSpc>
                <a:spcPct val="150000"/>
              </a:lnSpc>
              <a:buFont typeface="Arial" panose="020B0604020202020204" pitchFamily="34" charset="0"/>
              <a:buChar char="•"/>
            </a:pPr>
            <a:r>
              <a:rPr lang="fr-FR" dirty="0"/>
              <a:t>Moteurs à courant alternatif de type asynchrone robustes, alimentation facile, peu de variations de vitesse avec la charge, encombrement réduit, gain de poids à la f = 400 Hz.</a:t>
            </a:r>
          </a:p>
        </p:txBody>
      </p:sp>
      <p:sp>
        <p:nvSpPr>
          <p:cNvPr id="3" name="ZoneTexte 2">
            <a:extLst>
              <a:ext uri="{FF2B5EF4-FFF2-40B4-BE49-F238E27FC236}">
                <a16:creationId xmlns:a16="http://schemas.microsoft.com/office/drawing/2014/main" id="{113AD780-D1E8-8944-D0C7-11DF4C3F8B55}"/>
              </a:ext>
            </a:extLst>
          </p:cNvPr>
          <p:cNvSpPr txBox="1"/>
          <p:nvPr/>
        </p:nvSpPr>
        <p:spPr>
          <a:xfrm>
            <a:off x="3082759" y="145052"/>
            <a:ext cx="6174164"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lvl="0">
              <a:spcBef>
                <a:spcPts val="1200"/>
              </a:spcBef>
              <a:buSzPts val="1600"/>
            </a:pPr>
            <a:r>
              <a:rPr lang="fr-FR" sz="1800" b="1" kern="0" dirty="0" smtClean="0">
                <a:solidFill>
                  <a:srgbClr val="4472C4"/>
                </a:solidFill>
                <a:effectLst/>
                <a:latin typeface="Calibri Light" panose="020F0302020204030204" pitchFamily="34" charset="0"/>
                <a:ea typeface="Times New Roman" panose="02020603050405020304" pitchFamily="18" charset="0"/>
                <a:cs typeface="Times New Roman" panose="02020603050405020304" pitchFamily="18" charset="0"/>
              </a:rPr>
              <a:t>AVANTAGES </a:t>
            </a:r>
            <a:r>
              <a:rPr lang="fr-FR" sz="1800" b="1" kern="0" dirty="0">
                <a:solidFill>
                  <a:srgbClr val="4472C4"/>
                </a:solidFill>
                <a:effectLst/>
                <a:latin typeface="Calibri Light" panose="020F0302020204030204" pitchFamily="34" charset="0"/>
                <a:ea typeface="Times New Roman" panose="02020603050405020304" pitchFamily="18" charset="0"/>
                <a:cs typeface="Times New Roman" panose="02020603050405020304" pitchFamily="18" charset="0"/>
              </a:rPr>
              <a:t>ET INCONVENIENTS D’GENERATION ALTERNATIVE</a:t>
            </a:r>
          </a:p>
        </p:txBody>
      </p:sp>
      <p:sp>
        <p:nvSpPr>
          <p:cNvPr id="6" name="ZoneTexte 5">
            <a:extLst>
              <a:ext uri="{FF2B5EF4-FFF2-40B4-BE49-F238E27FC236}">
                <a16:creationId xmlns:a16="http://schemas.microsoft.com/office/drawing/2014/main" id="{FFD8B080-98E2-E5E5-2B2C-0969BBF0FC91}"/>
              </a:ext>
            </a:extLst>
          </p:cNvPr>
          <p:cNvSpPr txBox="1"/>
          <p:nvPr/>
        </p:nvSpPr>
        <p:spPr>
          <a:xfrm>
            <a:off x="3159087" y="656023"/>
            <a:ext cx="6097836"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dirty="0"/>
              <a:t>AVANTAGES</a:t>
            </a:r>
          </a:p>
        </p:txBody>
      </p:sp>
    </p:spTree>
    <p:extLst>
      <p:ext uri="{BB962C8B-B14F-4D97-AF65-F5344CB8AC3E}">
        <p14:creationId xmlns:p14="http://schemas.microsoft.com/office/powerpoint/2010/main" val="1009211652"/>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BF926C42-3A2A-BF02-8190-A0572C903197}"/>
              </a:ext>
            </a:extLst>
          </p:cNvPr>
          <p:cNvSpPr txBox="1"/>
          <p:nvPr/>
        </p:nvSpPr>
        <p:spPr>
          <a:xfrm>
            <a:off x="577732" y="1329374"/>
            <a:ext cx="11261075" cy="4247317"/>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gn="just">
              <a:lnSpc>
                <a:spcPct val="150000"/>
              </a:lnSpc>
              <a:buFont typeface="Arial" panose="020B0604020202020204" pitchFamily="34" charset="0"/>
              <a:buChar char="•"/>
            </a:pPr>
            <a:r>
              <a:rPr lang="fr-FR" dirty="0" smtClean="0"/>
              <a:t>La </a:t>
            </a:r>
            <a:r>
              <a:rPr lang="fr-FR" dirty="0"/>
              <a:t>fréquence de l’alternateur dépend de sa vitesse de rotation</a:t>
            </a:r>
          </a:p>
          <a:p>
            <a:pPr marL="285750" indent="-285750" algn="just">
              <a:lnSpc>
                <a:spcPct val="150000"/>
              </a:lnSpc>
              <a:buFont typeface="Arial" panose="020B0604020202020204" pitchFamily="34" charset="0"/>
              <a:buChar char="•"/>
            </a:pPr>
            <a:r>
              <a:rPr lang="fr-FR" dirty="0"/>
              <a:t>Il y a lieu de prévoir un dispositif d’entraînement à vitesse constante, placé entre le réacteur et l’alternateur, disposant d’organes de commande et de contrôle.</a:t>
            </a:r>
          </a:p>
          <a:p>
            <a:pPr marL="285750" indent="-285750" algn="just">
              <a:lnSpc>
                <a:spcPct val="150000"/>
              </a:lnSpc>
              <a:buFont typeface="Arial" panose="020B0604020202020204" pitchFamily="34" charset="0"/>
              <a:buChar char="•"/>
            </a:pPr>
            <a:r>
              <a:rPr lang="fr-FR" dirty="0"/>
              <a:t>Le couplage en parallèle des alternateurs est une opération délicate qui requiert des conditions strictes telles que:</a:t>
            </a:r>
          </a:p>
          <a:p>
            <a:pPr marL="742950" lvl="1" indent="-285750" algn="just">
              <a:lnSpc>
                <a:spcPct val="150000"/>
              </a:lnSpc>
              <a:buFont typeface="Courier New" panose="02070309020205020404" pitchFamily="49" charset="0"/>
              <a:buChar char="o"/>
            </a:pPr>
            <a:r>
              <a:rPr lang="fr-FR" dirty="0"/>
              <a:t>égalité de tension,</a:t>
            </a:r>
          </a:p>
          <a:p>
            <a:pPr marL="742950" lvl="1" indent="-285750" algn="just">
              <a:lnSpc>
                <a:spcPct val="150000"/>
              </a:lnSpc>
              <a:buFont typeface="Courier New" panose="02070309020205020404" pitchFamily="49" charset="0"/>
              <a:buChar char="o"/>
            </a:pPr>
            <a:r>
              <a:rPr lang="fr-FR" dirty="0"/>
              <a:t>égalité de fréquence,</a:t>
            </a:r>
          </a:p>
          <a:p>
            <a:pPr marL="742950" lvl="1" indent="-285750" algn="just">
              <a:lnSpc>
                <a:spcPct val="150000"/>
              </a:lnSpc>
              <a:buFont typeface="Courier New" panose="02070309020205020404" pitchFamily="49" charset="0"/>
              <a:buChar char="o"/>
            </a:pPr>
            <a:r>
              <a:rPr lang="fr-FR" dirty="0"/>
              <a:t>ordre de phases (en courant triphasé),</a:t>
            </a:r>
          </a:p>
          <a:p>
            <a:pPr marL="742950" lvl="1" indent="-285750" algn="just">
              <a:lnSpc>
                <a:spcPct val="150000"/>
              </a:lnSpc>
              <a:buFont typeface="Courier New" panose="02070309020205020404" pitchFamily="49" charset="0"/>
              <a:buChar char="o"/>
            </a:pPr>
            <a:r>
              <a:rPr lang="fr-FR" dirty="0"/>
              <a:t>concordance de phases des tensions.</a:t>
            </a:r>
          </a:p>
          <a:p>
            <a:pPr marL="285750" indent="-285750" algn="just">
              <a:lnSpc>
                <a:spcPct val="150000"/>
              </a:lnSpc>
              <a:buFont typeface="Arial" panose="020B0604020202020204" pitchFamily="34" charset="0"/>
              <a:buChar char="•"/>
            </a:pPr>
            <a:r>
              <a:rPr lang="fr-FR" dirty="0"/>
              <a:t>Il faut dans ce type de couplage assurer une </a:t>
            </a:r>
            <a:r>
              <a:rPr lang="fr-FR" dirty="0" err="1"/>
              <a:t>équirépartition</a:t>
            </a:r>
            <a:r>
              <a:rPr lang="fr-FR" dirty="0"/>
              <a:t> des charges </a:t>
            </a:r>
            <a:endParaRPr lang="fr-FR" dirty="0" smtClean="0"/>
          </a:p>
          <a:p>
            <a:pPr marL="285750" indent="-285750" algn="just">
              <a:lnSpc>
                <a:spcPct val="150000"/>
              </a:lnSpc>
              <a:buFont typeface="Arial" panose="020B0604020202020204" pitchFamily="34" charset="0"/>
              <a:buChar char="•"/>
            </a:pPr>
            <a:r>
              <a:rPr lang="fr-FR" dirty="0" smtClean="0"/>
              <a:t>Le </a:t>
            </a:r>
            <a:r>
              <a:rPr lang="fr-FR" dirty="0"/>
              <a:t>couple des moteurs à courant alternatif est faible, peu utilisé en traction</a:t>
            </a:r>
            <a:r>
              <a:rPr lang="fr-FR" dirty="0" smtClean="0"/>
              <a:t>.</a:t>
            </a:r>
            <a:endParaRPr lang="fr-FR" dirty="0"/>
          </a:p>
        </p:txBody>
      </p:sp>
      <p:sp>
        <p:nvSpPr>
          <p:cNvPr id="2" name="ZoneTexte 1">
            <a:extLst>
              <a:ext uri="{FF2B5EF4-FFF2-40B4-BE49-F238E27FC236}">
                <a16:creationId xmlns:a16="http://schemas.microsoft.com/office/drawing/2014/main" id="{E54FF85D-9799-C823-A818-40265026199F}"/>
              </a:ext>
            </a:extLst>
          </p:cNvPr>
          <p:cNvSpPr txBox="1"/>
          <p:nvPr/>
        </p:nvSpPr>
        <p:spPr>
          <a:xfrm>
            <a:off x="2661492" y="145052"/>
            <a:ext cx="7363858"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lvl="0">
              <a:spcBef>
                <a:spcPts val="1200"/>
              </a:spcBef>
              <a:buSzPts val="1600"/>
            </a:pPr>
            <a:r>
              <a:rPr lang="fr-FR" sz="1800" b="1" kern="0" dirty="0" smtClean="0">
                <a:solidFill>
                  <a:srgbClr val="4472C4"/>
                </a:solidFill>
                <a:effectLst/>
                <a:latin typeface="Calibri Light" panose="020F0302020204030204" pitchFamily="34" charset="0"/>
                <a:ea typeface="Times New Roman" panose="02020603050405020304" pitchFamily="18" charset="0"/>
                <a:cs typeface="Times New Roman" panose="02020603050405020304" pitchFamily="18" charset="0"/>
              </a:rPr>
              <a:t>AVANTAGES </a:t>
            </a:r>
            <a:r>
              <a:rPr lang="fr-FR" sz="1800" b="1" kern="0" dirty="0">
                <a:solidFill>
                  <a:srgbClr val="4472C4"/>
                </a:solidFill>
                <a:effectLst/>
                <a:latin typeface="Calibri Light" panose="020F0302020204030204" pitchFamily="34" charset="0"/>
                <a:ea typeface="Times New Roman" panose="02020603050405020304" pitchFamily="18" charset="0"/>
                <a:cs typeface="Times New Roman" panose="02020603050405020304" pitchFamily="18" charset="0"/>
              </a:rPr>
              <a:t>ET INCONVENIENTS D’GENERATION ALTERNATIVE</a:t>
            </a:r>
          </a:p>
        </p:txBody>
      </p:sp>
      <p:sp>
        <p:nvSpPr>
          <p:cNvPr id="3" name="Rectangle 2"/>
          <p:cNvSpPr/>
          <p:nvPr/>
        </p:nvSpPr>
        <p:spPr>
          <a:xfrm>
            <a:off x="5321457" y="514384"/>
            <a:ext cx="1773626" cy="369332"/>
          </a:xfrm>
          <a:prstGeom prst="rect">
            <a:avLst/>
          </a:prstGeom>
        </p:spPr>
        <p:txBody>
          <a:bodyPr wrap="none">
            <a:spAutoFit/>
          </a:bodyPr>
          <a:lstStyle/>
          <a:p>
            <a:pPr algn="ctr"/>
            <a:r>
              <a:rPr lang="fr-FR" b="1" dirty="0"/>
              <a:t>INCONVENIENTS</a:t>
            </a:r>
          </a:p>
        </p:txBody>
      </p:sp>
    </p:spTree>
    <p:extLst>
      <p:ext uri="{BB962C8B-B14F-4D97-AF65-F5344CB8AC3E}">
        <p14:creationId xmlns:p14="http://schemas.microsoft.com/office/powerpoint/2010/main" val="50152246"/>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3B62C76C-473F-6E5A-F2C9-E72BBE6D1F1E}"/>
              </a:ext>
            </a:extLst>
          </p:cNvPr>
          <p:cNvSpPr txBox="1"/>
          <p:nvPr/>
        </p:nvSpPr>
        <p:spPr>
          <a:xfrm>
            <a:off x="749147" y="793820"/>
            <a:ext cx="11226188" cy="646331"/>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a:t>FREQUENCE 400 Hz</a:t>
            </a:r>
          </a:p>
          <a:p>
            <a:r>
              <a:rPr lang="fr-FR" dirty="0"/>
              <a:t>Elle est déterminée par la vitesse de rotation de l’alternateur, c’est-à-dire l’entraînement à</a:t>
            </a:r>
          </a:p>
        </p:txBody>
      </p:sp>
      <p:sp>
        <p:nvSpPr>
          <p:cNvPr id="7" name="ZoneTexte 6">
            <a:extLst>
              <a:ext uri="{FF2B5EF4-FFF2-40B4-BE49-F238E27FC236}">
                <a16:creationId xmlns:a16="http://schemas.microsoft.com/office/drawing/2014/main" id="{A367299F-D368-EF8A-751C-112829E197AA}"/>
              </a:ext>
            </a:extLst>
          </p:cNvPr>
          <p:cNvSpPr txBox="1"/>
          <p:nvPr/>
        </p:nvSpPr>
        <p:spPr>
          <a:xfrm>
            <a:off x="4111586" y="134823"/>
            <a:ext cx="3968827"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dirty="0" smtClean="0"/>
              <a:t>PARAMETRES </a:t>
            </a:r>
            <a:r>
              <a:rPr lang="fr-FR" dirty="0"/>
              <a:t>UTILISES</a:t>
            </a:r>
          </a:p>
        </p:txBody>
      </p:sp>
      <p:sp>
        <p:nvSpPr>
          <p:cNvPr id="9" name="ZoneTexte 8">
            <a:extLst>
              <a:ext uri="{FF2B5EF4-FFF2-40B4-BE49-F238E27FC236}">
                <a16:creationId xmlns:a16="http://schemas.microsoft.com/office/drawing/2014/main" id="{338B6832-B8F2-DE70-92A6-0F0D6063321A}"/>
              </a:ext>
            </a:extLst>
          </p:cNvPr>
          <p:cNvSpPr txBox="1"/>
          <p:nvPr/>
        </p:nvSpPr>
        <p:spPr>
          <a:xfrm>
            <a:off x="749147" y="1623412"/>
            <a:ext cx="11226188" cy="2308324"/>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dirty="0"/>
              <a:t>TENSIONS ALTERNATIVES</a:t>
            </a:r>
          </a:p>
          <a:p>
            <a:r>
              <a:rPr lang="fr-FR" b="1" dirty="0"/>
              <a:t>Hautes tensions</a:t>
            </a:r>
          </a:p>
          <a:p>
            <a:r>
              <a:rPr lang="fr-FR" dirty="0"/>
              <a:t>Elles sont obtenues directement au niveau du stator de l’alternateur triphasé.</a:t>
            </a:r>
          </a:p>
          <a:p>
            <a:r>
              <a:rPr lang="fr-FR" dirty="0"/>
              <a:t>115 V entre phases et neutre.</a:t>
            </a:r>
          </a:p>
          <a:p>
            <a:r>
              <a:rPr lang="fr-FR" dirty="0"/>
              <a:t>200 V entré phases.</a:t>
            </a:r>
          </a:p>
          <a:p>
            <a:r>
              <a:rPr lang="fr-FR" b="1" dirty="0"/>
              <a:t>Basses tensions</a:t>
            </a:r>
          </a:p>
          <a:p>
            <a:r>
              <a:rPr lang="fr-FR" dirty="0"/>
              <a:t>Elles sont obtenues à partir de transformateurs abaisseurs ou d’auto-transfos :</a:t>
            </a:r>
          </a:p>
          <a:p>
            <a:r>
              <a:rPr lang="fr-FR" dirty="0"/>
              <a:t>26 V ~ ou 28 V ~ selon le type d’avion.</a:t>
            </a:r>
          </a:p>
        </p:txBody>
      </p:sp>
      <p:sp>
        <p:nvSpPr>
          <p:cNvPr id="11" name="ZoneTexte 10">
            <a:extLst>
              <a:ext uri="{FF2B5EF4-FFF2-40B4-BE49-F238E27FC236}">
                <a16:creationId xmlns:a16="http://schemas.microsoft.com/office/drawing/2014/main" id="{951EC0AA-E109-F3AE-8EBD-F7889C42D362}"/>
              </a:ext>
            </a:extLst>
          </p:cNvPr>
          <p:cNvSpPr txBox="1"/>
          <p:nvPr/>
        </p:nvSpPr>
        <p:spPr>
          <a:xfrm>
            <a:off x="749147" y="4231171"/>
            <a:ext cx="11226188" cy="646331"/>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dirty="0"/>
              <a:t>TENSIONS REDRESSEES</a:t>
            </a:r>
          </a:p>
          <a:p>
            <a:r>
              <a:rPr lang="fr-FR" dirty="0"/>
              <a:t>Elles sont obtenues à partir de TR qui transforment le 115 V / 200 V en 28 V redressé.</a:t>
            </a:r>
          </a:p>
        </p:txBody>
      </p:sp>
      <p:sp>
        <p:nvSpPr>
          <p:cNvPr id="13" name="ZoneTexte 12">
            <a:extLst>
              <a:ext uri="{FF2B5EF4-FFF2-40B4-BE49-F238E27FC236}">
                <a16:creationId xmlns:a16="http://schemas.microsoft.com/office/drawing/2014/main" id="{720F7167-86A6-2A37-9194-A0449DF728A2}"/>
              </a:ext>
            </a:extLst>
          </p:cNvPr>
          <p:cNvSpPr txBox="1"/>
          <p:nvPr/>
        </p:nvSpPr>
        <p:spPr>
          <a:xfrm>
            <a:off x="749147" y="5176937"/>
            <a:ext cx="11226188" cy="923330"/>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dirty="0"/>
              <a:t>BATTERIE 24 V</a:t>
            </a:r>
          </a:p>
          <a:p>
            <a:r>
              <a:rPr lang="fr-FR" dirty="0"/>
              <a:t>En cas de perte totale des générateurs de courant alternatif, une batterie de bord permet</a:t>
            </a:r>
          </a:p>
          <a:p>
            <a:r>
              <a:rPr lang="fr-FR" dirty="0"/>
              <a:t>l’alimentation d’un nombre restreint de servitudes </a:t>
            </a:r>
          </a:p>
        </p:txBody>
      </p:sp>
    </p:spTree>
    <p:extLst>
      <p:ext uri="{BB962C8B-B14F-4D97-AF65-F5344CB8AC3E}">
        <p14:creationId xmlns:p14="http://schemas.microsoft.com/office/powerpoint/2010/main" val="3881337317"/>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71086F79-B8DF-12B3-C0F1-E9C03E841565}"/>
              </a:ext>
            </a:extLst>
          </p:cNvPr>
          <p:cNvSpPr txBox="1"/>
          <p:nvPr/>
        </p:nvSpPr>
        <p:spPr>
          <a:xfrm>
            <a:off x="2343838" y="277254"/>
            <a:ext cx="7615410"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lvl="1" algn="ctr">
              <a:spcBef>
                <a:spcPts val="200"/>
              </a:spcBef>
            </a:pPr>
            <a:r>
              <a:rPr lang="fr-FR" sz="1800" b="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TABLEAU RECAPITULATIF DES TENSIONS UTILISEES A BORD</a:t>
            </a:r>
          </a:p>
        </p:txBody>
      </p:sp>
      <p:graphicFrame>
        <p:nvGraphicFramePr>
          <p:cNvPr id="6" name="Tableau 5">
            <a:extLst>
              <a:ext uri="{FF2B5EF4-FFF2-40B4-BE49-F238E27FC236}">
                <a16:creationId xmlns:a16="http://schemas.microsoft.com/office/drawing/2014/main" id="{06BBE591-9A6E-7576-D192-4F1EB61D5F68}"/>
              </a:ext>
            </a:extLst>
          </p:cNvPr>
          <p:cNvGraphicFramePr>
            <a:graphicFrameLocks noGrp="1"/>
          </p:cNvGraphicFramePr>
          <p:nvPr>
            <p:extLst>
              <p:ext uri="{D42A27DB-BD31-4B8C-83A1-F6EECF244321}">
                <p14:modId xmlns:p14="http://schemas.microsoft.com/office/powerpoint/2010/main" val="3452976200"/>
              </p:ext>
            </p:extLst>
          </p:nvPr>
        </p:nvGraphicFramePr>
        <p:xfrm>
          <a:off x="3032572" y="1967943"/>
          <a:ext cx="5950585" cy="3117818"/>
        </p:xfrm>
        <a:graphic>
          <a:graphicData uri="http://schemas.openxmlformats.org/drawingml/2006/table">
            <a:tbl>
              <a:tblPr>
                <a:tableStyleId>{18603FDC-E32A-4AB5-989C-0864C3EAD2B8}</a:tableStyleId>
              </a:tblPr>
              <a:tblGrid>
                <a:gridCol w="2978785">
                  <a:extLst>
                    <a:ext uri="{9D8B030D-6E8A-4147-A177-3AD203B41FA5}">
                      <a16:colId xmlns:a16="http://schemas.microsoft.com/office/drawing/2014/main" val="3688219757"/>
                    </a:ext>
                  </a:extLst>
                </a:gridCol>
                <a:gridCol w="2971800">
                  <a:extLst>
                    <a:ext uri="{9D8B030D-6E8A-4147-A177-3AD203B41FA5}">
                      <a16:colId xmlns:a16="http://schemas.microsoft.com/office/drawing/2014/main" val="1655377171"/>
                    </a:ext>
                  </a:extLst>
                </a:gridCol>
              </a:tblGrid>
              <a:tr h="361315">
                <a:tc>
                  <a:txBody>
                    <a:bodyPr/>
                    <a:lstStyle/>
                    <a:p>
                      <a:pPr indent="-1295400" algn="ctr">
                        <a:lnSpc>
                          <a:spcPct val="100000"/>
                        </a:lnSpc>
                        <a:spcAft>
                          <a:spcPts val="0"/>
                        </a:spcAft>
                      </a:pPr>
                      <a:r>
                        <a:rPr lang="fr-FR" sz="1800" spc="-50" dirty="0">
                          <a:solidFill>
                            <a:schemeClr val="tx1"/>
                          </a:solidFill>
                          <a:effectLst/>
                        </a:rPr>
                        <a:t>TENSIONS</a:t>
                      </a:r>
                      <a:endParaRPr lang="fr-FR" sz="1800" b="1" spc="-50" dirty="0">
                        <a:solidFill>
                          <a:schemeClr val="tx1"/>
                        </a:solidFill>
                        <a:effectLst/>
                        <a:latin typeface="Times New Roman" panose="02020603050405020304" pitchFamily="18" charset="0"/>
                        <a:ea typeface="Times New Roman" panose="02020603050405020304" pitchFamily="18" charset="0"/>
                      </a:endParaRPr>
                    </a:p>
                  </a:txBody>
                  <a:tcPr marL="6350" marR="6350" marT="0" marB="0" anchor="ctr"/>
                </a:tc>
                <a:tc>
                  <a:txBody>
                    <a:bodyPr/>
                    <a:lstStyle/>
                    <a:p>
                      <a:pPr indent="-1295400" algn="ctr">
                        <a:lnSpc>
                          <a:spcPct val="100000"/>
                        </a:lnSpc>
                        <a:spcAft>
                          <a:spcPts val="0"/>
                        </a:spcAft>
                      </a:pPr>
                      <a:r>
                        <a:rPr lang="fr-FR" sz="1800" spc="-50" dirty="0">
                          <a:solidFill>
                            <a:schemeClr val="tx1"/>
                          </a:solidFill>
                          <a:effectLst/>
                        </a:rPr>
                        <a:t>SOURCES D’ENERGIE</a:t>
                      </a:r>
                      <a:endParaRPr lang="fr-FR" sz="1800" b="1" spc="-50" dirty="0">
                        <a:solidFill>
                          <a:schemeClr val="tx1"/>
                        </a:solidFill>
                        <a:effectLst/>
                        <a:latin typeface="Times New Roman" panose="02020603050405020304" pitchFamily="18" charset="0"/>
                        <a:ea typeface="Times New Roman" panose="02020603050405020304" pitchFamily="18" charset="0"/>
                      </a:endParaRPr>
                    </a:p>
                  </a:txBody>
                  <a:tcPr marL="6350" marR="6350" marT="0" marB="0" anchor="ctr"/>
                </a:tc>
                <a:extLst>
                  <a:ext uri="{0D108BD9-81ED-4DB2-BD59-A6C34878D82A}">
                    <a16:rowId xmlns:a16="http://schemas.microsoft.com/office/drawing/2014/main" val="4070485123"/>
                  </a:ext>
                </a:extLst>
              </a:tr>
              <a:tr h="345440">
                <a:tc>
                  <a:txBody>
                    <a:bodyPr/>
                    <a:lstStyle/>
                    <a:p>
                      <a:pPr indent="-1295400" algn="ctr">
                        <a:lnSpc>
                          <a:spcPct val="100000"/>
                        </a:lnSpc>
                        <a:spcAft>
                          <a:spcPts val="0"/>
                        </a:spcAft>
                      </a:pPr>
                      <a:r>
                        <a:rPr lang="fr-FR" sz="1800" spc="-50" dirty="0">
                          <a:solidFill>
                            <a:schemeClr val="tx1"/>
                          </a:solidFill>
                          <a:effectLst/>
                        </a:rPr>
                        <a:t>200 V-115 V triphasé</a:t>
                      </a:r>
                      <a:endParaRPr lang="fr-FR" sz="1800" spc="-50" dirty="0">
                        <a:solidFill>
                          <a:schemeClr val="tx1"/>
                        </a:solidFill>
                        <a:effectLst/>
                        <a:latin typeface="Times New Roman" panose="02020603050405020304" pitchFamily="18" charset="0"/>
                        <a:ea typeface="Times New Roman" panose="02020603050405020304" pitchFamily="18" charset="0"/>
                      </a:endParaRPr>
                    </a:p>
                  </a:txBody>
                  <a:tcPr marL="6350" marR="6350" marT="0" marB="0" anchor="ctr"/>
                </a:tc>
                <a:tc>
                  <a:txBody>
                    <a:bodyPr/>
                    <a:lstStyle/>
                    <a:p>
                      <a:pPr indent="-1295400" algn="ctr">
                        <a:lnSpc>
                          <a:spcPct val="100000"/>
                        </a:lnSpc>
                        <a:spcAft>
                          <a:spcPts val="0"/>
                        </a:spcAft>
                      </a:pPr>
                      <a:r>
                        <a:rPr lang="fr-FR" sz="1800" spc="-50">
                          <a:solidFill>
                            <a:schemeClr val="tx1"/>
                          </a:solidFill>
                          <a:effectLst/>
                        </a:rPr>
                        <a:t>Alternateur de bord</a:t>
                      </a:r>
                      <a:endParaRPr lang="fr-FR" sz="1800" spc="-50">
                        <a:solidFill>
                          <a:schemeClr val="tx1"/>
                        </a:solidFill>
                        <a:effectLst/>
                        <a:latin typeface="Times New Roman" panose="02020603050405020304" pitchFamily="18" charset="0"/>
                        <a:ea typeface="Times New Roman" panose="02020603050405020304" pitchFamily="18" charset="0"/>
                      </a:endParaRPr>
                    </a:p>
                  </a:txBody>
                  <a:tcPr marL="6350" marR="6350" marT="0" marB="0" anchor="ctr"/>
                </a:tc>
                <a:extLst>
                  <a:ext uri="{0D108BD9-81ED-4DB2-BD59-A6C34878D82A}">
                    <a16:rowId xmlns:a16="http://schemas.microsoft.com/office/drawing/2014/main" val="1537804100"/>
                  </a:ext>
                </a:extLst>
              </a:tr>
              <a:tr h="335915">
                <a:tc>
                  <a:txBody>
                    <a:bodyPr/>
                    <a:lstStyle/>
                    <a:p>
                      <a:pPr indent="-1295400" algn="ctr">
                        <a:lnSpc>
                          <a:spcPct val="100000"/>
                        </a:lnSpc>
                        <a:spcAft>
                          <a:spcPts val="0"/>
                        </a:spcAft>
                      </a:pPr>
                      <a:r>
                        <a:rPr lang="fr-FR" sz="1800" spc="-50">
                          <a:solidFill>
                            <a:schemeClr val="tx1"/>
                          </a:solidFill>
                          <a:effectLst/>
                        </a:rPr>
                        <a:t>200 V - 115 V triphasé</a:t>
                      </a:r>
                      <a:endParaRPr lang="fr-FR" sz="1800" spc="-50">
                        <a:solidFill>
                          <a:schemeClr val="tx1"/>
                        </a:solidFill>
                        <a:effectLst/>
                        <a:latin typeface="Times New Roman" panose="02020603050405020304" pitchFamily="18" charset="0"/>
                        <a:ea typeface="Times New Roman" panose="02020603050405020304" pitchFamily="18" charset="0"/>
                      </a:endParaRPr>
                    </a:p>
                  </a:txBody>
                  <a:tcPr marL="6350" marR="6350" marT="0" marB="0" anchor="ctr"/>
                </a:tc>
                <a:tc>
                  <a:txBody>
                    <a:bodyPr/>
                    <a:lstStyle/>
                    <a:p>
                      <a:pPr indent="-1295400" algn="ctr">
                        <a:lnSpc>
                          <a:spcPct val="100000"/>
                        </a:lnSpc>
                        <a:spcAft>
                          <a:spcPts val="0"/>
                        </a:spcAft>
                      </a:pPr>
                      <a:r>
                        <a:rPr lang="fr-FR" sz="1800" spc="-50" dirty="0">
                          <a:solidFill>
                            <a:schemeClr val="tx1"/>
                          </a:solidFill>
                          <a:effectLst/>
                        </a:rPr>
                        <a:t>Alternateur APU</a:t>
                      </a:r>
                      <a:endParaRPr lang="fr-FR" sz="1800" spc="-50" dirty="0">
                        <a:solidFill>
                          <a:schemeClr val="tx1"/>
                        </a:solidFill>
                        <a:effectLst/>
                        <a:latin typeface="Times New Roman" panose="02020603050405020304" pitchFamily="18" charset="0"/>
                        <a:ea typeface="Times New Roman" panose="02020603050405020304" pitchFamily="18" charset="0"/>
                      </a:endParaRPr>
                    </a:p>
                  </a:txBody>
                  <a:tcPr marL="6350" marR="6350" marT="0" marB="0" anchor="ctr"/>
                </a:tc>
                <a:extLst>
                  <a:ext uri="{0D108BD9-81ED-4DB2-BD59-A6C34878D82A}">
                    <a16:rowId xmlns:a16="http://schemas.microsoft.com/office/drawing/2014/main" val="2586450549"/>
                  </a:ext>
                </a:extLst>
              </a:tr>
              <a:tr h="342900">
                <a:tc>
                  <a:txBody>
                    <a:bodyPr/>
                    <a:lstStyle/>
                    <a:p>
                      <a:pPr indent="-1295400" algn="ctr">
                        <a:lnSpc>
                          <a:spcPct val="100000"/>
                        </a:lnSpc>
                        <a:spcAft>
                          <a:spcPts val="0"/>
                        </a:spcAft>
                      </a:pPr>
                      <a:r>
                        <a:rPr lang="fr-FR" sz="1800" spc="-50">
                          <a:solidFill>
                            <a:schemeClr val="tx1"/>
                          </a:solidFill>
                          <a:effectLst/>
                        </a:rPr>
                        <a:t>200 V -115 V triphasé</a:t>
                      </a:r>
                      <a:endParaRPr lang="fr-FR" sz="1800" spc="-50">
                        <a:solidFill>
                          <a:schemeClr val="tx1"/>
                        </a:solidFill>
                        <a:effectLst/>
                        <a:latin typeface="Times New Roman" panose="02020603050405020304" pitchFamily="18" charset="0"/>
                        <a:ea typeface="Times New Roman" panose="02020603050405020304" pitchFamily="18" charset="0"/>
                      </a:endParaRPr>
                    </a:p>
                  </a:txBody>
                  <a:tcPr marL="6350" marR="6350" marT="0" marB="0" anchor="ctr"/>
                </a:tc>
                <a:tc>
                  <a:txBody>
                    <a:bodyPr/>
                    <a:lstStyle/>
                    <a:p>
                      <a:pPr indent="-1295400" algn="ctr">
                        <a:lnSpc>
                          <a:spcPct val="100000"/>
                        </a:lnSpc>
                        <a:spcAft>
                          <a:spcPts val="0"/>
                        </a:spcAft>
                      </a:pPr>
                      <a:r>
                        <a:rPr lang="fr-FR" sz="1800" spc="-50" dirty="0">
                          <a:solidFill>
                            <a:schemeClr val="tx1"/>
                          </a:solidFill>
                          <a:effectLst/>
                        </a:rPr>
                        <a:t>Groupe de parc</a:t>
                      </a:r>
                      <a:endParaRPr lang="fr-FR" sz="1800" spc="-50" dirty="0">
                        <a:solidFill>
                          <a:schemeClr val="tx1"/>
                        </a:solidFill>
                        <a:effectLst/>
                        <a:latin typeface="Times New Roman" panose="02020603050405020304" pitchFamily="18" charset="0"/>
                        <a:ea typeface="Times New Roman" panose="02020603050405020304" pitchFamily="18" charset="0"/>
                      </a:endParaRPr>
                    </a:p>
                  </a:txBody>
                  <a:tcPr marL="6350" marR="6350" marT="0" marB="0" anchor="ctr"/>
                </a:tc>
                <a:extLst>
                  <a:ext uri="{0D108BD9-81ED-4DB2-BD59-A6C34878D82A}">
                    <a16:rowId xmlns:a16="http://schemas.microsoft.com/office/drawing/2014/main" val="2220530202"/>
                  </a:ext>
                </a:extLst>
              </a:tr>
              <a:tr h="397510">
                <a:tc>
                  <a:txBody>
                    <a:bodyPr/>
                    <a:lstStyle/>
                    <a:p>
                      <a:pPr indent="-1295400" algn="ctr">
                        <a:lnSpc>
                          <a:spcPct val="100000"/>
                        </a:lnSpc>
                        <a:spcAft>
                          <a:spcPts val="0"/>
                        </a:spcAft>
                      </a:pPr>
                      <a:r>
                        <a:rPr lang="fr-FR" sz="1800" spc="-50" dirty="0">
                          <a:solidFill>
                            <a:schemeClr val="tx1"/>
                          </a:solidFill>
                          <a:effectLst/>
                        </a:rPr>
                        <a:t>28 V alternatif</a:t>
                      </a:r>
                      <a:endParaRPr lang="fr-FR" sz="1800" spc="-50" dirty="0">
                        <a:solidFill>
                          <a:schemeClr val="tx1"/>
                        </a:solidFill>
                        <a:effectLst/>
                        <a:latin typeface="Times New Roman" panose="02020603050405020304" pitchFamily="18" charset="0"/>
                        <a:ea typeface="Times New Roman" panose="02020603050405020304" pitchFamily="18" charset="0"/>
                      </a:endParaRPr>
                    </a:p>
                  </a:txBody>
                  <a:tcPr marL="6350" marR="6350" marT="0" marB="0" anchor="ctr"/>
                </a:tc>
                <a:tc>
                  <a:txBody>
                    <a:bodyPr/>
                    <a:lstStyle/>
                    <a:p>
                      <a:pPr indent="-1295400" algn="ctr">
                        <a:lnSpc>
                          <a:spcPct val="100000"/>
                        </a:lnSpc>
                        <a:spcAft>
                          <a:spcPts val="0"/>
                        </a:spcAft>
                      </a:pPr>
                      <a:r>
                        <a:rPr lang="fr-FR" sz="1800" kern="1200" spc="-50" dirty="0">
                          <a:solidFill>
                            <a:schemeClr val="tx1"/>
                          </a:solidFill>
                          <a:effectLst/>
                        </a:rPr>
                        <a:t>Transformateur abaisseur</a:t>
                      </a:r>
                      <a:endParaRPr lang="fr-FR" sz="1800" kern="1200" spc="-50" dirty="0">
                        <a:solidFill>
                          <a:schemeClr val="tx1"/>
                        </a:solidFill>
                        <a:effectLst/>
                        <a:latin typeface="+mn-lt"/>
                        <a:ea typeface="+mn-ea"/>
                        <a:cs typeface="+mn-cs"/>
                      </a:endParaRPr>
                    </a:p>
                  </a:txBody>
                  <a:tcPr marL="6350" marR="6350" marT="0" marB="0" anchor="b"/>
                </a:tc>
                <a:extLst>
                  <a:ext uri="{0D108BD9-81ED-4DB2-BD59-A6C34878D82A}">
                    <a16:rowId xmlns:a16="http://schemas.microsoft.com/office/drawing/2014/main" val="3569399628"/>
                  </a:ext>
                </a:extLst>
              </a:tr>
              <a:tr h="413353">
                <a:tc>
                  <a:txBody>
                    <a:bodyPr/>
                    <a:lstStyle/>
                    <a:p>
                      <a:pPr indent="-1295400" algn="ctr">
                        <a:lnSpc>
                          <a:spcPct val="100000"/>
                        </a:lnSpc>
                        <a:spcAft>
                          <a:spcPts val="0"/>
                        </a:spcAft>
                      </a:pPr>
                      <a:r>
                        <a:rPr lang="fr-FR" sz="1800" spc="-50" dirty="0">
                          <a:solidFill>
                            <a:schemeClr val="tx1"/>
                          </a:solidFill>
                          <a:effectLst/>
                        </a:rPr>
                        <a:t>26 V alternatif</a:t>
                      </a:r>
                      <a:endParaRPr lang="fr-FR" sz="1800" spc="-50" dirty="0">
                        <a:solidFill>
                          <a:schemeClr val="tx1"/>
                        </a:solidFill>
                        <a:effectLst/>
                        <a:latin typeface="Times New Roman" panose="02020603050405020304" pitchFamily="18" charset="0"/>
                        <a:ea typeface="Times New Roman" panose="02020603050405020304" pitchFamily="18" charset="0"/>
                      </a:endParaRPr>
                    </a:p>
                  </a:txBody>
                  <a:tcPr marL="6350" marR="6350" marT="0" marB="0"/>
                </a:tc>
                <a:tc>
                  <a:txBody>
                    <a:bodyPr/>
                    <a:lstStyle/>
                    <a:p>
                      <a:pPr indent="-1295400" algn="ctr">
                        <a:lnSpc>
                          <a:spcPct val="100000"/>
                        </a:lnSpc>
                        <a:spcAft>
                          <a:spcPts val="0"/>
                        </a:spcAft>
                      </a:pPr>
                      <a:r>
                        <a:rPr lang="fr-FR" sz="1800" spc="-50" dirty="0" err="1">
                          <a:solidFill>
                            <a:schemeClr val="tx1"/>
                          </a:solidFill>
                          <a:effectLst/>
                        </a:rPr>
                        <a:t>Auto-transformateur</a:t>
                      </a:r>
                      <a:endParaRPr lang="fr-FR" sz="1800" spc="-50" dirty="0">
                        <a:solidFill>
                          <a:schemeClr val="tx1"/>
                        </a:solidFill>
                        <a:effectLst/>
                        <a:latin typeface="Times New Roman" panose="02020603050405020304" pitchFamily="18" charset="0"/>
                        <a:ea typeface="Times New Roman" panose="02020603050405020304" pitchFamily="18" charset="0"/>
                      </a:endParaRPr>
                    </a:p>
                  </a:txBody>
                  <a:tcPr marL="6350" marR="6350" marT="0" marB="0" anchor="ctr"/>
                </a:tc>
                <a:extLst>
                  <a:ext uri="{0D108BD9-81ED-4DB2-BD59-A6C34878D82A}">
                    <a16:rowId xmlns:a16="http://schemas.microsoft.com/office/drawing/2014/main" val="2977776793"/>
                  </a:ext>
                </a:extLst>
              </a:tr>
              <a:tr h="498475">
                <a:tc>
                  <a:txBody>
                    <a:bodyPr/>
                    <a:lstStyle/>
                    <a:p>
                      <a:pPr indent="-1295400" algn="ctr">
                        <a:lnSpc>
                          <a:spcPct val="100000"/>
                        </a:lnSpc>
                        <a:spcAft>
                          <a:spcPts val="0"/>
                        </a:spcAft>
                      </a:pPr>
                      <a:r>
                        <a:rPr lang="fr-FR" sz="1800" spc="-50">
                          <a:solidFill>
                            <a:schemeClr val="tx1"/>
                          </a:solidFill>
                          <a:effectLst/>
                        </a:rPr>
                        <a:t>28 V continu</a:t>
                      </a:r>
                      <a:endParaRPr lang="fr-FR" sz="1800" spc="-50">
                        <a:solidFill>
                          <a:schemeClr val="tx1"/>
                        </a:solidFill>
                        <a:effectLst/>
                        <a:latin typeface="Times New Roman" panose="02020603050405020304" pitchFamily="18" charset="0"/>
                        <a:ea typeface="Times New Roman" panose="02020603050405020304" pitchFamily="18" charset="0"/>
                      </a:endParaRPr>
                    </a:p>
                  </a:txBody>
                  <a:tcPr marL="6350" marR="6350" marT="0" marB="0" anchor="ctr"/>
                </a:tc>
                <a:tc>
                  <a:txBody>
                    <a:bodyPr/>
                    <a:lstStyle/>
                    <a:p>
                      <a:pPr indent="-1295400" algn="ctr">
                        <a:lnSpc>
                          <a:spcPct val="100000"/>
                        </a:lnSpc>
                        <a:spcAft>
                          <a:spcPts val="0"/>
                        </a:spcAft>
                      </a:pPr>
                      <a:r>
                        <a:rPr lang="fr-FR" sz="1800" spc="-50" dirty="0">
                          <a:solidFill>
                            <a:schemeClr val="tx1"/>
                          </a:solidFill>
                          <a:effectLst/>
                        </a:rPr>
                        <a:t>Transformateur-redresseur</a:t>
                      </a:r>
                      <a:endParaRPr lang="fr-FR" sz="1800" spc="-50" dirty="0">
                        <a:solidFill>
                          <a:schemeClr val="tx1"/>
                        </a:solidFill>
                        <a:effectLst/>
                        <a:latin typeface="Times New Roman" panose="02020603050405020304" pitchFamily="18" charset="0"/>
                        <a:ea typeface="Times New Roman" panose="02020603050405020304" pitchFamily="18" charset="0"/>
                      </a:endParaRPr>
                    </a:p>
                  </a:txBody>
                  <a:tcPr marL="6350" marR="6350" marT="0" marB="0" anchor="b"/>
                </a:tc>
                <a:extLst>
                  <a:ext uri="{0D108BD9-81ED-4DB2-BD59-A6C34878D82A}">
                    <a16:rowId xmlns:a16="http://schemas.microsoft.com/office/drawing/2014/main" val="3136091389"/>
                  </a:ext>
                </a:extLst>
              </a:tr>
              <a:tr h="422910">
                <a:tc>
                  <a:txBody>
                    <a:bodyPr/>
                    <a:lstStyle/>
                    <a:p>
                      <a:pPr indent="-1295400" algn="ctr">
                        <a:lnSpc>
                          <a:spcPct val="100000"/>
                        </a:lnSpc>
                        <a:spcAft>
                          <a:spcPts val="0"/>
                        </a:spcAft>
                      </a:pPr>
                      <a:r>
                        <a:rPr lang="fr-FR" sz="1800" spc="-50">
                          <a:solidFill>
                            <a:schemeClr val="tx1"/>
                          </a:solidFill>
                          <a:effectLst/>
                        </a:rPr>
                        <a:t>24 V continu</a:t>
                      </a:r>
                      <a:endParaRPr lang="fr-FR" sz="1800" spc="-50">
                        <a:solidFill>
                          <a:schemeClr val="tx1"/>
                        </a:solidFill>
                        <a:effectLst/>
                        <a:latin typeface="Times New Roman" panose="02020603050405020304" pitchFamily="18" charset="0"/>
                        <a:ea typeface="Times New Roman" panose="02020603050405020304" pitchFamily="18" charset="0"/>
                      </a:endParaRPr>
                    </a:p>
                  </a:txBody>
                  <a:tcPr marL="6350" marR="6350" marT="0" marB="0"/>
                </a:tc>
                <a:tc>
                  <a:txBody>
                    <a:bodyPr/>
                    <a:lstStyle/>
                    <a:p>
                      <a:pPr indent="-1295400" algn="ctr">
                        <a:lnSpc>
                          <a:spcPct val="100000"/>
                        </a:lnSpc>
                        <a:spcAft>
                          <a:spcPts val="0"/>
                        </a:spcAft>
                      </a:pPr>
                      <a:r>
                        <a:rPr lang="fr-FR" sz="1800" spc="-50" dirty="0">
                          <a:solidFill>
                            <a:schemeClr val="tx1"/>
                          </a:solidFill>
                          <a:effectLst/>
                        </a:rPr>
                        <a:t>Batterie de bord</a:t>
                      </a:r>
                      <a:endParaRPr lang="fr-FR" sz="1800" spc="-50" dirty="0">
                        <a:solidFill>
                          <a:schemeClr val="tx1"/>
                        </a:solidFill>
                        <a:effectLst/>
                        <a:latin typeface="Times New Roman" panose="02020603050405020304" pitchFamily="18" charset="0"/>
                        <a:ea typeface="Times New Roman" panose="02020603050405020304" pitchFamily="18" charset="0"/>
                      </a:endParaRPr>
                    </a:p>
                  </a:txBody>
                  <a:tcPr marL="6350" marR="6350" marT="0" marB="0" anchor="ctr"/>
                </a:tc>
                <a:extLst>
                  <a:ext uri="{0D108BD9-81ED-4DB2-BD59-A6C34878D82A}">
                    <a16:rowId xmlns:a16="http://schemas.microsoft.com/office/drawing/2014/main" val="632032515"/>
                  </a:ext>
                </a:extLst>
              </a:tr>
            </a:tbl>
          </a:graphicData>
        </a:graphic>
      </p:graphicFrame>
    </p:spTree>
    <p:extLst>
      <p:ext uri="{BB962C8B-B14F-4D97-AF65-F5344CB8AC3E}">
        <p14:creationId xmlns:p14="http://schemas.microsoft.com/office/powerpoint/2010/main" val="1302567998"/>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51866C4F-8CF5-4326-1BCD-3D6CF828758B}"/>
              </a:ext>
            </a:extLst>
          </p:cNvPr>
          <p:cNvSpPr txBox="1"/>
          <p:nvPr/>
        </p:nvSpPr>
        <p:spPr>
          <a:xfrm>
            <a:off x="705998" y="2102887"/>
            <a:ext cx="10515600" cy="2957861"/>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marL="342900" indent="-342900">
              <a:lnSpc>
                <a:spcPct val="150000"/>
              </a:lnSpc>
              <a:buFont typeface="+mj-lt"/>
              <a:buAutoNum type="arabicPeriod"/>
            </a:pPr>
            <a:r>
              <a:rPr lang="fr-FR" dirty="0"/>
              <a:t>La distribution doit s’effectuer sous une tension constante, </a:t>
            </a:r>
          </a:p>
          <a:p>
            <a:pPr marL="742950" lvl="1" indent="-285750">
              <a:lnSpc>
                <a:spcPct val="150000"/>
              </a:lnSpc>
              <a:buFont typeface="Arial" panose="020B0604020202020204" pitchFamily="34" charset="0"/>
              <a:buChar char="•"/>
            </a:pPr>
            <a:r>
              <a:rPr lang="fr-FR" dirty="0"/>
              <a:t>d’où l’emploi d’un régulateur de tension (un par alternateur). </a:t>
            </a:r>
          </a:p>
          <a:p>
            <a:pPr marL="742950" lvl="1" indent="-285750">
              <a:lnSpc>
                <a:spcPct val="150000"/>
              </a:lnSpc>
              <a:buFont typeface="Arial" panose="020B0604020202020204" pitchFamily="34" charset="0"/>
              <a:buChar char="•"/>
            </a:pPr>
            <a:r>
              <a:rPr lang="fr-FR" dirty="0"/>
              <a:t>Son rôle est de limiter les écarts de tension développés en fonction des charges.</a:t>
            </a:r>
          </a:p>
          <a:p>
            <a:pPr marL="342900" indent="-342900">
              <a:lnSpc>
                <a:spcPct val="150000"/>
              </a:lnSpc>
              <a:buFont typeface="+mj-lt"/>
              <a:buAutoNum type="arabicPeriod"/>
            </a:pPr>
            <a:r>
              <a:rPr lang="fr-FR" dirty="0"/>
              <a:t>La fréquence développée doit être constante quel que soit le régime moteur, d’où la nécessité d’un régulateur de vitesse (CSD) </a:t>
            </a:r>
          </a:p>
          <a:p>
            <a:pPr marL="342900" indent="-342900">
              <a:lnSpc>
                <a:spcPct val="150000"/>
              </a:lnSpc>
              <a:buFont typeface="+mj-lt"/>
              <a:buAutoNum type="arabicPeriod"/>
            </a:pPr>
            <a:r>
              <a:rPr lang="fr-FR" dirty="0"/>
              <a:t>L’</a:t>
            </a:r>
            <a:r>
              <a:rPr lang="fr-FR" dirty="0" err="1"/>
              <a:t>équirépartition</a:t>
            </a:r>
            <a:r>
              <a:rPr lang="fr-FR" dirty="0"/>
              <a:t> des charges doit être assurée, afin d’optimiser le rendement lors du couplage en parallèle des alternateurs.</a:t>
            </a:r>
          </a:p>
        </p:txBody>
      </p:sp>
      <p:sp>
        <p:nvSpPr>
          <p:cNvPr id="7" name="ZoneTexte 6">
            <a:extLst>
              <a:ext uri="{FF2B5EF4-FFF2-40B4-BE49-F238E27FC236}">
                <a16:creationId xmlns:a16="http://schemas.microsoft.com/office/drawing/2014/main" id="{E84D11DC-DF5D-8A3E-8927-C9E37DDA96F3}"/>
              </a:ext>
            </a:extLst>
          </p:cNvPr>
          <p:cNvSpPr txBox="1"/>
          <p:nvPr/>
        </p:nvSpPr>
        <p:spPr>
          <a:xfrm>
            <a:off x="3875183" y="206433"/>
            <a:ext cx="4673906"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a:t>PRINCIPE D’UNE DISTRIBUTION ALTERNATIVE</a:t>
            </a:r>
          </a:p>
        </p:txBody>
      </p:sp>
    </p:spTree>
    <p:extLst>
      <p:ext uri="{BB962C8B-B14F-4D97-AF65-F5344CB8AC3E}">
        <p14:creationId xmlns:p14="http://schemas.microsoft.com/office/powerpoint/2010/main" val="3265843160"/>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34077949-7235-77F5-B779-F97D0A6D3CF6}"/>
              </a:ext>
            </a:extLst>
          </p:cNvPr>
          <p:cNvSpPr txBox="1"/>
          <p:nvPr/>
        </p:nvSpPr>
        <p:spPr>
          <a:xfrm>
            <a:off x="488826" y="355203"/>
            <a:ext cx="11282695" cy="338554"/>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lvl="0" algn="ctr">
              <a:spcBef>
                <a:spcPts val="1200"/>
              </a:spcBef>
              <a:buSzPts val="1600"/>
            </a:pPr>
            <a:r>
              <a:rPr lang="fr-FR" sz="1600" b="1" kern="0" dirty="0" smtClean="0">
                <a:solidFill>
                  <a:schemeClr val="tx1"/>
                </a:solidFill>
                <a:effectLst/>
                <a:ea typeface="Times New Roman" panose="02020603050405020304" pitchFamily="18" charset="0"/>
                <a:cs typeface="Times New Roman" panose="02020603050405020304" pitchFamily="18" charset="0"/>
              </a:rPr>
              <a:t>SYNOPTIQUE </a:t>
            </a:r>
            <a:r>
              <a:rPr lang="fr-FR" sz="1600" b="1" kern="0" dirty="0">
                <a:solidFill>
                  <a:schemeClr val="tx1"/>
                </a:solidFill>
                <a:effectLst/>
                <a:ea typeface="Times New Roman" panose="02020603050405020304" pitchFamily="18" charset="0"/>
                <a:cs typeface="Times New Roman" panose="02020603050405020304" pitchFamily="18" charset="0"/>
              </a:rPr>
              <a:t>D’UN CIRCUIT DE GENERATION ET DE DISTRIBUTION DE COURANT ALTERNATIF </a:t>
            </a:r>
            <a:r>
              <a:rPr lang="fr-FR" sz="1600" b="1" dirty="0">
                <a:solidFill>
                  <a:schemeClr val="tx1"/>
                </a:solidFill>
                <a:effectLst/>
                <a:ea typeface="DejaVu Sans" panose="020B0603030804020204" pitchFamily="34" charset="0"/>
              </a:rPr>
              <a:t>TYPE B-727</a:t>
            </a:r>
          </a:p>
        </p:txBody>
      </p:sp>
      <p:graphicFrame>
        <p:nvGraphicFramePr>
          <p:cNvPr id="6" name="Tableau 5">
            <a:extLst>
              <a:ext uri="{FF2B5EF4-FFF2-40B4-BE49-F238E27FC236}">
                <a16:creationId xmlns:a16="http://schemas.microsoft.com/office/drawing/2014/main" id="{6716F95F-4040-51CF-3882-D2EDF2F1F894}"/>
              </a:ext>
            </a:extLst>
          </p:cNvPr>
          <p:cNvGraphicFramePr>
            <a:graphicFrameLocks noGrp="1"/>
          </p:cNvGraphicFramePr>
          <p:nvPr>
            <p:extLst>
              <p:ext uri="{D42A27DB-BD31-4B8C-83A1-F6EECF244321}">
                <p14:modId xmlns:p14="http://schemas.microsoft.com/office/powerpoint/2010/main" val="202169573"/>
              </p:ext>
            </p:extLst>
          </p:nvPr>
        </p:nvGraphicFramePr>
        <p:xfrm>
          <a:off x="538403" y="1323324"/>
          <a:ext cx="11183543" cy="3443812"/>
        </p:xfrm>
        <a:graphic>
          <a:graphicData uri="http://schemas.openxmlformats.org/drawingml/2006/table">
            <a:tbl>
              <a:tblPr>
                <a:tableStyleId>{18603FDC-E32A-4AB5-989C-0864C3EAD2B8}</a:tableStyleId>
              </a:tblPr>
              <a:tblGrid>
                <a:gridCol w="2298267">
                  <a:extLst>
                    <a:ext uri="{9D8B030D-6E8A-4147-A177-3AD203B41FA5}">
                      <a16:colId xmlns:a16="http://schemas.microsoft.com/office/drawing/2014/main" val="3853250557"/>
                    </a:ext>
                  </a:extLst>
                </a:gridCol>
                <a:gridCol w="8885276">
                  <a:extLst>
                    <a:ext uri="{9D8B030D-6E8A-4147-A177-3AD203B41FA5}">
                      <a16:colId xmlns:a16="http://schemas.microsoft.com/office/drawing/2014/main" val="357532152"/>
                    </a:ext>
                  </a:extLst>
                </a:gridCol>
              </a:tblGrid>
              <a:tr h="258445">
                <a:tc>
                  <a:txBody>
                    <a:bodyPr/>
                    <a:lstStyle/>
                    <a:p>
                      <a:pPr marL="330200" indent="-1295400" algn="l">
                        <a:lnSpc>
                          <a:spcPct val="100000"/>
                        </a:lnSpc>
                        <a:spcAft>
                          <a:spcPts val="0"/>
                        </a:spcAft>
                      </a:pPr>
                      <a:r>
                        <a:rPr lang="fr-FR" sz="1800" spc="-50" dirty="0">
                          <a:solidFill>
                            <a:schemeClr val="tx1"/>
                          </a:solidFill>
                          <a:effectLst/>
                        </a:rPr>
                        <a:t>GTR</a:t>
                      </a:r>
                      <a:endParaRPr lang="fr-FR" sz="1800" spc="-50" dirty="0">
                        <a:solidFill>
                          <a:schemeClr val="tx1"/>
                        </a:solidFill>
                        <a:effectLst/>
                        <a:latin typeface="+mn-lt"/>
                        <a:ea typeface="Times New Roman" panose="02020603050405020304" pitchFamily="18" charset="0"/>
                      </a:endParaRPr>
                    </a:p>
                  </a:txBody>
                  <a:tcPr marL="6350" marR="6350" marT="0" marB="0"/>
                </a:tc>
                <a:tc>
                  <a:txBody>
                    <a:bodyPr/>
                    <a:lstStyle/>
                    <a:p>
                      <a:pPr indent="-1295400" algn="just">
                        <a:lnSpc>
                          <a:spcPct val="100000"/>
                        </a:lnSpc>
                        <a:spcAft>
                          <a:spcPts val="0"/>
                        </a:spcAft>
                      </a:pPr>
                      <a:r>
                        <a:rPr lang="fr-FR" sz="1800" spc="-50">
                          <a:solidFill>
                            <a:schemeClr val="tx1"/>
                          </a:solidFill>
                          <a:effectLst/>
                        </a:rPr>
                        <a:t>Fournit la poussée réacteur.</a:t>
                      </a:r>
                      <a:endParaRPr lang="fr-FR" sz="1800" spc="-50">
                        <a:solidFill>
                          <a:schemeClr val="tx1"/>
                        </a:solidFill>
                        <a:effectLst/>
                        <a:latin typeface="+mn-lt"/>
                        <a:ea typeface="Times New Roman" panose="02020603050405020304" pitchFamily="18" charset="0"/>
                      </a:endParaRPr>
                    </a:p>
                  </a:txBody>
                  <a:tcPr marL="6350" marR="6350" marT="0" marB="0"/>
                </a:tc>
                <a:extLst>
                  <a:ext uri="{0D108BD9-81ED-4DB2-BD59-A6C34878D82A}">
                    <a16:rowId xmlns:a16="http://schemas.microsoft.com/office/drawing/2014/main" val="325878846"/>
                  </a:ext>
                </a:extLst>
              </a:tr>
              <a:tr h="0">
                <a:tc>
                  <a:txBody>
                    <a:bodyPr/>
                    <a:lstStyle/>
                    <a:p>
                      <a:pPr marL="330200" indent="-1295400" algn="l">
                        <a:lnSpc>
                          <a:spcPct val="100000"/>
                        </a:lnSpc>
                        <a:spcAft>
                          <a:spcPts val="0"/>
                        </a:spcAft>
                      </a:pPr>
                      <a:r>
                        <a:rPr lang="fr-FR" sz="1800" spc="-50">
                          <a:solidFill>
                            <a:schemeClr val="tx1"/>
                          </a:solidFill>
                          <a:effectLst/>
                        </a:rPr>
                        <a:t>Boîtier N2</a:t>
                      </a:r>
                      <a:endParaRPr lang="fr-FR" sz="1800" spc="-50">
                        <a:solidFill>
                          <a:schemeClr val="tx1"/>
                        </a:solidFill>
                        <a:effectLst/>
                        <a:latin typeface="+mn-lt"/>
                        <a:ea typeface="Times New Roman" panose="02020603050405020304" pitchFamily="18" charset="0"/>
                      </a:endParaRPr>
                    </a:p>
                  </a:txBody>
                  <a:tcPr marL="6350" marR="6350" marT="0" marB="0" anchor="ctr"/>
                </a:tc>
                <a:tc>
                  <a:txBody>
                    <a:bodyPr/>
                    <a:lstStyle/>
                    <a:p>
                      <a:pPr indent="-1295400" algn="just">
                        <a:lnSpc>
                          <a:spcPct val="100000"/>
                        </a:lnSpc>
                        <a:spcAft>
                          <a:spcPts val="0"/>
                        </a:spcAft>
                      </a:pPr>
                      <a:r>
                        <a:rPr lang="fr-FR" sz="1800" spc="-50">
                          <a:solidFill>
                            <a:schemeClr val="tx1"/>
                          </a:solidFill>
                          <a:effectLst/>
                        </a:rPr>
                        <a:t>Relais d'accessoires où s’effectue la prise de mouvement.</a:t>
                      </a:r>
                      <a:endParaRPr lang="fr-FR" sz="1800" spc="-50">
                        <a:solidFill>
                          <a:schemeClr val="tx1"/>
                        </a:solidFill>
                        <a:effectLst/>
                        <a:latin typeface="+mn-lt"/>
                        <a:ea typeface="Times New Roman" panose="02020603050405020304" pitchFamily="18" charset="0"/>
                      </a:endParaRPr>
                    </a:p>
                  </a:txBody>
                  <a:tcPr marL="6350" marR="6350" marT="0" marB="0" anchor="ctr"/>
                </a:tc>
                <a:extLst>
                  <a:ext uri="{0D108BD9-81ED-4DB2-BD59-A6C34878D82A}">
                    <a16:rowId xmlns:a16="http://schemas.microsoft.com/office/drawing/2014/main" val="3054936696"/>
                  </a:ext>
                </a:extLst>
              </a:tr>
              <a:tr h="699770">
                <a:tc>
                  <a:txBody>
                    <a:bodyPr/>
                    <a:lstStyle/>
                    <a:p>
                      <a:pPr marL="330200" indent="-1295400" algn="l">
                        <a:lnSpc>
                          <a:spcPct val="100000"/>
                        </a:lnSpc>
                        <a:spcAft>
                          <a:spcPts val="0"/>
                        </a:spcAft>
                      </a:pPr>
                      <a:r>
                        <a:rPr lang="fr-FR" sz="1800" spc="-50" dirty="0">
                          <a:solidFill>
                            <a:schemeClr val="tx1"/>
                          </a:solidFill>
                          <a:effectLst/>
                        </a:rPr>
                        <a:t>CSD</a:t>
                      </a:r>
                      <a:endParaRPr lang="fr-FR" sz="1800" spc="-50" dirty="0">
                        <a:solidFill>
                          <a:schemeClr val="tx1"/>
                        </a:solidFill>
                        <a:effectLst/>
                        <a:latin typeface="+mn-lt"/>
                        <a:ea typeface="Times New Roman" panose="02020603050405020304" pitchFamily="18" charset="0"/>
                      </a:endParaRPr>
                    </a:p>
                  </a:txBody>
                  <a:tcPr marL="6350" marR="6350" marT="0" marB="0"/>
                </a:tc>
                <a:tc>
                  <a:txBody>
                    <a:bodyPr/>
                    <a:lstStyle/>
                    <a:p>
                      <a:pPr indent="-1295400" algn="just">
                        <a:lnSpc>
                          <a:spcPct val="100000"/>
                        </a:lnSpc>
                        <a:spcAft>
                          <a:spcPts val="0"/>
                        </a:spcAft>
                      </a:pPr>
                      <a:r>
                        <a:rPr lang="fr-FR" sz="1800" spc="-50" dirty="0">
                          <a:solidFill>
                            <a:schemeClr val="tx1"/>
                          </a:solidFill>
                          <a:effectLst/>
                        </a:rPr>
                        <a:t>Entraînement à vitesse constante 6 000 t/min ± 2 %. </a:t>
                      </a:r>
                    </a:p>
                    <a:p>
                      <a:pPr indent="-1295400" algn="just">
                        <a:lnSpc>
                          <a:spcPct val="100000"/>
                        </a:lnSpc>
                        <a:spcAft>
                          <a:spcPts val="0"/>
                        </a:spcAft>
                      </a:pPr>
                      <a:r>
                        <a:rPr lang="fr-FR" sz="1800" spc="-50" dirty="0">
                          <a:solidFill>
                            <a:schemeClr val="tx1"/>
                          </a:solidFill>
                          <a:effectLst/>
                        </a:rPr>
                        <a:t>Assure également l’équilibrage des charges actives lors du couplage en parallèle des alternateurs.</a:t>
                      </a:r>
                      <a:endParaRPr lang="fr-FR" sz="1800" spc="-50" dirty="0">
                        <a:solidFill>
                          <a:schemeClr val="tx1"/>
                        </a:solidFill>
                        <a:effectLst/>
                        <a:latin typeface="+mn-lt"/>
                        <a:ea typeface="Times New Roman" panose="02020603050405020304" pitchFamily="18" charset="0"/>
                      </a:endParaRPr>
                    </a:p>
                  </a:txBody>
                  <a:tcPr marL="6350" marR="6350" marT="0" marB="0" anchor="ctr"/>
                </a:tc>
                <a:extLst>
                  <a:ext uri="{0D108BD9-81ED-4DB2-BD59-A6C34878D82A}">
                    <a16:rowId xmlns:a16="http://schemas.microsoft.com/office/drawing/2014/main" val="536554434"/>
                  </a:ext>
                </a:extLst>
              </a:tr>
              <a:tr h="279569">
                <a:tc>
                  <a:txBody>
                    <a:bodyPr/>
                    <a:lstStyle/>
                    <a:p>
                      <a:pPr marL="330200" indent="-1295400" algn="l">
                        <a:lnSpc>
                          <a:spcPct val="100000"/>
                        </a:lnSpc>
                        <a:spcAft>
                          <a:spcPts val="0"/>
                        </a:spcAft>
                      </a:pPr>
                      <a:r>
                        <a:rPr lang="fr-FR" sz="1800" spc="-50">
                          <a:solidFill>
                            <a:schemeClr val="tx1"/>
                          </a:solidFill>
                          <a:effectLst/>
                        </a:rPr>
                        <a:t>Alternateur</a:t>
                      </a:r>
                      <a:endParaRPr lang="fr-FR" sz="1800" spc="-50">
                        <a:solidFill>
                          <a:schemeClr val="tx1"/>
                        </a:solidFill>
                        <a:effectLst/>
                        <a:latin typeface="+mn-lt"/>
                        <a:ea typeface="Times New Roman" panose="02020603050405020304" pitchFamily="18" charset="0"/>
                      </a:endParaRPr>
                    </a:p>
                  </a:txBody>
                  <a:tcPr marL="6350" marR="6350" marT="0" marB="0" anchor="ctr"/>
                </a:tc>
                <a:tc>
                  <a:txBody>
                    <a:bodyPr/>
                    <a:lstStyle/>
                    <a:p>
                      <a:pPr indent="-1295400" algn="just">
                        <a:lnSpc>
                          <a:spcPct val="100000"/>
                        </a:lnSpc>
                        <a:spcAft>
                          <a:spcPts val="0"/>
                        </a:spcAft>
                      </a:pPr>
                      <a:r>
                        <a:rPr lang="fr-FR" sz="1800" spc="-50" dirty="0">
                          <a:solidFill>
                            <a:schemeClr val="tx1"/>
                          </a:solidFill>
                          <a:effectLst/>
                        </a:rPr>
                        <a:t>Fournit la puissance électrique sur le réseau -sous les tensions 115/200 v.</a:t>
                      </a:r>
                      <a:endParaRPr lang="fr-FR" sz="1800" spc="-50" dirty="0">
                        <a:solidFill>
                          <a:schemeClr val="tx1"/>
                        </a:solidFill>
                        <a:effectLst/>
                        <a:latin typeface="+mn-lt"/>
                        <a:ea typeface="Times New Roman" panose="02020603050405020304" pitchFamily="18" charset="0"/>
                      </a:endParaRPr>
                    </a:p>
                  </a:txBody>
                  <a:tcPr marL="6350" marR="6350" marT="0" marB="0" anchor="ctr"/>
                </a:tc>
                <a:extLst>
                  <a:ext uri="{0D108BD9-81ED-4DB2-BD59-A6C34878D82A}">
                    <a16:rowId xmlns:a16="http://schemas.microsoft.com/office/drawing/2014/main" val="3327828054"/>
                  </a:ext>
                </a:extLst>
              </a:tr>
              <a:tr h="635635">
                <a:tc>
                  <a:txBody>
                    <a:bodyPr/>
                    <a:lstStyle/>
                    <a:p>
                      <a:pPr marL="330200" indent="-1295400" algn="l">
                        <a:lnSpc>
                          <a:spcPct val="100000"/>
                        </a:lnSpc>
                        <a:spcAft>
                          <a:spcPts val="0"/>
                        </a:spcAft>
                      </a:pPr>
                      <a:r>
                        <a:rPr lang="fr-FR" sz="1800" spc="-50">
                          <a:solidFill>
                            <a:schemeClr val="tx1"/>
                          </a:solidFill>
                          <a:effectLst/>
                        </a:rPr>
                        <a:t>Relais d’excitation</a:t>
                      </a:r>
                      <a:endParaRPr lang="fr-FR" sz="1800" spc="-50">
                        <a:solidFill>
                          <a:schemeClr val="tx1"/>
                        </a:solidFill>
                        <a:effectLst/>
                        <a:latin typeface="+mn-lt"/>
                        <a:ea typeface="Times New Roman" panose="02020603050405020304" pitchFamily="18" charset="0"/>
                      </a:endParaRPr>
                    </a:p>
                  </a:txBody>
                  <a:tcPr marL="6350" marR="6350" marT="0" marB="0"/>
                </a:tc>
                <a:tc>
                  <a:txBody>
                    <a:bodyPr/>
                    <a:lstStyle/>
                    <a:p>
                      <a:pPr indent="-1295400" algn="just">
                        <a:lnSpc>
                          <a:spcPct val="100000"/>
                        </a:lnSpc>
                        <a:spcAft>
                          <a:spcPts val="0"/>
                        </a:spcAft>
                      </a:pPr>
                      <a:r>
                        <a:rPr lang="fr-FR" sz="1800" spc="-50" dirty="0">
                          <a:solidFill>
                            <a:schemeClr val="tx1"/>
                          </a:solidFill>
                          <a:effectLst/>
                        </a:rPr>
                        <a:t>GCR (</a:t>
                      </a:r>
                      <a:r>
                        <a:rPr lang="fr-FR" sz="1800" spc="-50" dirty="0" err="1">
                          <a:solidFill>
                            <a:schemeClr val="tx1"/>
                          </a:solidFill>
                          <a:effectLst/>
                        </a:rPr>
                        <a:t>Generator</a:t>
                      </a:r>
                      <a:r>
                        <a:rPr lang="fr-FR" sz="1800" spc="-50" dirty="0">
                          <a:solidFill>
                            <a:schemeClr val="tx1"/>
                          </a:solidFill>
                          <a:effectLst/>
                        </a:rPr>
                        <a:t> </a:t>
                      </a:r>
                      <a:r>
                        <a:rPr lang="fr-FR" sz="1800" spc="-50" dirty="0" err="1">
                          <a:solidFill>
                            <a:schemeClr val="tx1"/>
                          </a:solidFill>
                          <a:effectLst/>
                        </a:rPr>
                        <a:t>fîeld</a:t>
                      </a:r>
                      <a:r>
                        <a:rPr lang="fr-FR" sz="1800" spc="-50" dirty="0">
                          <a:solidFill>
                            <a:schemeClr val="tx1"/>
                          </a:solidFill>
                          <a:effectLst/>
                        </a:rPr>
                        <a:t> Control Relay) assure l’amorçage de l’alternateur ou le désamorçage, en cas de défaut du circuit de génération.</a:t>
                      </a:r>
                      <a:endParaRPr lang="fr-FR" sz="1800" spc="-50" dirty="0">
                        <a:solidFill>
                          <a:schemeClr val="tx1"/>
                        </a:solidFill>
                        <a:effectLst/>
                        <a:latin typeface="+mn-lt"/>
                        <a:ea typeface="Times New Roman" panose="02020603050405020304" pitchFamily="18" charset="0"/>
                      </a:endParaRPr>
                    </a:p>
                  </a:txBody>
                  <a:tcPr marL="6350" marR="6350" marT="0" marB="0" anchor="b"/>
                </a:tc>
                <a:extLst>
                  <a:ext uri="{0D108BD9-81ED-4DB2-BD59-A6C34878D82A}">
                    <a16:rowId xmlns:a16="http://schemas.microsoft.com/office/drawing/2014/main" val="1621793414"/>
                  </a:ext>
                </a:extLst>
              </a:tr>
              <a:tr h="635635">
                <a:tc>
                  <a:txBody>
                    <a:bodyPr/>
                    <a:lstStyle/>
                    <a:p>
                      <a:pPr algn="l">
                        <a:lnSpc>
                          <a:spcPct val="100000"/>
                        </a:lnSpc>
                        <a:spcBef>
                          <a:spcPts val="0"/>
                        </a:spcBef>
                        <a:spcAft>
                          <a:spcPts val="0"/>
                        </a:spcAft>
                      </a:pPr>
                      <a:r>
                        <a:rPr lang="fr-FR" sz="1800" spc="-50" dirty="0">
                          <a:solidFill>
                            <a:schemeClr val="tx1"/>
                          </a:solidFill>
                          <a:effectLst/>
                        </a:rPr>
                        <a:t>Régulateur de tension</a:t>
                      </a:r>
                      <a:endParaRPr lang="fr-FR" sz="1800" spc="-50" dirty="0">
                        <a:solidFill>
                          <a:schemeClr val="tx1"/>
                        </a:solidFill>
                        <a:effectLst/>
                        <a:latin typeface="+mn-lt"/>
                        <a:ea typeface="Times New Roman" panose="02020603050405020304" pitchFamily="18" charset="0"/>
                      </a:endParaRPr>
                    </a:p>
                  </a:txBody>
                  <a:tcPr marL="0" marR="0" marT="0" marB="0"/>
                </a:tc>
                <a:tc>
                  <a:txBody>
                    <a:bodyPr/>
                    <a:lstStyle/>
                    <a:p>
                      <a:pPr algn="l">
                        <a:lnSpc>
                          <a:spcPct val="100000"/>
                        </a:lnSpc>
                        <a:spcBef>
                          <a:spcPts val="0"/>
                        </a:spcBef>
                        <a:spcAft>
                          <a:spcPts val="0"/>
                        </a:spcAft>
                      </a:pPr>
                      <a:r>
                        <a:rPr lang="fr-FR" sz="1800" spc="-50" dirty="0">
                          <a:solidFill>
                            <a:schemeClr val="tx1"/>
                          </a:solidFill>
                          <a:effectLst/>
                        </a:rPr>
                        <a:t>Limite les écarts de tension aux bornes de l’alternateur en fonction des variations de charges imposées. </a:t>
                      </a:r>
                    </a:p>
                    <a:p>
                      <a:pPr algn="l">
                        <a:lnSpc>
                          <a:spcPct val="100000"/>
                        </a:lnSpc>
                        <a:spcBef>
                          <a:spcPts val="0"/>
                        </a:spcBef>
                        <a:spcAft>
                          <a:spcPts val="0"/>
                        </a:spcAft>
                      </a:pPr>
                      <a:r>
                        <a:rPr lang="fr-FR" sz="1800" spc="-50" dirty="0">
                          <a:solidFill>
                            <a:schemeClr val="tx1"/>
                          </a:solidFill>
                          <a:effectLst/>
                        </a:rPr>
                        <a:t>Il assure également l'équilibrage des charges réactives lors du couplage des alternateurs.</a:t>
                      </a:r>
                      <a:endParaRPr lang="fr-FR" sz="1800" dirty="0">
                        <a:solidFill>
                          <a:schemeClr val="tx1"/>
                        </a:solidFill>
                        <a:latin typeface="+mn-lt"/>
                      </a:endParaRPr>
                    </a:p>
                  </a:txBody>
                  <a:tcPr/>
                </a:tc>
                <a:extLst>
                  <a:ext uri="{0D108BD9-81ED-4DB2-BD59-A6C34878D82A}">
                    <a16:rowId xmlns:a16="http://schemas.microsoft.com/office/drawing/2014/main" val="3751870944"/>
                  </a:ext>
                </a:extLst>
              </a:tr>
              <a:tr h="365798">
                <a:tc>
                  <a:txBody>
                    <a:bodyPr/>
                    <a:lstStyle/>
                    <a:p>
                      <a:pPr indent="-1295400" algn="l">
                        <a:lnSpc>
                          <a:spcPct val="100000"/>
                        </a:lnSpc>
                        <a:spcBef>
                          <a:spcPts val="0"/>
                        </a:spcBef>
                        <a:spcAft>
                          <a:spcPts val="0"/>
                        </a:spcAft>
                      </a:pPr>
                      <a:r>
                        <a:rPr lang="fr-FR" sz="1800" spc="-50" dirty="0">
                          <a:solidFill>
                            <a:schemeClr val="tx1"/>
                          </a:solidFill>
                          <a:effectLst/>
                        </a:rPr>
                        <a:t>Relais de ligne</a:t>
                      </a:r>
                      <a:endParaRPr lang="fr-FR" sz="1800" spc="-50" dirty="0">
                        <a:solidFill>
                          <a:schemeClr val="tx1"/>
                        </a:solidFill>
                        <a:effectLst/>
                        <a:latin typeface="+mn-lt"/>
                        <a:ea typeface="Times New Roman" panose="02020603050405020304" pitchFamily="18" charset="0"/>
                      </a:endParaRPr>
                    </a:p>
                  </a:txBody>
                  <a:tcPr marL="6350" marR="6350" marT="0" marB="0" anchor="ctr"/>
                </a:tc>
                <a:tc>
                  <a:txBody>
                    <a:bodyPr/>
                    <a:lstStyle/>
                    <a:p>
                      <a:pPr marL="139700" indent="-1295400" algn="l">
                        <a:lnSpc>
                          <a:spcPct val="100000"/>
                        </a:lnSpc>
                        <a:spcBef>
                          <a:spcPts val="0"/>
                        </a:spcBef>
                        <a:spcAft>
                          <a:spcPts val="0"/>
                        </a:spcAft>
                      </a:pPr>
                      <a:r>
                        <a:rPr lang="fr-FR" sz="1800" spc="-50" dirty="0">
                          <a:solidFill>
                            <a:schemeClr val="tx1"/>
                          </a:solidFill>
                          <a:effectLst/>
                        </a:rPr>
                        <a:t>GCB (</a:t>
                      </a:r>
                      <a:r>
                        <a:rPr lang="fr-FR" sz="1800" spc="-50" dirty="0" err="1">
                          <a:solidFill>
                            <a:schemeClr val="tx1"/>
                          </a:solidFill>
                          <a:effectLst/>
                        </a:rPr>
                        <a:t>Generator</a:t>
                      </a:r>
                      <a:r>
                        <a:rPr lang="fr-FR" sz="1800" spc="-50" dirty="0">
                          <a:solidFill>
                            <a:schemeClr val="tx1"/>
                          </a:solidFill>
                          <a:effectLst/>
                        </a:rPr>
                        <a:t> Circuit </a:t>
                      </a:r>
                      <a:r>
                        <a:rPr lang="fr-FR" sz="1800" spc="-50" dirty="0" err="1">
                          <a:solidFill>
                            <a:schemeClr val="tx1"/>
                          </a:solidFill>
                          <a:effectLst/>
                        </a:rPr>
                        <a:t>Breacker</a:t>
                      </a:r>
                      <a:r>
                        <a:rPr lang="fr-FR" sz="1800" spc="-50" dirty="0">
                          <a:solidFill>
                            <a:schemeClr val="tx1"/>
                          </a:solidFill>
                          <a:effectLst/>
                        </a:rPr>
                        <a:t>) connecte ou déconnecte l'alternateur de sa bus propre.</a:t>
                      </a:r>
                      <a:endParaRPr lang="fr-FR" sz="1800" spc="-50" dirty="0">
                        <a:solidFill>
                          <a:schemeClr val="tx1"/>
                        </a:solidFill>
                        <a:effectLst/>
                        <a:latin typeface="+mn-lt"/>
                        <a:ea typeface="Times New Roman" panose="02020603050405020304" pitchFamily="18" charset="0"/>
                      </a:endParaRPr>
                    </a:p>
                  </a:txBody>
                  <a:tcPr marL="6350" marR="6350" marT="0" marB="0"/>
                </a:tc>
                <a:extLst>
                  <a:ext uri="{0D108BD9-81ED-4DB2-BD59-A6C34878D82A}">
                    <a16:rowId xmlns:a16="http://schemas.microsoft.com/office/drawing/2014/main" val="761231554"/>
                  </a:ext>
                </a:extLst>
              </a:tr>
            </a:tbl>
          </a:graphicData>
        </a:graphic>
      </p:graphicFrame>
      <p:sp>
        <p:nvSpPr>
          <p:cNvPr id="3" name="ZoneTexte 2">
            <a:extLst>
              <a:ext uri="{FF2B5EF4-FFF2-40B4-BE49-F238E27FC236}">
                <a16:creationId xmlns:a16="http://schemas.microsoft.com/office/drawing/2014/main" id="{BD7F7EC9-6535-835A-BFF6-C28B48E000B4}"/>
              </a:ext>
            </a:extLst>
          </p:cNvPr>
          <p:cNvSpPr txBox="1"/>
          <p:nvPr/>
        </p:nvSpPr>
        <p:spPr>
          <a:xfrm>
            <a:off x="4078536" y="720060"/>
            <a:ext cx="4034928"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lvl="1">
              <a:spcBef>
                <a:spcPts val="200"/>
              </a:spcBef>
            </a:pPr>
            <a:r>
              <a:rPr lang="fr-FR" sz="1800" b="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ROLE DES ELEMENTS DU CIRCUIT</a:t>
            </a:r>
          </a:p>
        </p:txBody>
      </p:sp>
    </p:spTree>
    <p:extLst>
      <p:ext uri="{BB962C8B-B14F-4D97-AF65-F5344CB8AC3E}">
        <p14:creationId xmlns:p14="http://schemas.microsoft.com/office/powerpoint/2010/main" val="21355145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2E0AD23-BA76-CFB8-BAEF-977451F7AA5D}"/>
              </a:ext>
            </a:extLst>
          </p:cNvPr>
          <p:cNvSpPr>
            <a:spLocks noGrp="1"/>
          </p:cNvSpPr>
          <p:nvPr>
            <p:ph type="title"/>
          </p:nvPr>
        </p:nvSpPr>
        <p:spPr>
          <a:xfrm>
            <a:off x="3426246" y="99154"/>
            <a:ext cx="5977568" cy="738130"/>
          </a:xfrm>
        </p:spPr>
        <p:txBody>
          <a:bodyPr>
            <a:normAutofit/>
          </a:bodyPr>
          <a:lstStyle/>
          <a:p>
            <a:pPr algn="ctr"/>
            <a:r>
              <a:rPr lang="fr-FR" sz="1800" b="1" dirty="0" smtClean="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CONCURRENCE COURANT CONTINU - COURANT ALTERNATIF</a:t>
            </a:r>
            <a:endParaRPr lang="fr-FR" sz="1800" dirty="0"/>
          </a:p>
        </p:txBody>
      </p:sp>
      <p:sp>
        <p:nvSpPr>
          <p:cNvPr id="5" name="ZoneTexte 4">
            <a:extLst>
              <a:ext uri="{FF2B5EF4-FFF2-40B4-BE49-F238E27FC236}">
                <a16:creationId xmlns:a16="http://schemas.microsoft.com/office/drawing/2014/main" id="{4818E728-CFF7-B3A8-4C5A-11E4E9441866}"/>
              </a:ext>
            </a:extLst>
          </p:cNvPr>
          <p:cNvSpPr txBox="1"/>
          <p:nvPr/>
        </p:nvSpPr>
        <p:spPr>
          <a:xfrm>
            <a:off x="488283" y="1465561"/>
            <a:ext cx="11170185" cy="3000821"/>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marL="265113" lvl="0" indent="-265113" algn="just">
              <a:lnSpc>
                <a:spcPct val="150000"/>
              </a:lnSpc>
              <a:buClr>
                <a:srgbClr val="000000"/>
              </a:buClr>
              <a:buSzPts val="1200"/>
              <a:buFont typeface="Symbol" panose="05050102010706020507" pitchFamily="18" charset="2"/>
              <a:buChar char="-"/>
              <a:tabLst>
                <a:tab pos="717550" algn="l"/>
                <a:tab pos="10852150" algn="l"/>
              </a:tabLst>
            </a:pPr>
            <a:r>
              <a:rPr lang="fr-FR" u="none" strike="noStrike" spc="-50" dirty="0" smtClean="0">
                <a:effectLst/>
                <a:ea typeface="Times New Roman" panose="02020603050405020304" pitchFamily="18" charset="0"/>
                <a:cs typeface="Times New Roman" panose="02020603050405020304" pitchFamily="18" charset="0"/>
              </a:rPr>
              <a:t>Possibilité </a:t>
            </a:r>
            <a:r>
              <a:rPr lang="fr-FR" u="none" strike="noStrike" spc="-50" dirty="0">
                <a:effectLst/>
                <a:ea typeface="Times New Roman" panose="02020603050405020304" pitchFamily="18" charset="0"/>
                <a:cs typeface="Times New Roman" panose="02020603050405020304" pitchFamily="18" charset="0"/>
              </a:rPr>
              <a:t>de disposer à bord d'une réserve d'énergie (les batteries d’accus: en secours)</a:t>
            </a:r>
          </a:p>
          <a:p>
            <a:pPr marL="265113" lvl="0" indent="-265113" algn="just">
              <a:lnSpc>
                <a:spcPct val="150000"/>
              </a:lnSpc>
              <a:buClr>
                <a:srgbClr val="000000"/>
              </a:buClr>
              <a:buSzPts val="1200"/>
              <a:buFont typeface="Symbol" panose="05050102010706020507" pitchFamily="18" charset="2"/>
              <a:buChar char="-"/>
              <a:tabLst>
                <a:tab pos="717550" algn="l"/>
                <a:tab pos="10852150" algn="l"/>
              </a:tabLst>
            </a:pPr>
            <a:r>
              <a:rPr lang="fr-FR" u="none" strike="noStrike" spc="-50" dirty="0">
                <a:effectLst/>
                <a:ea typeface="Times New Roman" panose="02020603050405020304" pitchFamily="18" charset="0"/>
                <a:cs typeface="Times New Roman" panose="02020603050405020304" pitchFamily="18" charset="0"/>
              </a:rPr>
              <a:t>Légèreté du petit matériel (relais, contacteurs).</a:t>
            </a:r>
          </a:p>
          <a:p>
            <a:pPr marL="265113" marR="482600" lvl="0" indent="-265113" algn="just">
              <a:lnSpc>
                <a:spcPct val="150000"/>
              </a:lnSpc>
              <a:buClr>
                <a:srgbClr val="000000"/>
              </a:buClr>
              <a:buSzPts val="1200"/>
              <a:buFont typeface="Symbol" panose="05050102010706020507" pitchFamily="18" charset="2"/>
              <a:buChar char="-"/>
              <a:tabLst>
                <a:tab pos="717550" algn="l"/>
                <a:tab pos="10852150" algn="l"/>
              </a:tabLst>
            </a:pPr>
            <a:r>
              <a:rPr lang="fr-FR" u="none" strike="noStrike" spc="-50" dirty="0">
                <a:effectLst/>
                <a:ea typeface="Times New Roman" panose="02020603050405020304" pitchFamily="18" charset="0"/>
                <a:cs typeface="Times New Roman" panose="02020603050405020304" pitchFamily="18" charset="0"/>
              </a:rPr>
              <a:t>Utilisation de moteurs à courant </a:t>
            </a:r>
            <a:r>
              <a:rPr lang="fr-FR" u="none" strike="noStrike" spc="-50" dirty="0" smtClean="0">
                <a:effectLst/>
                <a:ea typeface="Times New Roman" panose="02020603050405020304" pitchFamily="18" charset="0"/>
                <a:cs typeface="Times New Roman" panose="02020603050405020304" pitchFamily="18" charset="0"/>
              </a:rPr>
              <a:t>continu:  couple </a:t>
            </a:r>
            <a:r>
              <a:rPr lang="fr-FR" u="none" strike="noStrike" spc="-50" dirty="0">
                <a:effectLst/>
                <a:ea typeface="Times New Roman" panose="02020603050405020304" pitchFamily="18" charset="0"/>
                <a:cs typeface="Times New Roman" panose="02020603050405020304" pitchFamily="18" charset="0"/>
              </a:rPr>
              <a:t>de démarrage est </a:t>
            </a:r>
            <a:r>
              <a:rPr lang="fr-FR" u="none" strike="noStrike" spc="-50" dirty="0" smtClean="0">
                <a:effectLst/>
                <a:ea typeface="Times New Roman" panose="02020603050405020304" pitchFamily="18" charset="0"/>
                <a:cs typeface="Times New Roman" panose="02020603050405020304" pitchFamily="18" charset="0"/>
              </a:rPr>
              <a:t>élevé (actionneurs électromécaniques).</a:t>
            </a:r>
            <a:endParaRPr lang="fr-FR" u="none" strike="noStrike" spc="-50" dirty="0">
              <a:effectLst/>
              <a:ea typeface="Times New Roman" panose="02020603050405020304" pitchFamily="18" charset="0"/>
              <a:cs typeface="Times New Roman" panose="02020603050405020304" pitchFamily="18" charset="0"/>
            </a:endParaRPr>
          </a:p>
          <a:p>
            <a:pPr marL="265113" marR="482600" lvl="0" indent="-265113" algn="just">
              <a:lnSpc>
                <a:spcPct val="150000"/>
              </a:lnSpc>
              <a:buClr>
                <a:srgbClr val="000000"/>
              </a:buClr>
              <a:buSzPts val="1200"/>
              <a:buFont typeface="Symbol" panose="05050102010706020507" pitchFamily="18" charset="2"/>
              <a:buChar char="-"/>
              <a:tabLst>
                <a:tab pos="717550" algn="l"/>
                <a:tab pos="10852150" algn="l"/>
              </a:tabLst>
            </a:pPr>
            <a:r>
              <a:rPr lang="fr-FR" u="none" strike="noStrike" spc="-50" dirty="0" smtClean="0">
                <a:effectLst/>
                <a:ea typeface="Times New Roman" panose="02020603050405020304" pitchFamily="18" charset="0"/>
                <a:cs typeface="Times New Roman" panose="02020603050405020304" pitchFamily="18" charset="0"/>
              </a:rPr>
              <a:t>Simplicité </a:t>
            </a:r>
            <a:r>
              <a:rPr lang="fr-FR" u="none" strike="noStrike" spc="-50" dirty="0">
                <a:effectLst/>
                <a:ea typeface="Times New Roman" panose="02020603050405020304" pitchFamily="18" charset="0"/>
                <a:cs typeface="Times New Roman" panose="02020603050405020304" pitchFamily="18" charset="0"/>
              </a:rPr>
              <a:t>du couplage en parallèle des </a:t>
            </a:r>
            <a:r>
              <a:rPr lang="fr-FR" u="none" strike="noStrike" spc="-50" dirty="0" smtClean="0">
                <a:effectLst/>
                <a:ea typeface="Times New Roman" panose="02020603050405020304" pitchFamily="18" charset="0"/>
                <a:cs typeface="Times New Roman" panose="02020603050405020304" pitchFamily="18" charset="0"/>
              </a:rPr>
              <a:t>dynamos (tensions </a:t>
            </a:r>
            <a:r>
              <a:rPr lang="fr-FR" u="none" strike="noStrike" spc="-50" dirty="0">
                <a:effectLst/>
                <a:ea typeface="Times New Roman" panose="02020603050405020304" pitchFamily="18" charset="0"/>
                <a:cs typeface="Times New Roman" panose="02020603050405020304" pitchFamily="18" charset="0"/>
              </a:rPr>
              <a:t>développées soient </a:t>
            </a:r>
            <a:r>
              <a:rPr lang="fr-FR" u="none" strike="noStrike" spc="-50" dirty="0" smtClean="0">
                <a:effectLst/>
                <a:ea typeface="Times New Roman" panose="02020603050405020304" pitchFamily="18" charset="0"/>
                <a:cs typeface="Times New Roman" panose="02020603050405020304" pitchFamily="18" charset="0"/>
              </a:rPr>
              <a:t>identiques).</a:t>
            </a:r>
            <a:endParaRPr lang="fr-FR" u="none" strike="noStrike" spc="-50" dirty="0">
              <a:effectLst/>
              <a:ea typeface="Times New Roman" panose="02020603050405020304" pitchFamily="18" charset="0"/>
              <a:cs typeface="Times New Roman" panose="02020603050405020304" pitchFamily="18" charset="0"/>
            </a:endParaRPr>
          </a:p>
          <a:p>
            <a:pPr marL="265113" marR="482600" lvl="0" indent="-265113" algn="just">
              <a:lnSpc>
                <a:spcPct val="150000"/>
              </a:lnSpc>
              <a:buClr>
                <a:srgbClr val="000000"/>
              </a:buClr>
              <a:buSzPts val="1200"/>
              <a:buFont typeface="Symbol" panose="05050102010706020507" pitchFamily="18" charset="2"/>
              <a:buChar char="-"/>
              <a:tabLst>
                <a:tab pos="717550" algn="l"/>
                <a:tab pos="10852150" algn="l"/>
              </a:tabLst>
            </a:pPr>
            <a:r>
              <a:rPr lang="fr-FR" u="none" strike="noStrike" spc="-50" dirty="0">
                <a:effectLst/>
                <a:ea typeface="Times New Roman" panose="02020603050405020304" pitchFamily="18" charset="0"/>
                <a:cs typeface="Times New Roman" panose="02020603050405020304" pitchFamily="18" charset="0"/>
              </a:rPr>
              <a:t>Possibilité sur les GMP de petite puissance, d'équiper l'avion de </a:t>
            </a:r>
            <a:r>
              <a:rPr lang="fr-FR" u="none" strike="noStrike" spc="-50" dirty="0" err="1" smtClean="0">
                <a:effectLst/>
                <a:ea typeface="Times New Roman" panose="02020603050405020304" pitchFamily="18" charset="0"/>
                <a:cs typeface="Times New Roman" panose="02020603050405020304" pitchFamily="18" charset="0"/>
              </a:rPr>
              <a:t>Génés</a:t>
            </a:r>
            <a:r>
              <a:rPr lang="fr-FR" spc="-50" dirty="0" smtClean="0">
                <a:ea typeface="Times New Roman" panose="02020603050405020304" pitchFamily="18" charset="0"/>
                <a:cs typeface="Times New Roman" panose="02020603050405020304" pitchFamily="18" charset="0"/>
              </a:rPr>
              <a:t>-</a:t>
            </a:r>
            <a:r>
              <a:rPr lang="fr-FR" spc="-50" dirty="0">
                <a:ea typeface="Times New Roman" panose="02020603050405020304" pitchFamily="18" charset="0"/>
                <a:cs typeface="Times New Roman" panose="02020603050405020304" pitchFamily="18" charset="0"/>
              </a:rPr>
              <a:t>D</a:t>
            </a:r>
            <a:r>
              <a:rPr lang="fr-FR" u="none" strike="noStrike" spc="-50" dirty="0" smtClean="0">
                <a:effectLst/>
                <a:ea typeface="Times New Roman" panose="02020603050405020304" pitchFamily="18" charset="0"/>
                <a:cs typeface="Times New Roman" panose="02020603050405020304" pitchFamily="18" charset="0"/>
              </a:rPr>
              <a:t>émarreurs</a:t>
            </a:r>
            <a:r>
              <a:rPr lang="fr-FR" u="none" strike="noStrike" spc="-50" dirty="0">
                <a:effectLst/>
                <a:ea typeface="Times New Roman" panose="02020603050405020304" pitchFamily="18" charset="0"/>
                <a:cs typeface="Times New Roman" panose="02020603050405020304" pitchFamily="18" charset="0"/>
              </a:rPr>
              <a:t>, basées sur le phénomène de réversibilité de la dynamo.</a:t>
            </a:r>
          </a:p>
          <a:p>
            <a:pPr marL="265113" lvl="0" indent="-265113" algn="just">
              <a:lnSpc>
                <a:spcPct val="150000"/>
              </a:lnSpc>
              <a:buClr>
                <a:srgbClr val="000000"/>
              </a:buClr>
              <a:buSzPts val="1200"/>
              <a:buFont typeface="Symbol" panose="05050102010706020507" pitchFamily="18" charset="2"/>
              <a:buChar char="-"/>
              <a:tabLst>
                <a:tab pos="717550" algn="l"/>
                <a:tab pos="10852150" algn="l"/>
              </a:tabLst>
            </a:pPr>
            <a:r>
              <a:rPr lang="fr-FR" u="none" strike="noStrike" spc="-50" dirty="0">
                <a:effectLst/>
                <a:ea typeface="Times New Roman" panose="02020603050405020304" pitchFamily="18" charset="0"/>
                <a:cs typeface="Times New Roman" panose="02020603050405020304" pitchFamily="18" charset="0"/>
              </a:rPr>
              <a:t>La basse tension 28v est sans </a:t>
            </a:r>
            <a:r>
              <a:rPr lang="fr-FR" u="none" strike="noStrike" spc="-50" dirty="0" smtClean="0">
                <a:effectLst/>
                <a:ea typeface="Times New Roman" panose="02020603050405020304" pitchFamily="18" charset="0"/>
                <a:cs typeface="Times New Roman" panose="02020603050405020304" pitchFamily="18" charset="0"/>
              </a:rPr>
              <a:t>danger.</a:t>
            </a:r>
            <a:endParaRPr lang="fr-FR" u="none" strike="noStrike" spc="-50" dirty="0">
              <a:effectLst/>
              <a:ea typeface="Times New Roman" panose="02020603050405020304" pitchFamily="18" charset="0"/>
              <a:cs typeface="Times New Roman" panose="02020603050405020304" pitchFamily="18" charset="0"/>
            </a:endParaRPr>
          </a:p>
        </p:txBody>
      </p:sp>
      <p:sp>
        <p:nvSpPr>
          <p:cNvPr id="3" name="Rectangle 2"/>
          <p:cNvSpPr/>
          <p:nvPr/>
        </p:nvSpPr>
        <p:spPr>
          <a:xfrm>
            <a:off x="4816387" y="468219"/>
            <a:ext cx="3197286" cy="507831"/>
          </a:xfrm>
          <a:prstGeom prst="rect">
            <a:avLst/>
          </a:prstGeom>
        </p:spPr>
        <p:txBody>
          <a:bodyPr wrap="none">
            <a:spAutoFit/>
          </a:bodyPr>
          <a:lstStyle/>
          <a:p>
            <a:pPr marL="265113" indent="-265113" algn="ctr">
              <a:lnSpc>
                <a:spcPct val="150000"/>
              </a:lnSpc>
              <a:buClr>
                <a:srgbClr val="000000"/>
              </a:buClr>
              <a:buSzPts val="1200"/>
              <a:tabLst>
                <a:tab pos="717550" algn="l"/>
                <a:tab pos="10852150" algn="l"/>
              </a:tabLst>
            </a:pPr>
            <a:r>
              <a:rPr lang="fr-FR" b="1" spc="-50" dirty="0">
                <a:cs typeface="Times New Roman" panose="02020603050405020304" pitchFamily="18" charset="0"/>
              </a:rPr>
              <a:t>COURANT CONTINU: AVANTAGES</a:t>
            </a:r>
          </a:p>
        </p:txBody>
      </p:sp>
    </p:spTree>
    <p:extLst>
      <p:ext uri="{BB962C8B-B14F-4D97-AF65-F5344CB8AC3E}">
        <p14:creationId xmlns:p14="http://schemas.microsoft.com/office/powerpoint/2010/main" val="3724765254"/>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7" name="Tableau 6">
                <a:extLst>
                  <a:ext uri="{FF2B5EF4-FFF2-40B4-BE49-F238E27FC236}">
                    <a16:creationId xmlns:a16="http://schemas.microsoft.com/office/drawing/2014/main" id="{AD11CBB9-0D55-DF4A-0086-281E2F4518F6}"/>
                  </a:ext>
                </a:extLst>
              </p:cNvPr>
              <p:cNvGraphicFramePr>
                <a:graphicFrameLocks noGrp="1"/>
              </p:cNvGraphicFramePr>
              <p:nvPr>
                <p:extLst>
                  <p:ext uri="{D42A27DB-BD31-4B8C-83A1-F6EECF244321}">
                    <p14:modId xmlns:p14="http://schemas.microsoft.com/office/powerpoint/2010/main" val="2623873837"/>
                  </p:ext>
                </p:extLst>
              </p:nvPr>
            </p:nvGraphicFramePr>
            <p:xfrm>
              <a:off x="504228" y="1440035"/>
              <a:ext cx="11183543" cy="4179669"/>
            </p:xfrm>
            <a:graphic>
              <a:graphicData uri="http://schemas.openxmlformats.org/drawingml/2006/table">
                <a:tbl>
                  <a:tblPr>
                    <a:tableStyleId>{284E427A-3D55-4303-BF80-6455036E1DE7}</a:tableStyleId>
                  </a:tblPr>
                  <a:tblGrid>
                    <a:gridCol w="2298267">
                      <a:extLst>
                        <a:ext uri="{9D8B030D-6E8A-4147-A177-3AD203B41FA5}">
                          <a16:colId xmlns:a16="http://schemas.microsoft.com/office/drawing/2014/main" val="3620148666"/>
                        </a:ext>
                      </a:extLst>
                    </a:gridCol>
                    <a:gridCol w="8885276">
                      <a:extLst>
                        <a:ext uri="{9D8B030D-6E8A-4147-A177-3AD203B41FA5}">
                          <a16:colId xmlns:a16="http://schemas.microsoft.com/office/drawing/2014/main" val="4217644943"/>
                        </a:ext>
                      </a:extLst>
                    </a:gridCol>
                  </a:tblGrid>
                  <a:tr h="635635">
                    <a:tc>
                      <a:txBody>
                        <a:bodyPr/>
                        <a:lstStyle/>
                        <a:p>
                          <a:pPr marR="165100" indent="-1295400" algn="l">
                            <a:lnSpc>
                              <a:spcPct val="100000"/>
                            </a:lnSpc>
                            <a:spcBef>
                              <a:spcPts val="0"/>
                            </a:spcBef>
                            <a:spcAft>
                              <a:spcPts val="0"/>
                            </a:spcAft>
                          </a:pPr>
                          <a:r>
                            <a:rPr lang="fr-FR" sz="1800" spc="-50" dirty="0">
                              <a:effectLst/>
                            </a:rPr>
                            <a:t>Relais de couplage</a:t>
                          </a:r>
                          <a:endParaRPr lang="fr-FR" sz="1800" spc="-50" dirty="0">
                            <a:effectLst/>
                            <a:latin typeface="+mn-lt"/>
                            <a:ea typeface="Times New Roman" panose="02020603050405020304" pitchFamily="18" charset="0"/>
                          </a:endParaRPr>
                        </a:p>
                      </a:txBody>
                      <a:tcPr marL="6350" marR="6350" marT="0" marB="0"/>
                    </a:tc>
                    <a:tc>
                      <a:txBody>
                        <a:bodyPr/>
                        <a:lstStyle/>
                        <a:p>
                          <a:pPr marL="139700" indent="-1295400" algn="l">
                            <a:lnSpc>
                              <a:spcPct val="100000"/>
                            </a:lnSpc>
                            <a:spcBef>
                              <a:spcPts val="0"/>
                            </a:spcBef>
                            <a:spcAft>
                              <a:spcPts val="0"/>
                            </a:spcAft>
                          </a:pPr>
                          <a:r>
                            <a:rPr lang="fr-FR" sz="1800" spc="-50" dirty="0">
                              <a:effectLst/>
                            </a:rPr>
                            <a:t>BTB (Bus Tie Breaker) assure la liaison des bus propre 1 - 2 - 3 ou les isole par l'intermédiaire d’une bus de couplage.</a:t>
                          </a:r>
                          <a:endParaRPr lang="fr-FR" sz="1800" spc="-50" dirty="0">
                            <a:effectLst/>
                            <a:latin typeface="+mn-lt"/>
                            <a:ea typeface="Times New Roman" panose="02020603050405020304" pitchFamily="18" charset="0"/>
                          </a:endParaRPr>
                        </a:p>
                      </a:txBody>
                      <a:tcPr marL="6350" marR="6350" marT="0" marB="0" anchor="ctr"/>
                    </a:tc>
                    <a:extLst>
                      <a:ext uri="{0D108BD9-81ED-4DB2-BD59-A6C34878D82A}">
                        <a16:rowId xmlns:a16="http://schemas.microsoft.com/office/drawing/2014/main" val="2078481381"/>
                      </a:ext>
                    </a:extLst>
                  </a:tr>
                  <a:tr h="351055">
                    <a:tc>
                      <a:txBody>
                        <a:bodyPr/>
                        <a:lstStyle/>
                        <a:p>
                          <a:pPr indent="-1295400" algn="l">
                            <a:lnSpc>
                              <a:spcPct val="100000"/>
                            </a:lnSpc>
                            <a:spcBef>
                              <a:spcPts val="0"/>
                            </a:spcBef>
                            <a:spcAft>
                              <a:spcPts val="0"/>
                            </a:spcAft>
                          </a:pPr>
                          <a:r>
                            <a:rPr lang="fr-FR" sz="1800" spc="-50" dirty="0">
                              <a:effectLst/>
                            </a:rPr>
                            <a:t>Transfo 115/28 v</a:t>
                          </a:r>
                          <a:endParaRPr lang="fr-FR" sz="1800" spc="-50" dirty="0">
                            <a:effectLst/>
                            <a:latin typeface="+mn-lt"/>
                            <a:ea typeface="Times New Roman" panose="02020603050405020304" pitchFamily="18" charset="0"/>
                          </a:endParaRPr>
                        </a:p>
                      </a:txBody>
                      <a:tcPr marL="6350" marR="6350" marT="0" marB="0" anchor="ctr"/>
                    </a:tc>
                    <a:tc>
                      <a:txBody>
                        <a:bodyPr/>
                        <a:lstStyle/>
                        <a:p>
                          <a:pPr marL="139700" indent="-1295400" algn="l">
                            <a:lnSpc>
                              <a:spcPct val="100000"/>
                            </a:lnSpc>
                            <a:spcBef>
                              <a:spcPts val="0"/>
                            </a:spcBef>
                            <a:spcAft>
                              <a:spcPts val="0"/>
                            </a:spcAft>
                          </a:pPr>
                          <a:r>
                            <a:rPr lang="fr-FR" sz="1800" spc="-50" dirty="0">
                              <a:effectLst/>
                            </a:rPr>
                            <a:t>Il abaisse la tension de 115 à 28 v</a:t>
                          </a:r>
                          <a14:m>
                            <m:oMath xmlns:m="http://schemas.openxmlformats.org/officeDocument/2006/math">
                              <m:r>
                                <a:rPr lang="fr-FR" sz="1800" spc="-50" smtClean="0">
                                  <a:effectLst/>
                                  <a:latin typeface="Cambria Math" panose="02040503050406030204" pitchFamily="18" charset="0"/>
                                </a:rPr>
                                <m:t>~</m:t>
                              </m:r>
                            </m:oMath>
                          </a14:m>
                          <a:r>
                            <a:rPr lang="fr-FR" sz="1800" spc="-50" dirty="0">
                              <a:effectLst/>
                            </a:rPr>
                            <a:t> (ou 26 v</a:t>
                          </a:r>
                          <a14:m>
                            <m:oMath xmlns:m="http://schemas.openxmlformats.org/officeDocument/2006/math">
                              <m:r>
                                <a:rPr lang="fr-FR" sz="1800" spc="-50" smtClean="0">
                                  <a:effectLst/>
                                  <a:latin typeface="Cambria Math" panose="02040503050406030204" pitchFamily="18" charset="0"/>
                                </a:rPr>
                                <m:t>~</m:t>
                              </m:r>
                            </m:oMath>
                          </a14:m>
                          <a:r>
                            <a:rPr lang="fr-FR" sz="1800" spc="-50" dirty="0">
                              <a:effectLst/>
                            </a:rPr>
                            <a:t>  selon les avions).</a:t>
                          </a:r>
                          <a:endParaRPr lang="fr-FR" sz="1800" spc="-50" dirty="0">
                            <a:effectLst/>
                            <a:latin typeface="+mn-lt"/>
                            <a:ea typeface="Times New Roman" panose="02020603050405020304" pitchFamily="18" charset="0"/>
                          </a:endParaRPr>
                        </a:p>
                      </a:txBody>
                      <a:tcPr marL="6350" marR="6350" marT="0" marB="0" anchor="ctr"/>
                    </a:tc>
                    <a:extLst>
                      <a:ext uri="{0D108BD9-81ED-4DB2-BD59-A6C34878D82A}">
                        <a16:rowId xmlns:a16="http://schemas.microsoft.com/office/drawing/2014/main" val="2760747375"/>
                      </a:ext>
                    </a:extLst>
                  </a:tr>
                  <a:tr h="330506">
                    <a:tc>
                      <a:txBody>
                        <a:bodyPr/>
                        <a:lstStyle/>
                        <a:p>
                          <a:pPr marR="165100" indent="-1295400" algn="l">
                            <a:lnSpc>
                              <a:spcPct val="100000"/>
                            </a:lnSpc>
                            <a:spcBef>
                              <a:spcPts val="0"/>
                            </a:spcBef>
                            <a:spcAft>
                              <a:spcPts val="0"/>
                            </a:spcAft>
                          </a:pPr>
                          <a:r>
                            <a:rPr lang="fr-FR" sz="1800" spc="-50" dirty="0">
                              <a:effectLst/>
                            </a:rPr>
                            <a:t>Transfo-redresseur</a:t>
                          </a:r>
                          <a:endParaRPr lang="fr-FR" sz="1800" spc="-50" dirty="0">
                            <a:effectLst/>
                            <a:latin typeface="+mn-lt"/>
                            <a:ea typeface="Times New Roman" panose="02020603050405020304" pitchFamily="18" charset="0"/>
                          </a:endParaRPr>
                        </a:p>
                      </a:txBody>
                      <a:tcPr marL="6350" marR="6350" marT="0" marB="0" anchor="ctr"/>
                    </a:tc>
                    <a:tc>
                      <a:txBody>
                        <a:bodyPr/>
                        <a:lstStyle/>
                        <a:p>
                          <a:pPr marL="139700" indent="-1295400" algn="l">
                            <a:lnSpc>
                              <a:spcPct val="100000"/>
                            </a:lnSpc>
                            <a:spcBef>
                              <a:spcPts val="0"/>
                            </a:spcBef>
                            <a:spcAft>
                              <a:spcPts val="0"/>
                            </a:spcAft>
                          </a:pPr>
                          <a:r>
                            <a:rPr lang="fr-FR" sz="1800" spc="-50" dirty="0">
                              <a:effectLst/>
                            </a:rPr>
                            <a:t>Il permet d’obtenir du 28 v continu à partir du 115 v </a:t>
                          </a:r>
                          <a14:m>
                            <m:oMath xmlns:m="http://schemas.openxmlformats.org/officeDocument/2006/math">
                              <m:r>
                                <a:rPr lang="fr-FR" sz="1800" spc="-50" smtClean="0">
                                  <a:effectLst/>
                                  <a:latin typeface="Cambria Math" panose="02040503050406030204" pitchFamily="18" charset="0"/>
                                </a:rPr>
                                <m:t>~</m:t>
                              </m:r>
                            </m:oMath>
                          </a14:m>
                          <a:r>
                            <a:rPr lang="fr-FR" sz="1800" spc="-50" dirty="0">
                              <a:effectLst/>
                            </a:rPr>
                            <a:t> appliqué.</a:t>
                          </a:r>
                          <a:endParaRPr lang="fr-FR" sz="1800" spc="-50" dirty="0">
                            <a:effectLst/>
                            <a:latin typeface="+mn-lt"/>
                            <a:ea typeface="Times New Roman" panose="02020603050405020304" pitchFamily="18" charset="0"/>
                          </a:endParaRPr>
                        </a:p>
                      </a:txBody>
                      <a:tcPr marL="6350" marR="6350" marT="0" marB="0" anchor="ctr"/>
                    </a:tc>
                    <a:extLst>
                      <a:ext uri="{0D108BD9-81ED-4DB2-BD59-A6C34878D82A}">
                        <a16:rowId xmlns:a16="http://schemas.microsoft.com/office/drawing/2014/main" val="2282748959"/>
                      </a:ext>
                    </a:extLst>
                  </a:tr>
                  <a:tr h="393593">
                    <a:tc>
                      <a:txBody>
                        <a:bodyPr/>
                        <a:lstStyle/>
                        <a:p>
                          <a:pPr indent="-1295400" algn="l">
                            <a:lnSpc>
                              <a:spcPct val="100000"/>
                            </a:lnSpc>
                            <a:spcBef>
                              <a:spcPts val="0"/>
                            </a:spcBef>
                            <a:spcAft>
                              <a:spcPts val="0"/>
                            </a:spcAft>
                          </a:pPr>
                          <a:r>
                            <a:rPr lang="fr-FR" sz="1800" spc="-50">
                              <a:effectLst/>
                            </a:rPr>
                            <a:t>Batterie de bord</a:t>
                          </a:r>
                          <a:endParaRPr lang="fr-FR" sz="1800" spc="-50">
                            <a:effectLst/>
                            <a:latin typeface="+mn-lt"/>
                            <a:ea typeface="Times New Roman" panose="02020603050405020304" pitchFamily="18" charset="0"/>
                          </a:endParaRPr>
                        </a:p>
                      </a:txBody>
                      <a:tcPr marL="6350" marR="6350" marT="0" marB="0" anchor="ctr"/>
                    </a:tc>
                    <a:tc>
                      <a:txBody>
                        <a:bodyPr/>
                        <a:lstStyle/>
                        <a:p>
                          <a:pPr marL="139700" indent="-1295400" algn="l">
                            <a:lnSpc>
                              <a:spcPct val="100000"/>
                            </a:lnSpc>
                            <a:spcBef>
                              <a:spcPts val="0"/>
                            </a:spcBef>
                            <a:spcAft>
                              <a:spcPts val="0"/>
                            </a:spcAft>
                          </a:pPr>
                          <a:r>
                            <a:rPr lang="fr-FR" sz="1800" spc="-50" dirty="0">
                              <a:effectLst/>
                            </a:rPr>
                            <a:t>Source d’énergie de secours développant une tension minimale de 24 v continu.</a:t>
                          </a:r>
                          <a:endParaRPr lang="fr-FR" sz="1800" spc="-50" dirty="0">
                            <a:effectLst/>
                            <a:latin typeface="+mn-lt"/>
                            <a:ea typeface="Times New Roman" panose="02020603050405020304" pitchFamily="18" charset="0"/>
                          </a:endParaRPr>
                        </a:p>
                      </a:txBody>
                      <a:tcPr marL="6350" marR="6350" marT="0" marB="0" anchor="b"/>
                    </a:tc>
                    <a:extLst>
                      <a:ext uri="{0D108BD9-81ED-4DB2-BD59-A6C34878D82A}">
                        <a16:rowId xmlns:a16="http://schemas.microsoft.com/office/drawing/2014/main" val="1094999031"/>
                      </a:ext>
                    </a:extLst>
                  </a:tr>
                  <a:tr h="635635">
                    <a:tc>
                      <a:txBody>
                        <a:bodyPr/>
                        <a:lstStyle/>
                        <a:p>
                          <a:pPr marR="165100" indent="-1295400" algn="l">
                            <a:lnSpc>
                              <a:spcPct val="100000"/>
                            </a:lnSpc>
                            <a:spcBef>
                              <a:spcPts val="0"/>
                            </a:spcBef>
                            <a:spcAft>
                              <a:spcPts val="0"/>
                            </a:spcAft>
                          </a:pPr>
                          <a:r>
                            <a:rPr lang="fr-FR" dirty="0"/>
                            <a:t>APU	</a:t>
                          </a:r>
                          <a:endParaRPr lang="fr-FR" sz="1800" spc="-50" dirty="0">
                            <a:effectLst/>
                            <a:latin typeface="+mn-lt"/>
                            <a:ea typeface="Times New Roman" panose="02020603050405020304" pitchFamily="18" charset="0"/>
                          </a:endParaRPr>
                        </a:p>
                      </a:txBody>
                      <a:tcPr marL="6350" marR="6350" marT="0" marB="0" anchor="ctr"/>
                    </a:tc>
                    <a:tc>
                      <a:txBody>
                        <a:bodyPr/>
                        <a:lstStyle/>
                        <a:p>
                          <a:pPr marL="176213" marR="0" lvl="0" indent="-176213"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dirty="0"/>
                            <a:t>Source auxiliaire d’énergie embarquée, elle fournit:</a:t>
                          </a:r>
                        </a:p>
                        <a:p>
                          <a:pPr marL="285750" marR="0" lvl="0" indent="-2857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lang="fr-FR" dirty="0"/>
                            <a:t>l’air sous pression pour le conditionnement d’air, et le démarrage de l’avion, </a:t>
                          </a:r>
                        </a:p>
                        <a:p>
                          <a:pPr marL="285750" marR="0" lvl="0" indent="-2857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lang="fr-FR" dirty="0"/>
                            <a:t>l’énergie électrique à partir d’un alternateur de puissance identique à celle d’un alternateur de bord. </a:t>
                          </a:r>
                        </a:p>
                        <a:p>
                          <a:pPr marL="176213" marR="0" lvl="0" indent="-176213"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dirty="0"/>
                            <a:t>La connexion sur la bus de couplage se fait par le relais de ligne APU.</a:t>
                          </a:r>
                          <a:endParaRPr lang="fr-FR" sz="1800" spc="-50" dirty="0">
                            <a:effectLst/>
                            <a:latin typeface="+mn-lt"/>
                            <a:ea typeface="Times New Roman" panose="02020603050405020304" pitchFamily="18" charset="0"/>
                          </a:endParaRPr>
                        </a:p>
                      </a:txBody>
                      <a:tcPr marL="6350" marR="6350" marT="0" marB="0" anchor="b"/>
                    </a:tc>
                    <a:extLst>
                      <a:ext uri="{0D108BD9-81ED-4DB2-BD59-A6C34878D82A}">
                        <a16:rowId xmlns:a16="http://schemas.microsoft.com/office/drawing/2014/main" val="180634638"/>
                      </a:ext>
                    </a:extLst>
                  </a:tr>
                  <a:tr h="635635">
                    <a:tc>
                      <a:txBody>
                        <a:bodyPr/>
                        <a:lstStyle/>
                        <a:p>
                          <a:pPr indent="-1295400" algn="l">
                            <a:lnSpc>
                              <a:spcPct val="100000"/>
                            </a:lnSpc>
                            <a:spcBef>
                              <a:spcPts val="0"/>
                            </a:spcBef>
                            <a:spcAft>
                              <a:spcPts val="0"/>
                            </a:spcAft>
                          </a:pPr>
                          <a:r>
                            <a:rPr lang="fr-FR" dirty="0"/>
                            <a:t>Groupe de parc</a:t>
                          </a:r>
                        </a:p>
                        <a:p>
                          <a:pPr indent="-1295400" algn="l">
                            <a:lnSpc>
                              <a:spcPct val="100000"/>
                            </a:lnSpc>
                            <a:spcBef>
                              <a:spcPts val="0"/>
                            </a:spcBef>
                            <a:spcAft>
                              <a:spcPts val="0"/>
                            </a:spcAft>
                          </a:pPr>
                          <a:r>
                            <a:rPr lang="fr-FR" dirty="0"/>
                            <a:t>115/200 v</a:t>
                          </a:r>
                          <a:endParaRPr lang="fr-FR" sz="1800" spc="-50" dirty="0">
                            <a:effectLst/>
                            <a:latin typeface="+mn-lt"/>
                            <a:ea typeface="Times New Roman" panose="02020603050405020304" pitchFamily="18" charset="0"/>
                          </a:endParaRPr>
                        </a:p>
                      </a:txBody>
                      <a:tcPr marL="6350" marR="6350" marT="0" marB="0" anchor="ctr"/>
                    </a:tc>
                    <a:tc>
                      <a:txBody>
                        <a:bodyPr/>
                        <a:lstStyle/>
                        <a:p>
                          <a:pPr marL="139700" marR="0" lvl="0" indent="-1295400" algn="l" defTabSz="914400" rtl="0" eaLnBrk="1" fontAlgn="auto" latinLnBrk="0" hangingPunct="1">
                            <a:lnSpc>
                              <a:spcPct val="100000"/>
                            </a:lnSpc>
                            <a:spcBef>
                              <a:spcPts val="0"/>
                            </a:spcBef>
                            <a:spcAft>
                              <a:spcPts val="0"/>
                            </a:spcAft>
                            <a:buClrTx/>
                            <a:buSzTx/>
                            <a:buFontTx/>
                            <a:buNone/>
                            <a:tabLst/>
                            <a:defRPr/>
                          </a:pPr>
                          <a:r>
                            <a:rPr lang="fr-FR" dirty="0"/>
                            <a:t>C’est une source d’énergie utilisée au sol, qui assure l’alimentation du réseau de bord, dès la fermeture du relais de groupe de parc, ce qui a pour effet de connecter le GP sur la bus de couplage.</a:t>
                          </a:r>
                        </a:p>
                        <a:p>
                          <a:pPr marL="139700" indent="-1295400" algn="l">
                            <a:lnSpc>
                              <a:spcPct val="100000"/>
                            </a:lnSpc>
                            <a:spcBef>
                              <a:spcPts val="0"/>
                            </a:spcBef>
                            <a:spcAft>
                              <a:spcPts val="0"/>
                            </a:spcAft>
                          </a:pPr>
                          <a:endParaRPr lang="fr-FR" sz="1800" spc="-50" dirty="0">
                            <a:effectLst/>
                            <a:latin typeface="+mn-lt"/>
                            <a:ea typeface="Times New Roman" panose="02020603050405020304" pitchFamily="18" charset="0"/>
                          </a:endParaRPr>
                        </a:p>
                      </a:txBody>
                      <a:tcPr marL="6350" marR="6350" marT="0" marB="0" anchor="b"/>
                    </a:tc>
                    <a:extLst>
                      <a:ext uri="{0D108BD9-81ED-4DB2-BD59-A6C34878D82A}">
                        <a16:rowId xmlns:a16="http://schemas.microsoft.com/office/drawing/2014/main" val="3994850775"/>
                      </a:ext>
                    </a:extLst>
                  </a:tr>
                </a:tbl>
              </a:graphicData>
            </a:graphic>
          </p:graphicFrame>
        </mc:Choice>
        <mc:Fallback xmlns="">
          <p:graphicFrame>
            <p:nvGraphicFramePr>
              <p:cNvPr id="7" name="Tableau 6">
                <a:extLst>
                  <a:ext uri="{FF2B5EF4-FFF2-40B4-BE49-F238E27FC236}">
                    <a16:creationId xmlns:a16="http://schemas.microsoft.com/office/drawing/2014/main" id="{AD11CBB9-0D55-DF4A-0086-281E2F4518F6}"/>
                  </a:ext>
                </a:extLst>
              </p:cNvPr>
              <p:cNvGraphicFramePr>
                <a:graphicFrameLocks noGrp="1"/>
              </p:cNvGraphicFramePr>
              <p:nvPr>
                <p:extLst>
                  <p:ext uri="{D42A27DB-BD31-4B8C-83A1-F6EECF244321}">
                    <p14:modId xmlns:p14="http://schemas.microsoft.com/office/powerpoint/2010/main" val="2623873837"/>
                  </p:ext>
                </p:extLst>
              </p:nvPr>
            </p:nvGraphicFramePr>
            <p:xfrm>
              <a:off x="504228" y="1440035"/>
              <a:ext cx="11183543" cy="4179669"/>
            </p:xfrm>
            <a:graphic>
              <a:graphicData uri="http://schemas.openxmlformats.org/drawingml/2006/table">
                <a:tbl>
                  <a:tblPr>
                    <a:tableStyleId>{284E427A-3D55-4303-BF80-6455036E1DE7}</a:tableStyleId>
                  </a:tblPr>
                  <a:tblGrid>
                    <a:gridCol w="2298267">
                      <a:extLst>
                        <a:ext uri="{9D8B030D-6E8A-4147-A177-3AD203B41FA5}">
                          <a16:colId xmlns:a16="http://schemas.microsoft.com/office/drawing/2014/main" val="3620148666"/>
                        </a:ext>
                      </a:extLst>
                    </a:gridCol>
                    <a:gridCol w="8885276">
                      <a:extLst>
                        <a:ext uri="{9D8B030D-6E8A-4147-A177-3AD203B41FA5}">
                          <a16:colId xmlns:a16="http://schemas.microsoft.com/office/drawing/2014/main" val="4217644943"/>
                        </a:ext>
                      </a:extLst>
                    </a:gridCol>
                  </a:tblGrid>
                  <a:tr h="635635">
                    <a:tc>
                      <a:txBody>
                        <a:bodyPr/>
                        <a:lstStyle/>
                        <a:p>
                          <a:pPr marR="165100" indent="-1295400" algn="l">
                            <a:lnSpc>
                              <a:spcPct val="100000"/>
                            </a:lnSpc>
                            <a:spcBef>
                              <a:spcPts val="0"/>
                            </a:spcBef>
                            <a:spcAft>
                              <a:spcPts val="0"/>
                            </a:spcAft>
                          </a:pPr>
                          <a:r>
                            <a:rPr lang="fr-FR" sz="1800" spc="-50" dirty="0">
                              <a:effectLst/>
                            </a:rPr>
                            <a:t>Relais de couplage</a:t>
                          </a:r>
                          <a:endParaRPr lang="fr-FR" sz="1800" spc="-50" dirty="0">
                            <a:effectLst/>
                            <a:latin typeface="+mn-lt"/>
                            <a:ea typeface="Times New Roman" panose="02020603050405020304" pitchFamily="18" charset="0"/>
                          </a:endParaRPr>
                        </a:p>
                      </a:txBody>
                      <a:tcPr marL="6350" marR="6350" marT="0" marB="0"/>
                    </a:tc>
                    <a:tc>
                      <a:txBody>
                        <a:bodyPr/>
                        <a:lstStyle/>
                        <a:p>
                          <a:pPr marL="139700" indent="-1295400" algn="l">
                            <a:lnSpc>
                              <a:spcPct val="100000"/>
                            </a:lnSpc>
                            <a:spcBef>
                              <a:spcPts val="0"/>
                            </a:spcBef>
                            <a:spcAft>
                              <a:spcPts val="0"/>
                            </a:spcAft>
                          </a:pPr>
                          <a:r>
                            <a:rPr lang="fr-FR" sz="1800" spc="-50" dirty="0">
                              <a:effectLst/>
                            </a:rPr>
                            <a:t>BTB (Bus Tie Breaker) assure la liaison des bus propre 1 - 2 - 3 ou les isole par l'intermédiaire d’une bus de couplage.</a:t>
                          </a:r>
                          <a:endParaRPr lang="fr-FR" sz="1800" spc="-50" dirty="0">
                            <a:effectLst/>
                            <a:latin typeface="+mn-lt"/>
                            <a:ea typeface="Times New Roman" panose="02020603050405020304" pitchFamily="18" charset="0"/>
                          </a:endParaRPr>
                        </a:p>
                      </a:txBody>
                      <a:tcPr marL="6350" marR="6350" marT="0" marB="0" anchor="ctr"/>
                    </a:tc>
                    <a:extLst>
                      <a:ext uri="{0D108BD9-81ED-4DB2-BD59-A6C34878D82A}">
                        <a16:rowId xmlns:a16="http://schemas.microsoft.com/office/drawing/2014/main" val="2078481381"/>
                      </a:ext>
                    </a:extLst>
                  </a:tr>
                  <a:tr h="351055">
                    <a:tc>
                      <a:txBody>
                        <a:bodyPr/>
                        <a:lstStyle/>
                        <a:p>
                          <a:pPr indent="-1295400" algn="l">
                            <a:lnSpc>
                              <a:spcPct val="100000"/>
                            </a:lnSpc>
                            <a:spcBef>
                              <a:spcPts val="0"/>
                            </a:spcBef>
                            <a:spcAft>
                              <a:spcPts val="0"/>
                            </a:spcAft>
                          </a:pPr>
                          <a:r>
                            <a:rPr lang="fr-FR" sz="1800" spc="-50" dirty="0">
                              <a:effectLst/>
                            </a:rPr>
                            <a:t>Transfo 115/28 v</a:t>
                          </a:r>
                          <a:endParaRPr lang="fr-FR" sz="1800" spc="-50" dirty="0">
                            <a:effectLst/>
                            <a:latin typeface="+mn-lt"/>
                            <a:ea typeface="Times New Roman" panose="02020603050405020304" pitchFamily="18" charset="0"/>
                          </a:endParaRPr>
                        </a:p>
                      </a:txBody>
                      <a:tcPr marL="6350" marR="6350" marT="0" marB="0" anchor="ctr"/>
                    </a:tc>
                    <a:tc>
                      <a:txBody>
                        <a:bodyPr/>
                        <a:lstStyle/>
                        <a:p>
                          <a:endParaRPr lang="fr-FR"/>
                        </a:p>
                      </a:txBody>
                      <a:tcPr marL="6350" marR="6350" marT="0" marB="0" anchor="ctr">
                        <a:blipFill>
                          <a:blip r:embed="rId2"/>
                          <a:stretch>
                            <a:fillRect l="-25840" t="-201724" r="-69" b="-905172"/>
                          </a:stretch>
                        </a:blipFill>
                      </a:tcPr>
                    </a:tc>
                    <a:extLst>
                      <a:ext uri="{0D108BD9-81ED-4DB2-BD59-A6C34878D82A}">
                        <a16:rowId xmlns:a16="http://schemas.microsoft.com/office/drawing/2014/main" val="2760747375"/>
                      </a:ext>
                    </a:extLst>
                  </a:tr>
                  <a:tr h="330506">
                    <a:tc>
                      <a:txBody>
                        <a:bodyPr/>
                        <a:lstStyle/>
                        <a:p>
                          <a:pPr marR="165100" indent="-1295400" algn="l">
                            <a:lnSpc>
                              <a:spcPct val="100000"/>
                            </a:lnSpc>
                            <a:spcBef>
                              <a:spcPts val="0"/>
                            </a:spcBef>
                            <a:spcAft>
                              <a:spcPts val="0"/>
                            </a:spcAft>
                          </a:pPr>
                          <a:r>
                            <a:rPr lang="fr-FR" sz="1800" spc="-50" dirty="0">
                              <a:effectLst/>
                            </a:rPr>
                            <a:t>Transfo-redresseur</a:t>
                          </a:r>
                          <a:endParaRPr lang="fr-FR" sz="1800" spc="-50" dirty="0">
                            <a:effectLst/>
                            <a:latin typeface="+mn-lt"/>
                            <a:ea typeface="Times New Roman" panose="02020603050405020304" pitchFamily="18" charset="0"/>
                          </a:endParaRPr>
                        </a:p>
                      </a:txBody>
                      <a:tcPr marL="6350" marR="6350" marT="0" marB="0" anchor="ctr"/>
                    </a:tc>
                    <a:tc>
                      <a:txBody>
                        <a:bodyPr/>
                        <a:lstStyle/>
                        <a:p>
                          <a:endParaRPr lang="fr-FR"/>
                        </a:p>
                      </a:txBody>
                      <a:tcPr marL="6350" marR="6350" marT="0" marB="0" anchor="ctr">
                        <a:blipFill>
                          <a:blip r:embed="rId2"/>
                          <a:stretch>
                            <a:fillRect l="-25840" t="-324074" r="-69" b="-872222"/>
                          </a:stretch>
                        </a:blipFill>
                      </a:tcPr>
                    </a:tc>
                    <a:extLst>
                      <a:ext uri="{0D108BD9-81ED-4DB2-BD59-A6C34878D82A}">
                        <a16:rowId xmlns:a16="http://schemas.microsoft.com/office/drawing/2014/main" val="2282748959"/>
                      </a:ext>
                    </a:extLst>
                  </a:tr>
                  <a:tr h="393593">
                    <a:tc>
                      <a:txBody>
                        <a:bodyPr/>
                        <a:lstStyle/>
                        <a:p>
                          <a:pPr indent="-1295400" algn="l">
                            <a:lnSpc>
                              <a:spcPct val="100000"/>
                            </a:lnSpc>
                            <a:spcBef>
                              <a:spcPts val="0"/>
                            </a:spcBef>
                            <a:spcAft>
                              <a:spcPts val="0"/>
                            </a:spcAft>
                          </a:pPr>
                          <a:r>
                            <a:rPr lang="fr-FR" sz="1800" spc="-50">
                              <a:effectLst/>
                            </a:rPr>
                            <a:t>Batterie de bord</a:t>
                          </a:r>
                          <a:endParaRPr lang="fr-FR" sz="1800" spc="-50">
                            <a:effectLst/>
                            <a:latin typeface="+mn-lt"/>
                            <a:ea typeface="Times New Roman" panose="02020603050405020304" pitchFamily="18" charset="0"/>
                          </a:endParaRPr>
                        </a:p>
                      </a:txBody>
                      <a:tcPr marL="6350" marR="6350" marT="0" marB="0" anchor="ctr"/>
                    </a:tc>
                    <a:tc>
                      <a:txBody>
                        <a:bodyPr/>
                        <a:lstStyle/>
                        <a:p>
                          <a:pPr marL="139700" indent="-1295400" algn="l">
                            <a:lnSpc>
                              <a:spcPct val="100000"/>
                            </a:lnSpc>
                            <a:spcBef>
                              <a:spcPts val="0"/>
                            </a:spcBef>
                            <a:spcAft>
                              <a:spcPts val="0"/>
                            </a:spcAft>
                          </a:pPr>
                          <a:r>
                            <a:rPr lang="fr-FR" sz="1800" spc="-50" dirty="0">
                              <a:effectLst/>
                            </a:rPr>
                            <a:t>Source d’énergie de secours développant une tension minimale de 24 v continu.</a:t>
                          </a:r>
                          <a:endParaRPr lang="fr-FR" sz="1800" spc="-50" dirty="0">
                            <a:effectLst/>
                            <a:latin typeface="+mn-lt"/>
                            <a:ea typeface="Times New Roman" panose="02020603050405020304" pitchFamily="18" charset="0"/>
                          </a:endParaRPr>
                        </a:p>
                      </a:txBody>
                      <a:tcPr marL="6350" marR="6350" marT="0" marB="0" anchor="b"/>
                    </a:tc>
                    <a:extLst>
                      <a:ext uri="{0D108BD9-81ED-4DB2-BD59-A6C34878D82A}">
                        <a16:rowId xmlns:a16="http://schemas.microsoft.com/office/drawing/2014/main" val="1094999031"/>
                      </a:ext>
                    </a:extLst>
                  </a:tr>
                  <a:tr h="1371600">
                    <a:tc>
                      <a:txBody>
                        <a:bodyPr/>
                        <a:lstStyle/>
                        <a:p>
                          <a:pPr marR="165100" indent="-1295400" algn="l">
                            <a:lnSpc>
                              <a:spcPct val="100000"/>
                            </a:lnSpc>
                            <a:spcBef>
                              <a:spcPts val="0"/>
                            </a:spcBef>
                            <a:spcAft>
                              <a:spcPts val="0"/>
                            </a:spcAft>
                          </a:pPr>
                          <a:r>
                            <a:rPr lang="fr-FR" dirty="0"/>
                            <a:t>APU	</a:t>
                          </a:r>
                          <a:endParaRPr lang="fr-FR" sz="1800" spc="-50" dirty="0">
                            <a:effectLst/>
                            <a:latin typeface="+mn-lt"/>
                            <a:ea typeface="Times New Roman" panose="02020603050405020304" pitchFamily="18" charset="0"/>
                          </a:endParaRPr>
                        </a:p>
                      </a:txBody>
                      <a:tcPr marL="6350" marR="6350" marT="0" marB="0" anchor="ctr"/>
                    </a:tc>
                    <a:tc>
                      <a:txBody>
                        <a:bodyPr/>
                        <a:lstStyle/>
                        <a:p>
                          <a:pPr marL="176213" marR="0" lvl="0" indent="-176213"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dirty="0"/>
                            <a:t>Source auxiliaire d’énergie embarquée, elle fournit:</a:t>
                          </a:r>
                        </a:p>
                        <a:p>
                          <a:pPr marL="285750" marR="0" lvl="0" indent="-2857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lang="fr-FR" dirty="0"/>
                            <a:t>l’air sous pression pour le conditionnement d’air, et le démarrage de l’avion, </a:t>
                          </a:r>
                        </a:p>
                        <a:p>
                          <a:pPr marL="285750" marR="0" lvl="0" indent="-2857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lang="fr-FR" dirty="0"/>
                            <a:t>l’énergie électrique à partir d’un alternateur de puissance identique à celle d’un alternateur de bord. </a:t>
                          </a:r>
                        </a:p>
                        <a:p>
                          <a:pPr marL="176213" marR="0" lvl="0" indent="-176213"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dirty="0"/>
                            <a:t>La connexion sur la bus de couplage se fait par le relais de ligne APU.</a:t>
                          </a:r>
                          <a:endParaRPr lang="fr-FR" sz="1800" spc="-50" dirty="0">
                            <a:effectLst/>
                            <a:latin typeface="+mn-lt"/>
                            <a:ea typeface="Times New Roman" panose="02020603050405020304" pitchFamily="18" charset="0"/>
                          </a:endParaRPr>
                        </a:p>
                      </a:txBody>
                      <a:tcPr marL="6350" marR="6350" marT="0" marB="0" anchor="b"/>
                    </a:tc>
                    <a:extLst>
                      <a:ext uri="{0D108BD9-81ED-4DB2-BD59-A6C34878D82A}">
                        <a16:rowId xmlns:a16="http://schemas.microsoft.com/office/drawing/2014/main" val="180634638"/>
                      </a:ext>
                    </a:extLst>
                  </a:tr>
                  <a:tr h="1097280">
                    <a:tc>
                      <a:txBody>
                        <a:bodyPr/>
                        <a:lstStyle/>
                        <a:p>
                          <a:pPr indent="-1295400" algn="l">
                            <a:lnSpc>
                              <a:spcPct val="100000"/>
                            </a:lnSpc>
                            <a:spcBef>
                              <a:spcPts val="0"/>
                            </a:spcBef>
                            <a:spcAft>
                              <a:spcPts val="0"/>
                            </a:spcAft>
                          </a:pPr>
                          <a:r>
                            <a:rPr lang="fr-FR" dirty="0"/>
                            <a:t>Groupe de parc</a:t>
                          </a:r>
                        </a:p>
                        <a:p>
                          <a:pPr indent="-1295400" algn="l">
                            <a:lnSpc>
                              <a:spcPct val="100000"/>
                            </a:lnSpc>
                            <a:spcBef>
                              <a:spcPts val="0"/>
                            </a:spcBef>
                            <a:spcAft>
                              <a:spcPts val="0"/>
                            </a:spcAft>
                          </a:pPr>
                          <a:r>
                            <a:rPr lang="fr-FR" dirty="0"/>
                            <a:t>115/200 v</a:t>
                          </a:r>
                          <a:endParaRPr lang="fr-FR" sz="1800" spc="-50" dirty="0">
                            <a:effectLst/>
                            <a:latin typeface="+mn-lt"/>
                            <a:ea typeface="Times New Roman" panose="02020603050405020304" pitchFamily="18" charset="0"/>
                          </a:endParaRPr>
                        </a:p>
                      </a:txBody>
                      <a:tcPr marL="6350" marR="6350" marT="0" marB="0" anchor="ctr"/>
                    </a:tc>
                    <a:tc>
                      <a:txBody>
                        <a:bodyPr/>
                        <a:lstStyle/>
                        <a:p>
                          <a:pPr marL="139700" marR="0" lvl="0" indent="-1295400" algn="l" defTabSz="914400" rtl="0" eaLnBrk="1" fontAlgn="auto" latinLnBrk="0" hangingPunct="1">
                            <a:lnSpc>
                              <a:spcPct val="100000"/>
                            </a:lnSpc>
                            <a:spcBef>
                              <a:spcPts val="0"/>
                            </a:spcBef>
                            <a:spcAft>
                              <a:spcPts val="0"/>
                            </a:spcAft>
                            <a:buClrTx/>
                            <a:buSzTx/>
                            <a:buFontTx/>
                            <a:buNone/>
                            <a:tabLst/>
                            <a:defRPr/>
                          </a:pPr>
                          <a:r>
                            <a:rPr lang="fr-FR" dirty="0"/>
                            <a:t>C’est une source d’énergie utilisée au sol, qui assure l’alimentation du réseau de bord, dès la fermeture du relais de groupe de parc, ce qui a pour effet de connecter le GP sur la bus de couplage.</a:t>
                          </a:r>
                        </a:p>
                        <a:p>
                          <a:pPr marL="139700" indent="-1295400" algn="l">
                            <a:lnSpc>
                              <a:spcPct val="100000"/>
                            </a:lnSpc>
                            <a:spcBef>
                              <a:spcPts val="0"/>
                            </a:spcBef>
                            <a:spcAft>
                              <a:spcPts val="0"/>
                            </a:spcAft>
                          </a:pPr>
                          <a:endParaRPr lang="fr-FR" sz="1800" spc="-50" dirty="0">
                            <a:effectLst/>
                            <a:latin typeface="+mn-lt"/>
                            <a:ea typeface="Times New Roman" panose="02020603050405020304" pitchFamily="18" charset="0"/>
                          </a:endParaRPr>
                        </a:p>
                      </a:txBody>
                      <a:tcPr marL="6350" marR="6350" marT="0" marB="0" anchor="b"/>
                    </a:tc>
                    <a:extLst>
                      <a:ext uri="{0D108BD9-81ED-4DB2-BD59-A6C34878D82A}">
                        <a16:rowId xmlns:a16="http://schemas.microsoft.com/office/drawing/2014/main" val="3994850775"/>
                      </a:ext>
                    </a:extLst>
                  </a:tr>
                </a:tbl>
              </a:graphicData>
            </a:graphic>
          </p:graphicFrame>
        </mc:Fallback>
      </mc:AlternateContent>
      <p:sp>
        <p:nvSpPr>
          <p:cNvPr id="9" name="ZoneTexte 8">
            <a:extLst>
              <a:ext uri="{FF2B5EF4-FFF2-40B4-BE49-F238E27FC236}">
                <a16:creationId xmlns:a16="http://schemas.microsoft.com/office/drawing/2014/main" id="{96F0DB57-976E-0541-7B54-6BFF31367688}"/>
              </a:ext>
            </a:extLst>
          </p:cNvPr>
          <p:cNvSpPr txBox="1"/>
          <p:nvPr/>
        </p:nvSpPr>
        <p:spPr>
          <a:xfrm>
            <a:off x="4078536" y="720060"/>
            <a:ext cx="4034928"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lvl="1">
              <a:spcBef>
                <a:spcPts val="200"/>
              </a:spcBef>
            </a:pPr>
            <a:r>
              <a:rPr lang="fr-FR" sz="1800" b="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ROLE DES ELEMENTS DU CIRCUIT</a:t>
            </a:r>
          </a:p>
        </p:txBody>
      </p:sp>
      <p:sp>
        <p:nvSpPr>
          <p:cNvPr id="5" name="ZoneTexte 4">
            <a:extLst>
              <a:ext uri="{FF2B5EF4-FFF2-40B4-BE49-F238E27FC236}">
                <a16:creationId xmlns:a16="http://schemas.microsoft.com/office/drawing/2014/main" id="{34077949-7235-77F5-B779-F97D0A6D3CF6}"/>
              </a:ext>
            </a:extLst>
          </p:cNvPr>
          <p:cNvSpPr txBox="1"/>
          <p:nvPr/>
        </p:nvSpPr>
        <p:spPr>
          <a:xfrm>
            <a:off x="504228" y="200140"/>
            <a:ext cx="11282695" cy="338554"/>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lvl="0" algn="ctr">
              <a:spcBef>
                <a:spcPts val="1200"/>
              </a:spcBef>
              <a:buSzPts val="1600"/>
            </a:pPr>
            <a:r>
              <a:rPr lang="fr-FR" sz="1600" b="1" kern="0" dirty="0" smtClean="0">
                <a:solidFill>
                  <a:schemeClr val="tx1"/>
                </a:solidFill>
                <a:effectLst/>
                <a:ea typeface="Times New Roman" panose="02020603050405020304" pitchFamily="18" charset="0"/>
                <a:cs typeface="Times New Roman" panose="02020603050405020304" pitchFamily="18" charset="0"/>
              </a:rPr>
              <a:t>SYNOPTIQUE </a:t>
            </a:r>
            <a:r>
              <a:rPr lang="fr-FR" sz="1600" b="1" kern="0" dirty="0">
                <a:solidFill>
                  <a:schemeClr val="tx1"/>
                </a:solidFill>
                <a:effectLst/>
                <a:ea typeface="Times New Roman" panose="02020603050405020304" pitchFamily="18" charset="0"/>
                <a:cs typeface="Times New Roman" panose="02020603050405020304" pitchFamily="18" charset="0"/>
              </a:rPr>
              <a:t>D’UN CIRCUIT DE GENERATION ET DE DISTRIBUTION DE COURANT ALTERNATIF </a:t>
            </a:r>
            <a:r>
              <a:rPr lang="fr-FR" sz="1600" b="1" dirty="0">
                <a:solidFill>
                  <a:schemeClr val="tx1"/>
                </a:solidFill>
                <a:effectLst/>
                <a:ea typeface="DejaVu Sans" panose="020B0603030804020204" pitchFamily="34" charset="0"/>
              </a:rPr>
              <a:t>TYPE B-727</a:t>
            </a:r>
          </a:p>
        </p:txBody>
      </p:sp>
    </p:spTree>
    <p:extLst>
      <p:ext uri="{BB962C8B-B14F-4D97-AF65-F5344CB8AC3E}">
        <p14:creationId xmlns:p14="http://schemas.microsoft.com/office/powerpoint/2010/main" val="4252985175"/>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a:extLst>
              <a:ext uri="{FF2B5EF4-FFF2-40B4-BE49-F238E27FC236}">
                <a16:creationId xmlns:a16="http://schemas.microsoft.com/office/drawing/2014/main" id="{2F23C5E5-AD68-34E3-DF93-69C4AC52C429}"/>
              </a:ext>
            </a:extLst>
          </p:cNvPr>
          <p:cNvPicPr>
            <a:picLocks noChangeAspect="1"/>
          </p:cNvPicPr>
          <p:nvPr/>
        </p:nvPicPr>
        <p:blipFill>
          <a:blip r:embed="rId2"/>
          <a:stretch>
            <a:fillRect/>
          </a:stretch>
        </p:blipFill>
        <p:spPr>
          <a:xfrm rot="5400000">
            <a:off x="3016965" y="-1297237"/>
            <a:ext cx="6569365" cy="9452473"/>
          </a:xfrm>
          <a:prstGeom prst="rect">
            <a:avLst/>
          </a:prstGeom>
        </p:spPr>
        <p:style>
          <a:lnRef idx="2">
            <a:schemeClr val="accent2"/>
          </a:lnRef>
          <a:fillRef idx="1">
            <a:schemeClr val="lt1"/>
          </a:fillRef>
          <a:effectRef idx="0">
            <a:schemeClr val="accent2"/>
          </a:effectRef>
          <a:fontRef idx="minor">
            <a:schemeClr val="dk1"/>
          </a:fontRef>
        </p:style>
      </p:pic>
    </p:spTree>
    <p:extLst>
      <p:ext uri="{BB962C8B-B14F-4D97-AF65-F5344CB8AC3E}">
        <p14:creationId xmlns:p14="http://schemas.microsoft.com/office/powerpoint/2010/main" val="381904960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ZoneTexte 6">
                <a:extLst>
                  <a:ext uri="{FF2B5EF4-FFF2-40B4-BE49-F238E27FC236}">
                    <a16:creationId xmlns:a16="http://schemas.microsoft.com/office/drawing/2014/main" id="{DF949CB1-9710-CC38-A4D1-8955E69105A1}"/>
                  </a:ext>
                </a:extLst>
              </p:cNvPr>
              <p:cNvSpPr txBox="1"/>
              <p:nvPr/>
            </p:nvSpPr>
            <p:spPr>
              <a:xfrm>
                <a:off x="822338" y="1582340"/>
                <a:ext cx="10615670" cy="3693319"/>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a:t>En règle générale, on dispose de deux réseaux de distribution.</a:t>
                </a:r>
              </a:p>
              <a:p>
                <a:pPr marL="285750" indent="-285750">
                  <a:buFont typeface="Wingdings" panose="05000000000000000000" pitchFamily="2" charset="2"/>
                  <a:buChar char="q"/>
                </a:pPr>
                <a:r>
                  <a:rPr lang="fr-FR" dirty="0"/>
                  <a:t>Un réseau principal qui comprend:</a:t>
                </a:r>
              </a:p>
              <a:p>
                <a:pPr marL="742950" lvl="1" indent="-285750">
                  <a:buFont typeface="Arial" panose="020B0604020202020204" pitchFamily="34" charset="0"/>
                  <a:buChar char="•"/>
                </a:pPr>
                <a:r>
                  <a:rPr lang="fr-FR" dirty="0" smtClean="0"/>
                  <a:t>Les </a:t>
                </a:r>
                <a:r>
                  <a:rPr lang="fr-FR" dirty="0"/>
                  <a:t>bus principales 1, 2, 3 alimentées par chaque alternateur.</a:t>
                </a:r>
              </a:p>
              <a:p>
                <a:pPr marL="742950" lvl="1" indent="-285750">
                  <a:buFont typeface="Arial" panose="020B0604020202020204" pitchFamily="34" charset="0"/>
                  <a:buChar char="•"/>
                </a:pPr>
                <a:r>
                  <a:rPr lang="fr-FR" dirty="0"/>
                  <a:t>un réseau de bus auxiliaires. </a:t>
                </a:r>
              </a:p>
              <a:p>
                <a:pPr marL="742950" lvl="1" indent="-285750">
                  <a:buFont typeface="Arial" panose="020B0604020202020204" pitchFamily="34" charset="0"/>
                  <a:buChar char="•"/>
                </a:pPr>
                <a:r>
                  <a:rPr lang="fr-FR" dirty="0"/>
                  <a:t>Les tensions disponibles sont:</a:t>
                </a:r>
              </a:p>
              <a:p>
                <a:pPr marL="1200150" lvl="2" indent="-285750">
                  <a:buFont typeface="Wingdings" panose="05000000000000000000" pitchFamily="2" charset="2"/>
                  <a:buChar char="ü"/>
                </a:pPr>
                <a:r>
                  <a:rPr lang="fr-FR" dirty="0"/>
                  <a:t>115/200 v, le 28 v </a:t>
                </a:r>
                <a14:m>
                  <m:oMath xmlns:m="http://schemas.openxmlformats.org/officeDocument/2006/math">
                    <m:r>
                      <a:rPr lang="fr-FR" i="1" spc="-50" smtClean="0">
                        <a:effectLst/>
                        <a:latin typeface="Cambria Math" panose="02040503050406030204" pitchFamily="18" charset="0"/>
                        <a:ea typeface="Cambria Math" panose="02040503050406030204" pitchFamily="18" charset="0"/>
                      </a:rPr>
                      <m:t>~</m:t>
                    </m:r>
                  </m:oMath>
                </a14:m>
                <a:r>
                  <a:rPr lang="fr-FR" dirty="0"/>
                  <a:t> étant obtenu par transfo-abaisseurs </a:t>
                </a:r>
              </a:p>
              <a:p>
                <a:pPr marL="1200150" lvl="2" indent="-285750">
                  <a:buFont typeface="Wingdings" panose="05000000000000000000" pitchFamily="2" charset="2"/>
                  <a:buChar char="ü"/>
                </a:pPr>
                <a:r>
                  <a:rPr lang="fr-FR" dirty="0"/>
                  <a:t>28 v continu par TR (transfo-redresseur).</a:t>
                </a:r>
              </a:p>
              <a:p>
                <a:pPr marL="285750" indent="-285750">
                  <a:buFont typeface="Wingdings" panose="05000000000000000000" pitchFamily="2" charset="2"/>
                  <a:buChar char="q"/>
                </a:pPr>
                <a:r>
                  <a:rPr lang="fr-FR" dirty="0"/>
                  <a:t>Un réseau essentiel avec priorité d’alimentation qui comprend une bus essentielle alimentée à partir d’un sélecteur, par n’importe quelle source d’énergie alternative :</a:t>
                </a:r>
              </a:p>
              <a:p>
                <a:pPr marL="742950" lvl="1" indent="-285750">
                  <a:buFont typeface="Courier New" panose="02070309020205020404" pitchFamily="49" charset="0"/>
                  <a:buChar char="o"/>
                </a:pPr>
                <a:r>
                  <a:rPr lang="fr-FR" dirty="0"/>
                  <a:t>Alternateurs 1,2,3 - APU - Groupe de parc</a:t>
                </a:r>
              </a:p>
              <a:p>
                <a:pPr marL="742950" lvl="1" indent="-285750">
                  <a:buFont typeface="Courier New" panose="02070309020205020404" pitchFamily="49" charset="0"/>
                  <a:buChar char="o"/>
                </a:pPr>
                <a:r>
                  <a:rPr lang="fr-FR" dirty="0"/>
                  <a:t>La tension disponible est de 115 v triphasés.</a:t>
                </a:r>
              </a:p>
              <a:p>
                <a:pPr marL="742950" lvl="1" indent="-285750">
                  <a:buFont typeface="Courier New" panose="02070309020205020404" pitchFamily="49" charset="0"/>
                  <a:buChar char="o"/>
                </a:pPr>
                <a:r>
                  <a:rPr lang="fr-FR" dirty="0"/>
                  <a:t>Des transfo-abaisseurs, ainsi que des TR permettent d’obtenir des tensions de 28 v </a:t>
                </a:r>
                <a14:m>
                  <m:oMath xmlns:m="http://schemas.openxmlformats.org/officeDocument/2006/math">
                    <m:r>
                      <a:rPr lang="fr-FR" i="1" spc="-50" smtClean="0">
                        <a:effectLst/>
                        <a:latin typeface="Cambria Math" panose="02040503050406030204" pitchFamily="18" charset="0"/>
                        <a:ea typeface="Cambria Math" panose="02040503050406030204" pitchFamily="18" charset="0"/>
                      </a:rPr>
                      <m:t>~</m:t>
                    </m:r>
                  </m:oMath>
                </a14:m>
                <a:r>
                  <a:rPr lang="fr-FR" dirty="0"/>
                  <a:t> et 28 continu sur le réseau essentiel auxiliaire.</a:t>
                </a:r>
              </a:p>
            </p:txBody>
          </p:sp>
        </mc:Choice>
        <mc:Fallback xmlns="">
          <p:sp>
            <p:nvSpPr>
              <p:cNvPr id="7" name="ZoneTexte 6">
                <a:extLst>
                  <a:ext uri="{FF2B5EF4-FFF2-40B4-BE49-F238E27FC236}">
                    <a16:creationId xmlns:a16="http://schemas.microsoft.com/office/drawing/2014/main" id="{DF949CB1-9710-CC38-A4D1-8955E69105A1}"/>
                  </a:ext>
                </a:extLst>
              </p:cNvPr>
              <p:cNvSpPr txBox="1">
                <a:spLocks noRot="1" noChangeAspect="1" noMove="1" noResize="1" noEditPoints="1" noAdjustHandles="1" noChangeArrowheads="1" noChangeShapeType="1" noTextEdit="1"/>
              </p:cNvSpPr>
              <p:nvPr/>
            </p:nvSpPr>
            <p:spPr>
              <a:xfrm>
                <a:off x="822338" y="1582340"/>
                <a:ext cx="10615670" cy="3693319"/>
              </a:xfrm>
              <a:prstGeom prst="rect">
                <a:avLst/>
              </a:prstGeom>
              <a:blipFill>
                <a:blip r:embed="rId2"/>
                <a:stretch>
                  <a:fillRect l="-459" t="-824" b="-1647"/>
                </a:stretch>
              </a:blipFill>
              <a:ln w="12700" cap="flat" cmpd="sng" algn="ctr">
                <a:solidFill>
                  <a:schemeClr val="accent2"/>
                </a:solidFill>
                <a:prstDash val="solid"/>
                <a:miter lim="800000"/>
              </a:ln>
              <a:effectLst/>
            </p:spPr>
            <p:txBody>
              <a:bodyPr/>
              <a:lstStyle/>
              <a:p>
                <a:r>
                  <a:rPr lang="fr-FR">
                    <a:noFill/>
                  </a:rPr>
                  <a:t> </a:t>
                </a:r>
              </a:p>
            </p:txBody>
          </p:sp>
        </mc:Fallback>
      </mc:AlternateContent>
      <p:sp>
        <p:nvSpPr>
          <p:cNvPr id="5" name="ZoneTexte 4">
            <a:extLst>
              <a:ext uri="{FF2B5EF4-FFF2-40B4-BE49-F238E27FC236}">
                <a16:creationId xmlns:a16="http://schemas.microsoft.com/office/drawing/2014/main" id="{ACFF59AE-0931-F26D-A265-166C7D3E5F30}"/>
              </a:ext>
            </a:extLst>
          </p:cNvPr>
          <p:cNvSpPr txBox="1"/>
          <p:nvPr/>
        </p:nvSpPr>
        <p:spPr>
          <a:xfrm>
            <a:off x="4474685" y="830973"/>
            <a:ext cx="2922224"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dirty="0"/>
              <a:t>RESEAUX DE DISTRTOUTION</a:t>
            </a:r>
          </a:p>
        </p:txBody>
      </p:sp>
      <p:sp>
        <p:nvSpPr>
          <p:cNvPr id="6" name="ZoneTexte 5">
            <a:extLst>
              <a:ext uri="{FF2B5EF4-FFF2-40B4-BE49-F238E27FC236}">
                <a16:creationId xmlns:a16="http://schemas.microsoft.com/office/drawing/2014/main" id="{34077949-7235-77F5-B779-F97D0A6D3CF6}"/>
              </a:ext>
            </a:extLst>
          </p:cNvPr>
          <p:cNvSpPr txBox="1"/>
          <p:nvPr/>
        </p:nvSpPr>
        <p:spPr>
          <a:xfrm>
            <a:off x="504228" y="200140"/>
            <a:ext cx="11282695" cy="338554"/>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lvl="0" algn="ctr">
              <a:spcBef>
                <a:spcPts val="1200"/>
              </a:spcBef>
              <a:buSzPts val="1600"/>
            </a:pPr>
            <a:r>
              <a:rPr lang="fr-FR" sz="1600" b="1" kern="0" dirty="0" smtClean="0">
                <a:solidFill>
                  <a:schemeClr val="tx1"/>
                </a:solidFill>
                <a:effectLst/>
                <a:ea typeface="Times New Roman" panose="02020603050405020304" pitchFamily="18" charset="0"/>
                <a:cs typeface="Times New Roman" panose="02020603050405020304" pitchFamily="18" charset="0"/>
              </a:rPr>
              <a:t>SYNOPTIQUE </a:t>
            </a:r>
            <a:r>
              <a:rPr lang="fr-FR" sz="1600" b="1" kern="0" dirty="0">
                <a:solidFill>
                  <a:schemeClr val="tx1"/>
                </a:solidFill>
                <a:effectLst/>
                <a:ea typeface="Times New Roman" panose="02020603050405020304" pitchFamily="18" charset="0"/>
                <a:cs typeface="Times New Roman" panose="02020603050405020304" pitchFamily="18" charset="0"/>
              </a:rPr>
              <a:t>D’UN CIRCUIT DE GENERATION ET DE DISTRIBUTION DE COURANT ALTERNATIF </a:t>
            </a:r>
            <a:r>
              <a:rPr lang="fr-FR" sz="1600" b="1" dirty="0">
                <a:solidFill>
                  <a:schemeClr val="tx1"/>
                </a:solidFill>
                <a:effectLst/>
                <a:ea typeface="DejaVu Sans" panose="020B0603030804020204" pitchFamily="34" charset="0"/>
              </a:rPr>
              <a:t>TYPE B-727</a:t>
            </a:r>
          </a:p>
        </p:txBody>
      </p:sp>
    </p:spTree>
    <p:extLst>
      <p:ext uri="{BB962C8B-B14F-4D97-AF65-F5344CB8AC3E}">
        <p14:creationId xmlns:p14="http://schemas.microsoft.com/office/powerpoint/2010/main" val="414945382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44248F9B-9FB5-049C-291C-25FD8B4FF6D6}"/>
              </a:ext>
            </a:extLst>
          </p:cNvPr>
          <p:cNvPicPr>
            <a:picLocks noGrp="1" noChangeAspect="1"/>
          </p:cNvPicPr>
          <p:nvPr>
            <p:ph idx="1"/>
          </p:nvPr>
        </p:nvPicPr>
        <p:blipFill>
          <a:blip r:embed="rId2"/>
          <a:stretch>
            <a:fillRect/>
          </a:stretch>
        </p:blipFill>
        <p:spPr>
          <a:xfrm rot="5400000">
            <a:off x="3009978" y="-1485822"/>
            <a:ext cx="6172043" cy="10515601"/>
          </a:xfrm>
        </p:spPr>
        <p:style>
          <a:lnRef idx="2">
            <a:schemeClr val="accent2"/>
          </a:lnRef>
          <a:fillRef idx="1">
            <a:schemeClr val="lt1"/>
          </a:fillRef>
          <a:effectRef idx="0">
            <a:schemeClr val="accent2"/>
          </a:effectRef>
          <a:fontRef idx="minor">
            <a:schemeClr val="dk1"/>
          </a:fontRef>
        </p:style>
      </p:pic>
      <p:sp>
        <p:nvSpPr>
          <p:cNvPr id="3" name="ZoneTexte 2">
            <a:extLst>
              <a:ext uri="{FF2B5EF4-FFF2-40B4-BE49-F238E27FC236}">
                <a16:creationId xmlns:a16="http://schemas.microsoft.com/office/drawing/2014/main" id="{34077949-7235-77F5-B779-F97D0A6D3CF6}"/>
              </a:ext>
            </a:extLst>
          </p:cNvPr>
          <p:cNvSpPr txBox="1"/>
          <p:nvPr/>
        </p:nvSpPr>
        <p:spPr>
          <a:xfrm>
            <a:off x="504228" y="200140"/>
            <a:ext cx="11282695" cy="338554"/>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lvl="0" algn="ctr">
              <a:spcBef>
                <a:spcPts val="1200"/>
              </a:spcBef>
              <a:buSzPts val="1600"/>
            </a:pPr>
            <a:r>
              <a:rPr lang="fr-FR" sz="1600" b="1" kern="0" dirty="0" smtClean="0">
                <a:solidFill>
                  <a:schemeClr val="tx1"/>
                </a:solidFill>
                <a:effectLst/>
                <a:ea typeface="Times New Roman" panose="02020603050405020304" pitchFamily="18" charset="0"/>
                <a:cs typeface="Times New Roman" panose="02020603050405020304" pitchFamily="18" charset="0"/>
              </a:rPr>
              <a:t>SYNOPTIQUE </a:t>
            </a:r>
            <a:r>
              <a:rPr lang="fr-FR" sz="1600" b="1" kern="0" dirty="0">
                <a:solidFill>
                  <a:schemeClr val="tx1"/>
                </a:solidFill>
                <a:effectLst/>
                <a:ea typeface="Times New Roman" panose="02020603050405020304" pitchFamily="18" charset="0"/>
                <a:cs typeface="Times New Roman" panose="02020603050405020304" pitchFamily="18" charset="0"/>
              </a:rPr>
              <a:t>D’UN CIRCUIT DE GENERATION ET DE DISTRIBUTION DE COURANT ALTERNATIF </a:t>
            </a:r>
            <a:r>
              <a:rPr lang="fr-FR" sz="1600" b="1" dirty="0">
                <a:solidFill>
                  <a:schemeClr val="tx1"/>
                </a:solidFill>
                <a:effectLst/>
                <a:ea typeface="DejaVu Sans" panose="020B0603030804020204" pitchFamily="34" charset="0"/>
              </a:rPr>
              <a:t>TYPE B-727</a:t>
            </a:r>
          </a:p>
        </p:txBody>
      </p:sp>
    </p:spTree>
    <p:extLst>
      <p:ext uri="{BB962C8B-B14F-4D97-AF65-F5344CB8AC3E}">
        <p14:creationId xmlns:p14="http://schemas.microsoft.com/office/powerpoint/2010/main" val="2938231135"/>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B99162AB-BFFB-A16A-F9D5-D6F14417C471}"/>
              </a:ext>
            </a:extLst>
          </p:cNvPr>
          <p:cNvSpPr txBox="1"/>
          <p:nvPr/>
        </p:nvSpPr>
        <p:spPr>
          <a:xfrm>
            <a:off x="1057619" y="2554591"/>
            <a:ext cx="9926198" cy="2542363"/>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gn="just">
              <a:lnSpc>
                <a:spcPct val="150000"/>
              </a:lnSpc>
              <a:buFont typeface="Arial" panose="020B0604020202020204" pitchFamily="34" charset="0"/>
              <a:buChar char="•"/>
            </a:pPr>
            <a:r>
              <a:rPr lang="fr-FR" dirty="0"/>
              <a:t>Elle est de type cadmium nickel, </a:t>
            </a:r>
          </a:p>
          <a:p>
            <a:pPr marL="285750" indent="-285750" algn="just">
              <a:lnSpc>
                <a:spcPct val="150000"/>
              </a:lnSpc>
              <a:buFont typeface="Arial" panose="020B0604020202020204" pitchFamily="34" charset="0"/>
              <a:buChar char="•"/>
            </a:pPr>
            <a:r>
              <a:rPr lang="fr-FR" dirty="0"/>
              <a:t>capacité 22 Ah, </a:t>
            </a:r>
          </a:p>
          <a:p>
            <a:pPr marL="285750" indent="-285750" algn="just">
              <a:lnSpc>
                <a:spcPct val="150000"/>
              </a:lnSpc>
              <a:buFont typeface="Arial" panose="020B0604020202020204" pitchFamily="34" charset="0"/>
              <a:buChar char="•"/>
            </a:pPr>
            <a:r>
              <a:rPr lang="fr-FR" dirty="0"/>
              <a:t>tension 24 v en utilisation. </a:t>
            </a:r>
          </a:p>
          <a:p>
            <a:pPr marL="285750" indent="-285750" algn="just">
              <a:lnSpc>
                <a:spcPct val="150000"/>
              </a:lnSpc>
              <a:buFont typeface="Arial" panose="020B0604020202020204" pitchFamily="34" charset="0"/>
              <a:buChar char="•"/>
            </a:pPr>
            <a:r>
              <a:rPr lang="fr-FR" dirty="0"/>
              <a:t>Elle est normalement rechargée en vol à partir d’un TR ; </a:t>
            </a:r>
          </a:p>
          <a:p>
            <a:pPr marL="285750" indent="-285750" algn="just">
              <a:lnSpc>
                <a:spcPct val="150000"/>
              </a:lnSpc>
              <a:buFont typeface="Arial" panose="020B0604020202020204" pitchFamily="34" charset="0"/>
              <a:buChar char="•"/>
            </a:pPr>
            <a:r>
              <a:rPr lang="fr-FR" dirty="0"/>
              <a:t>éventuellement à partir du réseau alternatif, via un chargeur qui assure une alimentation continue adaptée.</a:t>
            </a:r>
          </a:p>
        </p:txBody>
      </p:sp>
      <p:sp>
        <p:nvSpPr>
          <p:cNvPr id="6" name="ZoneTexte 5">
            <a:extLst>
              <a:ext uri="{FF2B5EF4-FFF2-40B4-BE49-F238E27FC236}">
                <a16:creationId xmlns:a16="http://schemas.microsoft.com/office/drawing/2014/main" id="{7762E2C0-BE34-3FCB-1A0C-5F36532FE702}"/>
              </a:ext>
            </a:extLst>
          </p:cNvPr>
          <p:cNvSpPr txBox="1"/>
          <p:nvPr/>
        </p:nvSpPr>
        <p:spPr>
          <a:xfrm>
            <a:off x="4690431" y="899682"/>
            <a:ext cx="2033530"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dirty="0"/>
              <a:t>BATTERIE DE BORD</a:t>
            </a:r>
          </a:p>
        </p:txBody>
      </p:sp>
      <p:sp>
        <p:nvSpPr>
          <p:cNvPr id="7" name="ZoneTexte 6">
            <a:extLst>
              <a:ext uri="{FF2B5EF4-FFF2-40B4-BE49-F238E27FC236}">
                <a16:creationId xmlns:a16="http://schemas.microsoft.com/office/drawing/2014/main" id="{34077949-7235-77F5-B779-F97D0A6D3CF6}"/>
              </a:ext>
            </a:extLst>
          </p:cNvPr>
          <p:cNvSpPr txBox="1"/>
          <p:nvPr/>
        </p:nvSpPr>
        <p:spPr>
          <a:xfrm>
            <a:off x="504228" y="200140"/>
            <a:ext cx="11282695" cy="338554"/>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lvl="0" algn="ctr">
              <a:spcBef>
                <a:spcPts val="1200"/>
              </a:spcBef>
              <a:buSzPts val="1600"/>
            </a:pPr>
            <a:r>
              <a:rPr lang="fr-FR" sz="1600" b="1" kern="0" dirty="0" smtClean="0">
                <a:solidFill>
                  <a:schemeClr val="tx1"/>
                </a:solidFill>
                <a:effectLst/>
                <a:ea typeface="Times New Roman" panose="02020603050405020304" pitchFamily="18" charset="0"/>
                <a:cs typeface="Times New Roman" panose="02020603050405020304" pitchFamily="18" charset="0"/>
              </a:rPr>
              <a:t>SYNOPTIQUE </a:t>
            </a:r>
            <a:r>
              <a:rPr lang="fr-FR" sz="1600" b="1" kern="0" dirty="0">
                <a:solidFill>
                  <a:schemeClr val="tx1"/>
                </a:solidFill>
                <a:effectLst/>
                <a:ea typeface="Times New Roman" panose="02020603050405020304" pitchFamily="18" charset="0"/>
                <a:cs typeface="Times New Roman" panose="02020603050405020304" pitchFamily="18" charset="0"/>
              </a:rPr>
              <a:t>D’UN CIRCUIT DE GENERATION ET DE DISTRIBUTION DE COURANT ALTERNATIF </a:t>
            </a:r>
            <a:r>
              <a:rPr lang="fr-FR" sz="1600" b="1" dirty="0">
                <a:solidFill>
                  <a:schemeClr val="tx1"/>
                </a:solidFill>
                <a:effectLst/>
                <a:ea typeface="DejaVu Sans" panose="020B0603030804020204" pitchFamily="34" charset="0"/>
              </a:rPr>
              <a:t>TYPE B-727</a:t>
            </a:r>
          </a:p>
        </p:txBody>
      </p:sp>
    </p:spTree>
    <p:extLst>
      <p:ext uri="{BB962C8B-B14F-4D97-AF65-F5344CB8AC3E}">
        <p14:creationId xmlns:p14="http://schemas.microsoft.com/office/powerpoint/2010/main" val="543573248"/>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275AE820-BDCB-6FE3-5E7C-B7083F02C70B}"/>
              </a:ext>
            </a:extLst>
          </p:cNvPr>
          <p:cNvSpPr txBox="1"/>
          <p:nvPr/>
        </p:nvSpPr>
        <p:spPr>
          <a:xfrm>
            <a:off x="752818" y="1276624"/>
            <a:ext cx="10906699" cy="2585323"/>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nSpc>
                <a:spcPct val="150000"/>
              </a:lnSpc>
            </a:pPr>
            <a:r>
              <a:rPr lang="fr-FR" b="1" dirty="0"/>
              <a:t>ALIMENTATION SECOURS</a:t>
            </a:r>
          </a:p>
          <a:p>
            <a:pPr marL="285750" indent="-285750">
              <a:lnSpc>
                <a:spcPct val="150000"/>
              </a:lnSpc>
              <a:buFont typeface="Arial" panose="020B0604020202020204" pitchFamily="34" charset="0"/>
              <a:buChar char="•"/>
            </a:pPr>
            <a:r>
              <a:rPr lang="fr-FR" dirty="0"/>
              <a:t>En cas de panne totale des générateurs principaux, le sélecteur de bus essentielle comporte une position secours, qui permet d’alimenter un relais de bus de secours à partir de la batterie.</a:t>
            </a:r>
          </a:p>
          <a:p>
            <a:pPr marL="285750" indent="-285750">
              <a:lnSpc>
                <a:spcPct val="150000"/>
              </a:lnSpc>
              <a:buFont typeface="Arial" panose="020B0604020202020204" pitchFamily="34" charset="0"/>
              <a:buChar char="•"/>
            </a:pPr>
            <a:r>
              <a:rPr lang="fr-FR" dirty="0"/>
              <a:t>La fermeture des contacts de ce relais assure :</a:t>
            </a:r>
          </a:p>
          <a:p>
            <a:pPr marL="742950" lvl="1" indent="-285750">
              <a:lnSpc>
                <a:spcPct val="150000"/>
              </a:lnSpc>
              <a:buFont typeface="Courier New" panose="02070309020205020404" pitchFamily="49" charset="0"/>
              <a:buChar char="o"/>
            </a:pPr>
            <a:r>
              <a:rPr lang="fr-FR" dirty="0"/>
              <a:t>le démarrage du convertisseur statique, lui-même alimenté par la batterie de bord,</a:t>
            </a:r>
          </a:p>
          <a:p>
            <a:pPr marL="742950" lvl="1" indent="-285750">
              <a:lnSpc>
                <a:spcPct val="150000"/>
              </a:lnSpc>
              <a:buFont typeface="Courier New" panose="02070309020205020404" pitchFamily="49" charset="0"/>
              <a:buChar char="o"/>
            </a:pPr>
            <a:r>
              <a:rPr lang="fr-FR" dirty="0"/>
              <a:t>l’alimentation en 115 v ~ monophasés d’une bus de secours ~ par le convertisseur</a:t>
            </a:r>
            <a:r>
              <a:rPr lang="fr-FR" dirty="0" smtClean="0"/>
              <a:t>.</a:t>
            </a:r>
            <a:endParaRPr lang="fr-FR" dirty="0"/>
          </a:p>
        </p:txBody>
      </p:sp>
      <p:sp>
        <p:nvSpPr>
          <p:cNvPr id="6" name="ZoneTexte 5">
            <a:extLst>
              <a:ext uri="{FF2B5EF4-FFF2-40B4-BE49-F238E27FC236}">
                <a16:creationId xmlns:a16="http://schemas.microsoft.com/office/drawing/2014/main" id="{34077949-7235-77F5-B779-F97D0A6D3CF6}"/>
              </a:ext>
            </a:extLst>
          </p:cNvPr>
          <p:cNvSpPr txBox="1"/>
          <p:nvPr/>
        </p:nvSpPr>
        <p:spPr>
          <a:xfrm>
            <a:off x="504228" y="200140"/>
            <a:ext cx="11282695" cy="338554"/>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lvl="0" algn="ctr">
              <a:spcBef>
                <a:spcPts val="1200"/>
              </a:spcBef>
              <a:buSzPts val="1600"/>
            </a:pPr>
            <a:r>
              <a:rPr lang="fr-FR" sz="1600" b="1" kern="0" dirty="0" smtClean="0">
                <a:solidFill>
                  <a:schemeClr val="tx1"/>
                </a:solidFill>
                <a:effectLst/>
                <a:ea typeface="Times New Roman" panose="02020603050405020304" pitchFamily="18" charset="0"/>
                <a:cs typeface="Times New Roman" panose="02020603050405020304" pitchFamily="18" charset="0"/>
              </a:rPr>
              <a:t>SYNOPTIQUE </a:t>
            </a:r>
            <a:r>
              <a:rPr lang="fr-FR" sz="1600" b="1" kern="0" dirty="0">
                <a:solidFill>
                  <a:schemeClr val="tx1"/>
                </a:solidFill>
                <a:effectLst/>
                <a:ea typeface="Times New Roman" panose="02020603050405020304" pitchFamily="18" charset="0"/>
                <a:cs typeface="Times New Roman" panose="02020603050405020304" pitchFamily="18" charset="0"/>
              </a:rPr>
              <a:t>D’UN CIRCUIT DE GENERATION ET DE DISTRIBUTION DE COURANT ALTERNATIF </a:t>
            </a:r>
            <a:r>
              <a:rPr lang="fr-FR" sz="1600" b="1" dirty="0">
                <a:solidFill>
                  <a:schemeClr val="tx1"/>
                </a:solidFill>
                <a:effectLst/>
                <a:ea typeface="DejaVu Sans" panose="020B0603030804020204" pitchFamily="34" charset="0"/>
              </a:rPr>
              <a:t>TYPE B-727</a:t>
            </a:r>
          </a:p>
        </p:txBody>
      </p:sp>
    </p:spTree>
    <p:extLst>
      <p:ext uri="{BB962C8B-B14F-4D97-AF65-F5344CB8AC3E}">
        <p14:creationId xmlns:p14="http://schemas.microsoft.com/office/powerpoint/2010/main" val="123313177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4BBC75DF-8F12-7A0F-45CB-EFEBB9BE695F}"/>
              </a:ext>
            </a:extLst>
          </p:cNvPr>
          <p:cNvSpPr txBox="1"/>
          <p:nvPr/>
        </p:nvSpPr>
        <p:spPr>
          <a:xfrm>
            <a:off x="642650" y="1139581"/>
            <a:ext cx="10648720" cy="3693319"/>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just"/>
            <a:r>
              <a:rPr lang="fr-FR" b="1" dirty="0"/>
              <a:t>BUS DE DEMARRAGE</a:t>
            </a:r>
          </a:p>
          <a:p>
            <a:pPr algn="just"/>
            <a:r>
              <a:rPr lang="fr-FR" dirty="0"/>
              <a:t>Elle est utilisée pour les moteurs de propulsion à démarrage électrique. Elle peut être alimentée par le groupe de parc ou par les batteries.</a:t>
            </a:r>
          </a:p>
          <a:p>
            <a:pPr algn="just"/>
            <a:endParaRPr lang="fr-FR" dirty="0"/>
          </a:p>
          <a:p>
            <a:pPr algn="just"/>
            <a:r>
              <a:rPr lang="fr-FR" b="1" dirty="0"/>
              <a:t>BUS DE TRANSFERT</a:t>
            </a:r>
          </a:p>
          <a:p>
            <a:pPr algn="just"/>
            <a:r>
              <a:rPr lang="fr-FR" dirty="0"/>
              <a:t>On la rencontre sur les </a:t>
            </a:r>
            <a:r>
              <a:rPr lang="fr-FR" dirty="0" err="1"/>
              <a:t>bi-réacteurs</a:t>
            </a:r>
            <a:r>
              <a:rPr lang="fr-FR" dirty="0"/>
              <a:t> moyens et gros porteurs actuels, elle ne relie jamais deux machines entre elles. Son rôle est de réalimenter une partie du réseau de bord lorsqu’une machine est défaillante.</a:t>
            </a:r>
          </a:p>
          <a:p>
            <a:pPr algn="just"/>
            <a:endParaRPr lang="fr-FR" dirty="0"/>
          </a:p>
          <a:p>
            <a:pPr algn="just"/>
            <a:r>
              <a:rPr lang="fr-FR" b="1" dirty="0"/>
              <a:t>BUS DE SECOURS (Emergency) Hot bus batterie</a:t>
            </a:r>
          </a:p>
          <a:p>
            <a:pPr algn="just"/>
            <a:r>
              <a:rPr lang="fr-FR" dirty="0"/>
              <a:t>Les bus derniers secours sont exclusivement alimentées par les batteries, ce qui permet </a:t>
            </a:r>
            <a:r>
              <a:rPr lang="fr-FR" dirty="0" smtClean="0"/>
              <a:t>l’alimentation </a:t>
            </a:r>
            <a:r>
              <a:rPr lang="fr-FR" dirty="0"/>
              <a:t>des percuteurs des bouteilles d’extinction et l’éclairage secours. </a:t>
            </a:r>
            <a:endParaRPr lang="fr-FR" dirty="0" smtClean="0"/>
          </a:p>
          <a:p>
            <a:pPr algn="just"/>
            <a:r>
              <a:rPr lang="fr-FR" dirty="0" smtClean="0"/>
              <a:t>Dans </a:t>
            </a:r>
            <a:r>
              <a:rPr lang="fr-FR" dirty="0"/>
              <a:t>ce cas les circuits normaux et essentiels sont mis hors service pour éviter les risques d’incendie en cas de crash.</a:t>
            </a:r>
          </a:p>
        </p:txBody>
      </p:sp>
    </p:spTree>
    <p:extLst>
      <p:ext uri="{BB962C8B-B14F-4D97-AF65-F5344CB8AC3E}">
        <p14:creationId xmlns:p14="http://schemas.microsoft.com/office/powerpoint/2010/main" val="1333181366"/>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ZoneTexte 6">
            <a:extLst>
              <a:ext uri="{FF2B5EF4-FFF2-40B4-BE49-F238E27FC236}">
                <a16:creationId xmlns:a16="http://schemas.microsoft.com/office/drawing/2014/main" id="{12771FFE-4003-7B1A-982A-BB52F3B2B365}"/>
              </a:ext>
            </a:extLst>
          </p:cNvPr>
          <p:cNvSpPr txBox="1"/>
          <p:nvPr/>
        </p:nvSpPr>
        <p:spPr>
          <a:xfrm>
            <a:off x="838200" y="1335029"/>
            <a:ext cx="10836349" cy="2308324"/>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b="1" dirty="0"/>
              <a:t>APPAREILS DE MESURES EQUIPANT LE CIRCUIT</a:t>
            </a:r>
          </a:p>
          <a:p>
            <a:pPr marL="285750" indent="-285750">
              <a:buFont typeface="Arial" panose="020B0604020202020204" pitchFamily="34" charset="0"/>
              <a:buChar char="•"/>
            </a:pPr>
            <a:r>
              <a:rPr lang="fr-FR" dirty="0"/>
              <a:t>Un voltmètre courant continu avec sélecteur.</a:t>
            </a:r>
          </a:p>
          <a:p>
            <a:pPr marL="285750" indent="-285750">
              <a:buFont typeface="Arial" panose="020B0604020202020204" pitchFamily="34" charset="0"/>
              <a:buChar char="•"/>
            </a:pPr>
            <a:r>
              <a:rPr lang="fr-FR" dirty="0"/>
              <a:t>Un ampèremètre continu pour la mesure des courants de charge et de décharge batterie.</a:t>
            </a:r>
          </a:p>
          <a:p>
            <a:pPr marL="285750" indent="-285750">
              <a:buFont typeface="Arial" panose="020B0604020202020204" pitchFamily="34" charset="0"/>
              <a:buChar char="•"/>
            </a:pPr>
            <a:r>
              <a:rPr lang="fr-FR" dirty="0"/>
              <a:t>Un voltmètre courant alternatif avec sélecteur.</a:t>
            </a:r>
          </a:p>
          <a:p>
            <a:pPr marL="285750" indent="-285750">
              <a:buFont typeface="Arial" panose="020B0604020202020204" pitchFamily="34" charset="0"/>
              <a:buChar char="•"/>
            </a:pPr>
            <a:r>
              <a:rPr lang="fr-FR" dirty="0"/>
              <a:t>Un fréquencemètre avec sélecteur.</a:t>
            </a:r>
          </a:p>
          <a:p>
            <a:pPr marL="285750" indent="-285750">
              <a:buFont typeface="Arial" panose="020B0604020202020204" pitchFamily="34" charset="0"/>
              <a:buChar char="•"/>
            </a:pPr>
            <a:r>
              <a:rPr lang="fr-FR" dirty="0"/>
              <a:t>Un wattmètre par alternateur, pour le contrôle des puissances actives et </a:t>
            </a:r>
            <a:r>
              <a:rPr lang="fr-FR" dirty="0" err="1"/>
              <a:t>équirépartition</a:t>
            </a:r>
            <a:r>
              <a:rPr lang="fr-FR" dirty="0"/>
              <a:t> de celles-ci.</a:t>
            </a:r>
          </a:p>
          <a:p>
            <a:pPr marL="285750" indent="-285750">
              <a:buFont typeface="Arial" panose="020B0604020202020204" pitchFamily="34" charset="0"/>
              <a:buChar char="•"/>
            </a:pPr>
            <a:r>
              <a:rPr lang="fr-FR" dirty="0"/>
              <a:t>Un varmètre par alternateur, pour le contrôle des puissances réactives et </a:t>
            </a:r>
            <a:r>
              <a:rPr lang="fr-FR" dirty="0" err="1"/>
              <a:t>équirépartition</a:t>
            </a:r>
            <a:r>
              <a:rPr lang="fr-FR" dirty="0"/>
              <a:t> de celles-ci.</a:t>
            </a:r>
          </a:p>
          <a:p>
            <a:pPr marL="285750" indent="-285750">
              <a:buFont typeface="Arial" panose="020B0604020202020204" pitchFamily="34" charset="0"/>
              <a:buChar char="•"/>
            </a:pPr>
            <a:r>
              <a:rPr lang="fr-FR" dirty="0"/>
              <a:t>Des lampes de synchronisation assurant le contrôle du couplage en parallèle des alternateurs</a:t>
            </a:r>
          </a:p>
        </p:txBody>
      </p:sp>
    </p:spTree>
    <p:extLst>
      <p:ext uri="{BB962C8B-B14F-4D97-AF65-F5344CB8AC3E}">
        <p14:creationId xmlns:p14="http://schemas.microsoft.com/office/powerpoint/2010/main" val="141596768"/>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D0F36F1A-32CE-2FC1-18AF-A93A7CC39FC8}"/>
              </a:ext>
            </a:extLst>
          </p:cNvPr>
          <p:cNvSpPr txBox="1"/>
          <p:nvPr/>
        </p:nvSpPr>
        <p:spPr>
          <a:xfrm>
            <a:off x="372737" y="4777220"/>
            <a:ext cx="11138053" cy="1477328"/>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a:t>Il comprend :</a:t>
            </a:r>
          </a:p>
          <a:p>
            <a:pPr marL="285750" indent="-285750">
              <a:buFont typeface="Arial" panose="020B0604020202020204" pitchFamily="34" charset="0"/>
              <a:buChar char="•"/>
            </a:pPr>
            <a:r>
              <a:rPr lang="fr-FR" dirty="0"/>
              <a:t>un alternateur principal à induit fixe,</a:t>
            </a:r>
          </a:p>
          <a:p>
            <a:pPr marL="285750" indent="-285750">
              <a:buFont typeface="Arial" panose="020B0604020202020204" pitchFamily="34" charset="0"/>
              <a:buChar char="•"/>
            </a:pPr>
            <a:r>
              <a:rPr lang="fr-FR" dirty="0"/>
              <a:t>un alternateur d’excitation ou auxiliaire à induit tournant.</a:t>
            </a:r>
          </a:p>
          <a:p>
            <a:r>
              <a:rPr lang="fr-FR" dirty="0"/>
              <a:t>Les rotors de ces deux machines sont sur un même arbre, l’ensemble est monobloc, entraîné par le GTR à travers le régulateur de vitesse (CSD).</a:t>
            </a:r>
          </a:p>
        </p:txBody>
      </p:sp>
      <p:sp>
        <p:nvSpPr>
          <p:cNvPr id="7" name="ZoneTexte 6">
            <a:extLst>
              <a:ext uri="{FF2B5EF4-FFF2-40B4-BE49-F238E27FC236}">
                <a16:creationId xmlns:a16="http://schemas.microsoft.com/office/drawing/2014/main" id="{AE68D464-A3D2-AAAC-1B5C-A237898EDF95}"/>
              </a:ext>
            </a:extLst>
          </p:cNvPr>
          <p:cNvSpPr txBox="1"/>
          <p:nvPr/>
        </p:nvSpPr>
        <p:spPr>
          <a:xfrm>
            <a:off x="3412474" y="140331"/>
            <a:ext cx="6097836"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dirty="0" smtClean="0"/>
              <a:t>ALTERNATEUR </a:t>
            </a:r>
            <a:r>
              <a:rPr lang="fr-FR" dirty="0"/>
              <a:t>DE BORD</a:t>
            </a:r>
          </a:p>
        </p:txBody>
      </p:sp>
      <p:sp>
        <p:nvSpPr>
          <p:cNvPr id="9" name="ZoneTexte 8">
            <a:extLst>
              <a:ext uri="{FF2B5EF4-FFF2-40B4-BE49-F238E27FC236}">
                <a16:creationId xmlns:a16="http://schemas.microsoft.com/office/drawing/2014/main" id="{6CA7AEAA-69BA-99F3-68C2-D578AB72CFD2}"/>
              </a:ext>
            </a:extLst>
          </p:cNvPr>
          <p:cNvSpPr txBox="1"/>
          <p:nvPr/>
        </p:nvSpPr>
        <p:spPr>
          <a:xfrm>
            <a:off x="372737" y="1031097"/>
            <a:ext cx="11138053" cy="3416320"/>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a:t>Ces alternateurs équipent tous les avions de ligne actuels moyens et gros porteurs.</a:t>
            </a:r>
          </a:p>
          <a:p>
            <a:r>
              <a:rPr lang="fr-FR" dirty="0"/>
              <a:t>Ce sont des machines très évoluées et soigneusement étudiées, en particulier vis à vis de la fiabilité, et du rendement massique (rapport puissance / poids).</a:t>
            </a:r>
          </a:p>
          <a:p>
            <a:r>
              <a:rPr lang="fr-FR" dirty="0"/>
              <a:t>L’alternateur est constitué de deux machines distinctes, ce qui permet d’éviter tous contacts </a:t>
            </a:r>
            <a:r>
              <a:rPr lang="fr-FR" dirty="0" err="1"/>
              <a:t>frottants</a:t>
            </a:r>
            <a:r>
              <a:rPr lang="fr-FR" dirty="0"/>
              <a:t> d’où :</a:t>
            </a:r>
          </a:p>
          <a:p>
            <a:pPr marL="285750" indent="-285750">
              <a:buFont typeface="Arial" panose="020B0604020202020204" pitchFamily="34" charset="0"/>
              <a:buChar char="•"/>
            </a:pPr>
            <a:r>
              <a:rPr lang="fr-FR" dirty="0"/>
              <a:t>pas de bagues collectrices,</a:t>
            </a:r>
          </a:p>
          <a:p>
            <a:pPr marL="285750" indent="-285750">
              <a:buFont typeface="Arial" panose="020B0604020202020204" pitchFamily="34" charset="0"/>
              <a:buChar char="•"/>
            </a:pPr>
            <a:r>
              <a:rPr lang="fr-FR" dirty="0"/>
              <a:t>pas de balais,</a:t>
            </a:r>
          </a:p>
          <a:p>
            <a:pPr marL="285750" indent="-285750">
              <a:buFont typeface="Arial" panose="020B0604020202020204" pitchFamily="34" charset="0"/>
              <a:buChar char="•"/>
            </a:pPr>
            <a:r>
              <a:rPr lang="fr-FR" dirty="0"/>
              <a:t>pas d’usure,</a:t>
            </a:r>
          </a:p>
          <a:p>
            <a:pPr marL="285750" indent="-285750">
              <a:buFont typeface="Arial" panose="020B0604020202020204" pitchFamily="34" charset="0"/>
              <a:buChar char="•"/>
            </a:pPr>
            <a:r>
              <a:rPr lang="fr-FR" dirty="0"/>
              <a:t>pas d’entretien,</a:t>
            </a:r>
          </a:p>
          <a:p>
            <a:pPr marL="285750" indent="-285750">
              <a:buFont typeface="Arial" panose="020B0604020202020204" pitchFamily="34" charset="0"/>
              <a:buChar char="•"/>
            </a:pPr>
            <a:r>
              <a:rPr lang="fr-FR" dirty="0"/>
              <a:t>absence de parasites susceptibles d’affecter le fonctionnement des récepteurs radio et équipements électroniques,</a:t>
            </a:r>
          </a:p>
          <a:p>
            <a:pPr marL="285750" indent="-285750">
              <a:buFont typeface="Arial" panose="020B0604020202020204" pitchFamily="34" charset="0"/>
              <a:buChar char="•"/>
            </a:pPr>
            <a:r>
              <a:rPr lang="fr-FR" dirty="0"/>
              <a:t>pas de dispositifs de filtrage lourds et encombrants.</a:t>
            </a:r>
          </a:p>
          <a:p>
            <a:pPr marL="285750" indent="-285750">
              <a:buFont typeface="Arial" panose="020B0604020202020204" pitchFamily="34" charset="0"/>
              <a:buChar char="•"/>
            </a:pPr>
            <a:r>
              <a:rPr lang="fr-FR" dirty="0"/>
              <a:t>l’amorçage de l’alternateur est autonome, et ne requiert aucune alimentation extérieure.</a:t>
            </a:r>
          </a:p>
        </p:txBody>
      </p:sp>
    </p:spTree>
    <p:extLst>
      <p:ext uri="{BB962C8B-B14F-4D97-AF65-F5344CB8AC3E}">
        <p14:creationId xmlns:p14="http://schemas.microsoft.com/office/powerpoint/2010/main" val="2960574272"/>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369999FE-6162-5E0D-D8A7-746FB108EE5C}"/>
              </a:ext>
            </a:extLst>
          </p:cNvPr>
          <p:cNvPicPr>
            <a:picLocks noGrp="1" noChangeAspect="1"/>
          </p:cNvPicPr>
          <p:nvPr>
            <p:ph idx="1"/>
          </p:nvPr>
        </p:nvPicPr>
        <p:blipFill>
          <a:blip r:embed="rId2"/>
          <a:stretch>
            <a:fillRect/>
          </a:stretch>
        </p:blipFill>
        <p:spPr>
          <a:xfrm>
            <a:off x="3004886" y="1825625"/>
            <a:ext cx="6182228" cy="4351338"/>
          </a:xfrm>
        </p:spPr>
      </p:pic>
      <p:sp>
        <p:nvSpPr>
          <p:cNvPr id="4" name="ZoneTexte 3">
            <a:extLst>
              <a:ext uri="{FF2B5EF4-FFF2-40B4-BE49-F238E27FC236}">
                <a16:creationId xmlns:a16="http://schemas.microsoft.com/office/drawing/2014/main" id="{AE68D464-A3D2-AAAC-1B5C-A237898EDF95}"/>
              </a:ext>
            </a:extLst>
          </p:cNvPr>
          <p:cNvSpPr txBox="1"/>
          <p:nvPr/>
        </p:nvSpPr>
        <p:spPr>
          <a:xfrm>
            <a:off x="3412474" y="140331"/>
            <a:ext cx="6097836"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dirty="0" smtClean="0"/>
              <a:t>ALTERNATEUR </a:t>
            </a:r>
            <a:r>
              <a:rPr lang="fr-FR" dirty="0"/>
              <a:t>DE BORD</a:t>
            </a:r>
          </a:p>
        </p:txBody>
      </p:sp>
    </p:spTree>
    <p:extLst>
      <p:ext uri="{BB962C8B-B14F-4D97-AF65-F5344CB8AC3E}">
        <p14:creationId xmlns:p14="http://schemas.microsoft.com/office/powerpoint/2010/main" val="29567741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2E0AD23-BA76-CFB8-BAEF-977451F7AA5D}"/>
              </a:ext>
            </a:extLst>
          </p:cNvPr>
          <p:cNvSpPr>
            <a:spLocks noGrp="1"/>
          </p:cNvSpPr>
          <p:nvPr>
            <p:ph type="title"/>
          </p:nvPr>
        </p:nvSpPr>
        <p:spPr>
          <a:xfrm>
            <a:off x="3426246" y="99154"/>
            <a:ext cx="5977568" cy="738130"/>
          </a:xfrm>
        </p:spPr>
        <p:txBody>
          <a:bodyPr>
            <a:normAutofit/>
          </a:bodyPr>
          <a:lstStyle/>
          <a:p>
            <a:pPr algn="ctr"/>
            <a:r>
              <a:rPr lang="fr-FR" sz="1800" b="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CONCURRENCE COURANT CONTINU - COURANT ALTERNATIF</a:t>
            </a:r>
            <a:endParaRPr lang="fr-FR" sz="1800" dirty="0"/>
          </a:p>
        </p:txBody>
      </p:sp>
      <p:sp>
        <p:nvSpPr>
          <p:cNvPr id="7" name="ZoneTexte 6">
            <a:extLst>
              <a:ext uri="{FF2B5EF4-FFF2-40B4-BE49-F238E27FC236}">
                <a16:creationId xmlns:a16="http://schemas.microsoft.com/office/drawing/2014/main" id="{733BCDDD-7EFC-4ECC-9C37-B455B72959E5}"/>
              </a:ext>
            </a:extLst>
          </p:cNvPr>
          <p:cNvSpPr txBox="1"/>
          <p:nvPr/>
        </p:nvSpPr>
        <p:spPr>
          <a:xfrm>
            <a:off x="588026" y="2063018"/>
            <a:ext cx="7258515" cy="3831818"/>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gn="just">
              <a:lnSpc>
                <a:spcPct val="150000"/>
              </a:lnSpc>
              <a:buFontTx/>
              <a:buChar char="-"/>
            </a:pPr>
            <a:r>
              <a:rPr lang="fr-FR" spc="-50" dirty="0" smtClean="0">
                <a:effectLst/>
                <a:ea typeface="Times New Roman" panose="02020603050405020304" pitchFamily="18" charset="0"/>
              </a:rPr>
              <a:t>Les </a:t>
            </a:r>
            <a:r>
              <a:rPr lang="fr-FR" spc="-50" dirty="0">
                <a:cs typeface="Times New Roman" panose="02020603050405020304" pitchFamily="18" charset="0"/>
              </a:rPr>
              <a:t>moteurs</a:t>
            </a:r>
            <a:r>
              <a:rPr lang="fr-FR" spc="-50" dirty="0">
                <a:effectLst/>
                <a:ea typeface="Times New Roman" panose="02020603050405020304" pitchFamily="18" charset="0"/>
              </a:rPr>
              <a:t>, les dynamos, les relais, les dispositifs d'allumage sont générateurs de </a:t>
            </a:r>
            <a:r>
              <a:rPr lang="fr-FR" dirty="0">
                <a:solidFill>
                  <a:srgbClr val="000000"/>
                </a:solidFill>
                <a:effectLst/>
                <a:ea typeface="DejaVu Sans" panose="020B0603030804020204" pitchFamily="34" charset="0"/>
              </a:rPr>
              <a:t>parasites: affecter le fonctionnement des récepteurs de bord ; </a:t>
            </a:r>
          </a:p>
          <a:p>
            <a:pPr marL="285750" indent="-285750" algn="just">
              <a:lnSpc>
                <a:spcPct val="150000"/>
              </a:lnSpc>
              <a:buFontTx/>
              <a:buChar char="-"/>
            </a:pPr>
            <a:r>
              <a:rPr lang="fr-FR" dirty="0">
                <a:solidFill>
                  <a:srgbClr val="000000"/>
                </a:solidFill>
                <a:effectLst/>
                <a:ea typeface="DejaVu Sans" panose="020B0603030804020204" pitchFamily="34" charset="0"/>
              </a:rPr>
              <a:t>une </a:t>
            </a:r>
            <a:r>
              <a:rPr lang="fr-FR" spc="-50" dirty="0">
                <a:effectLst/>
                <a:ea typeface="Times New Roman" panose="02020603050405020304" pitchFamily="18" charset="0"/>
              </a:rPr>
              <a:t>commutation parfaite entre balais et collecteur  est pratiquement irréalisable: nécessite la présence de dispositifs de filtrage lourds et encombrants.</a:t>
            </a:r>
          </a:p>
          <a:p>
            <a:pPr marL="285750" indent="-285750" algn="just">
              <a:lnSpc>
                <a:spcPct val="150000"/>
              </a:lnSpc>
              <a:buFontTx/>
              <a:buChar char="-"/>
            </a:pPr>
            <a:r>
              <a:rPr lang="fr-FR" spc="-50" dirty="0">
                <a:effectLst/>
                <a:ea typeface="Times New Roman" panose="02020603050405020304" pitchFamily="18" charset="0"/>
              </a:rPr>
              <a:t>Entretien des machines et matériels rend nécessaire de la part de la  maintenance: une surveillance permanente, ainsi que des révisions périodiques.</a:t>
            </a:r>
            <a:endParaRPr lang="fr-FR" dirty="0"/>
          </a:p>
        </p:txBody>
      </p:sp>
      <p:sp>
        <p:nvSpPr>
          <p:cNvPr id="3" name="Rectangle 2"/>
          <p:cNvSpPr/>
          <p:nvPr/>
        </p:nvSpPr>
        <p:spPr>
          <a:xfrm>
            <a:off x="4605752" y="688404"/>
            <a:ext cx="3618555" cy="507831"/>
          </a:xfrm>
          <a:prstGeom prst="rect">
            <a:avLst/>
          </a:prstGeom>
        </p:spPr>
        <p:txBody>
          <a:bodyPr wrap="none">
            <a:spAutoFit/>
          </a:bodyPr>
          <a:lstStyle/>
          <a:p>
            <a:pPr marL="265113" indent="-265113" algn="ctr">
              <a:lnSpc>
                <a:spcPct val="150000"/>
              </a:lnSpc>
              <a:buClr>
                <a:srgbClr val="000000"/>
              </a:buClr>
              <a:buSzPts val="1200"/>
              <a:tabLst>
                <a:tab pos="718820" algn="l"/>
              </a:tabLst>
            </a:pPr>
            <a:r>
              <a:rPr lang="fr-FR" b="1" spc="-50" dirty="0">
                <a:ea typeface="Times New Roman" panose="02020603050405020304" pitchFamily="18" charset="0"/>
                <a:cs typeface="Times New Roman" panose="02020603050405020304" pitchFamily="18" charset="0"/>
              </a:rPr>
              <a:t>COURANT CONTINU: INCONVENIENTS</a:t>
            </a:r>
          </a:p>
        </p:txBody>
      </p:sp>
      <p:pic>
        <p:nvPicPr>
          <p:cNvPr id="4" name="Image 3"/>
          <p:cNvPicPr>
            <a:picLocks noChangeAspect="1"/>
          </p:cNvPicPr>
          <p:nvPr/>
        </p:nvPicPr>
        <p:blipFill>
          <a:blip r:embed="rId2"/>
          <a:stretch>
            <a:fillRect/>
          </a:stretch>
        </p:blipFill>
        <p:spPr>
          <a:xfrm>
            <a:off x="9201121" y="1196235"/>
            <a:ext cx="2668301" cy="2005369"/>
          </a:xfrm>
          <a:prstGeom prst="rect">
            <a:avLst/>
          </a:prstGeom>
        </p:spPr>
      </p:pic>
      <p:pic>
        <p:nvPicPr>
          <p:cNvPr id="5" name="Image 4"/>
          <p:cNvPicPr>
            <a:picLocks noChangeAspect="1"/>
          </p:cNvPicPr>
          <p:nvPr/>
        </p:nvPicPr>
        <p:blipFill>
          <a:blip r:embed="rId3"/>
          <a:stretch>
            <a:fillRect/>
          </a:stretch>
        </p:blipFill>
        <p:spPr>
          <a:xfrm>
            <a:off x="9207141" y="3671649"/>
            <a:ext cx="2662281" cy="2123669"/>
          </a:xfrm>
          <a:prstGeom prst="rect">
            <a:avLst/>
          </a:prstGeom>
        </p:spPr>
      </p:pic>
    </p:spTree>
    <p:extLst>
      <p:ext uri="{BB962C8B-B14F-4D97-AF65-F5344CB8AC3E}">
        <p14:creationId xmlns:p14="http://schemas.microsoft.com/office/powerpoint/2010/main" val="3169799956"/>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ZoneTexte 6">
                <a:extLst>
                  <a:ext uri="{FF2B5EF4-FFF2-40B4-BE49-F238E27FC236}">
                    <a16:creationId xmlns:a16="http://schemas.microsoft.com/office/drawing/2014/main" id="{8F5E4DAB-3A9C-E4C2-BC86-14102832617E}"/>
                  </a:ext>
                </a:extLst>
              </p:cNvPr>
              <p:cNvSpPr txBox="1"/>
              <p:nvPr/>
            </p:nvSpPr>
            <p:spPr>
              <a:xfrm>
                <a:off x="629797" y="1570529"/>
                <a:ext cx="10515599" cy="2057423"/>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just"/>
                <a:r>
                  <a:rPr lang="fr-FR" b="1" dirty="0" smtClean="0"/>
                  <a:t>Caractéristiques </a:t>
                </a:r>
                <a:r>
                  <a:rPr lang="fr-FR" b="1" dirty="0"/>
                  <a:t>électriques</a:t>
                </a:r>
              </a:p>
              <a:p>
                <a:pPr algn="just"/>
                <a:r>
                  <a:rPr lang="fr-FR" dirty="0"/>
                  <a:t>Puissance développée 	S = </a:t>
                </a:r>
                <a14:m>
                  <m:oMath xmlns:m="http://schemas.openxmlformats.org/officeDocument/2006/math">
                    <m:r>
                      <a:rPr lang="fr-FR" i="1" dirty="0" smtClean="0">
                        <a:latin typeface="Cambria Math" panose="02040503050406030204" pitchFamily="18" charset="0"/>
                      </a:rPr>
                      <m:t>𝑈</m:t>
                    </m:r>
                    <m:r>
                      <a:rPr lang="de-DE" b="0" i="1" dirty="0" smtClean="0">
                        <a:latin typeface="Cambria Math" panose="02040503050406030204" pitchFamily="18" charset="0"/>
                      </a:rPr>
                      <m:t>𝐼</m:t>
                    </m:r>
                    <m:rad>
                      <m:radPr>
                        <m:degHide m:val="on"/>
                        <m:ctrlPr>
                          <a:rPr lang="de-DE" b="0" i="1" dirty="0" smtClean="0">
                            <a:latin typeface="Cambria Math" panose="02040503050406030204" pitchFamily="18" charset="0"/>
                          </a:rPr>
                        </m:ctrlPr>
                      </m:radPr>
                      <m:deg/>
                      <m:e>
                        <m:r>
                          <a:rPr lang="de-DE" b="0" i="1" dirty="0" smtClean="0">
                            <a:latin typeface="Cambria Math" panose="02040503050406030204" pitchFamily="18" charset="0"/>
                          </a:rPr>
                          <m:t>3</m:t>
                        </m:r>
                      </m:e>
                    </m:rad>
                    <m:r>
                      <a:rPr lang="fr-FR" i="1" dirty="0" smtClean="0">
                        <a:latin typeface="Cambria Math" panose="02040503050406030204" pitchFamily="18" charset="0"/>
                      </a:rPr>
                      <m:t> </m:t>
                    </m:r>
                  </m:oMath>
                </a14:m>
                <a:r>
                  <a:rPr lang="fr-FR" dirty="0"/>
                  <a:t>	40 KVA sur B-727</a:t>
                </a:r>
              </a:p>
              <a:p>
                <a:pPr algn="just"/>
                <a:r>
                  <a:rPr lang="fr-FR" spc="-50" dirty="0">
                    <a:latin typeface="Times New Roman" panose="02020603050405020304" pitchFamily="18" charset="0"/>
                    <a:ea typeface="Times New Roman" panose="02020603050405020304" pitchFamily="18" charset="0"/>
                    <a:cs typeface="Times New Roman" panose="02020603050405020304" pitchFamily="18" charset="0"/>
                  </a:rPr>
                  <a:t>Tensions développées	</a:t>
                </a:r>
                <a:r>
                  <a:rPr lang="fr-FR" dirty="0"/>
                  <a:t>U = 200 v entre phases</a:t>
                </a:r>
              </a:p>
              <a:p>
                <a:pPr algn="just"/>
                <a:r>
                  <a:rPr lang="fr-FR" spc="-50" dirty="0">
                    <a:latin typeface="Times New Roman" panose="02020603050405020304" pitchFamily="18" charset="0"/>
                    <a:ea typeface="Times New Roman" panose="02020603050405020304" pitchFamily="18" charset="0"/>
                  </a:rPr>
                  <a:t>			</a:t>
                </a:r>
                <a:r>
                  <a:rPr lang="fr-FR" dirty="0"/>
                  <a:t>V =115 v entre phases et neutre</a:t>
                </a:r>
              </a:p>
              <a:p>
                <a:pPr algn="just"/>
                <a:r>
                  <a:rPr lang="fr-FR" spc="-50" dirty="0">
                    <a:latin typeface="Times New Roman" panose="02020603050405020304" pitchFamily="18" charset="0"/>
                    <a:ea typeface="Times New Roman" panose="02020603050405020304" pitchFamily="18" charset="0"/>
                  </a:rPr>
                  <a:t>Vitesse de rotation		</a:t>
                </a:r>
                <a:r>
                  <a:rPr lang="fr-FR" dirty="0"/>
                  <a:t>n = 6 000 t/min</a:t>
                </a:r>
              </a:p>
              <a:p>
                <a:pPr algn="just"/>
                <a:r>
                  <a:rPr lang="fr-FR" sz="1800" b="0" i="0" u="none" strike="noStrike" spc="-50" dirty="0">
                    <a:effectLst/>
                    <a:latin typeface="Times New Roman" panose="02020603050405020304" pitchFamily="18" charset="0"/>
                    <a:ea typeface="Times New Roman" panose="02020603050405020304" pitchFamily="18" charset="0"/>
                    <a:cs typeface="Times New Roman" panose="02020603050405020304" pitchFamily="18" charset="0"/>
                  </a:rPr>
                  <a:t>Fréquence fournie		</a:t>
                </a:r>
                <a:r>
                  <a:rPr lang="fr-FR" dirty="0"/>
                  <a:t>f=400 Hz</a:t>
                </a:r>
              </a:p>
              <a:p>
                <a:pPr algn="just"/>
                <a:r>
                  <a:rPr lang="fr-FR" dirty="0"/>
                  <a:t>cos</a:t>
                </a:r>
                <a14:m>
                  <m:oMath xmlns:m="http://schemas.openxmlformats.org/officeDocument/2006/math">
                    <m:r>
                      <a:rPr lang="fr-FR" i="1" smtClean="0">
                        <a:latin typeface="Cambria Math" panose="02040503050406030204" pitchFamily="18" charset="0"/>
                        <a:ea typeface="Cambria Math" panose="02040503050406030204" pitchFamily="18" charset="0"/>
                      </a:rPr>
                      <m:t>𝜑</m:t>
                    </m:r>
                  </m:oMath>
                </a14:m>
                <a:r>
                  <a:rPr lang="fr-FR" dirty="0"/>
                  <a:t> propre		0,9 </a:t>
                </a:r>
              </a:p>
            </p:txBody>
          </p:sp>
        </mc:Choice>
        <mc:Fallback xmlns="">
          <p:sp>
            <p:nvSpPr>
              <p:cNvPr id="7" name="ZoneTexte 6">
                <a:extLst>
                  <a:ext uri="{FF2B5EF4-FFF2-40B4-BE49-F238E27FC236}">
                    <a16:creationId xmlns:a16="http://schemas.microsoft.com/office/drawing/2014/main" id="{8F5E4DAB-3A9C-E4C2-BC86-14102832617E}"/>
                  </a:ext>
                </a:extLst>
              </p:cNvPr>
              <p:cNvSpPr txBox="1">
                <a:spLocks noRot="1" noChangeAspect="1" noMove="1" noResize="1" noEditPoints="1" noAdjustHandles="1" noChangeArrowheads="1" noChangeShapeType="1" noTextEdit="1"/>
              </p:cNvSpPr>
              <p:nvPr/>
            </p:nvSpPr>
            <p:spPr>
              <a:xfrm>
                <a:off x="629797" y="1570529"/>
                <a:ext cx="10515599" cy="2057423"/>
              </a:xfrm>
              <a:prstGeom prst="rect">
                <a:avLst/>
              </a:prstGeom>
              <a:blipFill>
                <a:blip r:embed="rId2"/>
                <a:stretch>
                  <a:fillRect l="-405" t="-1475" b="-3540"/>
                </a:stretch>
              </a:blipFill>
              <a:ln w="12700" cap="flat" cmpd="sng" algn="ctr">
                <a:solidFill>
                  <a:schemeClr val="accent2"/>
                </a:solidFill>
                <a:prstDash val="solid"/>
                <a:miter lim="800000"/>
              </a:ln>
              <a:effectLst/>
            </p:spPr>
            <p:txBody>
              <a:bodyPr/>
              <a:lstStyle/>
              <a:p>
                <a:r>
                  <a:rPr lang="fr-FR">
                    <a:noFill/>
                  </a:rPr>
                  <a:t> </a:t>
                </a:r>
              </a:p>
            </p:txBody>
          </p:sp>
        </mc:Fallback>
      </mc:AlternateContent>
      <p:sp>
        <p:nvSpPr>
          <p:cNvPr id="4" name="ZoneTexte 3">
            <a:extLst>
              <a:ext uri="{FF2B5EF4-FFF2-40B4-BE49-F238E27FC236}">
                <a16:creationId xmlns:a16="http://schemas.microsoft.com/office/drawing/2014/main" id="{AE68D464-A3D2-AAAC-1B5C-A237898EDF95}"/>
              </a:ext>
            </a:extLst>
          </p:cNvPr>
          <p:cNvSpPr txBox="1"/>
          <p:nvPr/>
        </p:nvSpPr>
        <p:spPr>
          <a:xfrm>
            <a:off x="3412474" y="194760"/>
            <a:ext cx="6097836"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dirty="0" smtClean="0"/>
              <a:t>ALTERNATEUR </a:t>
            </a:r>
            <a:r>
              <a:rPr lang="fr-FR" dirty="0"/>
              <a:t>DE BORD</a:t>
            </a:r>
          </a:p>
        </p:txBody>
      </p:sp>
    </p:spTree>
    <p:extLst>
      <p:ext uri="{BB962C8B-B14F-4D97-AF65-F5344CB8AC3E}">
        <p14:creationId xmlns:p14="http://schemas.microsoft.com/office/powerpoint/2010/main" val="3598508553"/>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6AA9AFAE-E2B5-A97B-D1E8-B41DA99EE4DC}"/>
              </a:ext>
            </a:extLst>
          </p:cNvPr>
          <p:cNvSpPr txBox="1"/>
          <p:nvPr/>
        </p:nvSpPr>
        <p:spPr>
          <a:xfrm>
            <a:off x="638979" y="1128659"/>
            <a:ext cx="11226188" cy="4247317"/>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a:t>Il comprend :</a:t>
            </a:r>
          </a:p>
          <a:p>
            <a:pPr marL="285750" indent="-285750">
              <a:buFont typeface="Arial" panose="020B0604020202020204" pitchFamily="34" charset="0"/>
              <a:buChar char="•"/>
            </a:pPr>
            <a:r>
              <a:rPr lang="fr-FR" dirty="0"/>
              <a:t>des circuits électroniques de commande des relais d'excitation, de ligne, de couplage,</a:t>
            </a:r>
          </a:p>
          <a:p>
            <a:pPr marL="285750" indent="-285750">
              <a:buFont typeface="Arial" panose="020B0604020202020204" pitchFamily="34" charset="0"/>
              <a:buChar char="•"/>
            </a:pPr>
            <a:r>
              <a:rPr lang="fr-FR" dirty="0"/>
              <a:t>des circuits électroniques de protection qui contrôlent le fonctionnement de l'alternateur ainsi que de la ligne de distribution.</a:t>
            </a:r>
          </a:p>
          <a:p>
            <a:r>
              <a:rPr lang="fr-FR" dirty="0"/>
              <a:t>Ses fonctions sont :</a:t>
            </a:r>
          </a:p>
          <a:p>
            <a:r>
              <a:rPr lang="fr-FR" dirty="0"/>
              <a:t>d’autoriser la fermeture du relais de ligne si pour le premier alternateur :</a:t>
            </a:r>
          </a:p>
          <a:p>
            <a:pPr marL="285750" indent="-285750">
              <a:buFont typeface="Arial" panose="020B0604020202020204" pitchFamily="34" charset="0"/>
              <a:buChar char="•"/>
            </a:pPr>
            <a:r>
              <a:rPr lang="fr-FR" dirty="0"/>
              <a:t>le relais d'excitation est fermé,</a:t>
            </a:r>
          </a:p>
          <a:p>
            <a:pPr marL="285750" indent="-285750">
              <a:buFont typeface="Arial" panose="020B0604020202020204" pitchFamily="34" charset="0"/>
              <a:buChar char="•"/>
            </a:pPr>
            <a:r>
              <a:rPr lang="fr-FR" dirty="0"/>
              <a:t>la fréquence correcte,</a:t>
            </a:r>
          </a:p>
          <a:p>
            <a:pPr marL="285750" indent="-285750">
              <a:buFont typeface="Arial" panose="020B0604020202020204" pitchFamily="34" charset="0"/>
              <a:buChar char="•"/>
            </a:pPr>
            <a:r>
              <a:rPr lang="fr-FR" dirty="0"/>
              <a:t>la tension correcte, et la bus correspondante non alimentée.</a:t>
            </a:r>
          </a:p>
          <a:p>
            <a:r>
              <a:rPr lang="fr-FR" dirty="0"/>
              <a:t>Pour les alternateurs suivants : il faut que les conditions de couplage soient réunies, (mêmes tensions, mêmes fréquences, mêmes phases, même ordre de phases).</a:t>
            </a:r>
          </a:p>
          <a:p>
            <a:r>
              <a:rPr lang="fr-FR" dirty="0"/>
              <a:t>En cas de défaut: provoque l'ouverture du ou des relais alternateur (excitation, ligne, couplage) selon la nature</a:t>
            </a:r>
          </a:p>
          <a:p>
            <a:r>
              <a:rPr lang="fr-FR" dirty="0"/>
              <a:t>du défaut.</a:t>
            </a:r>
          </a:p>
          <a:p>
            <a:r>
              <a:rPr lang="fr-FR" dirty="0"/>
              <a:t>Le panneau de contrôle assure également l'alimentation du panneau de signalisation des défauts ce qui se traduit par l'allumage d'étiquettes lumineuses, indiquant les causes du déclenchement de l'alternateur</a:t>
            </a:r>
          </a:p>
        </p:txBody>
      </p:sp>
      <p:sp>
        <p:nvSpPr>
          <p:cNvPr id="7" name="ZoneTexte 6">
            <a:extLst>
              <a:ext uri="{FF2B5EF4-FFF2-40B4-BE49-F238E27FC236}">
                <a16:creationId xmlns:a16="http://schemas.microsoft.com/office/drawing/2014/main" id="{1F4146BA-3349-C238-9B7D-E915918AF9BC}"/>
              </a:ext>
            </a:extLst>
          </p:cNvPr>
          <p:cNvSpPr txBox="1"/>
          <p:nvPr/>
        </p:nvSpPr>
        <p:spPr>
          <a:xfrm>
            <a:off x="4425567" y="91789"/>
            <a:ext cx="3340865"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lvl="1">
              <a:spcBef>
                <a:spcPts val="200"/>
              </a:spcBef>
            </a:pPr>
            <a:r>
              <a:rPr lang="fr-FR" sz="1800" b="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PANNEAU DE CONTROLE</a:t>
            </a:r>
          </a:p>
        </p:txBody>
      </p:sp>
    </p:spTree>
    <p:extLst>
      <p:ext uri="{BB962C8B-B14F-4D97-AF65-F5344CB8AC3E}">
        <p14:creationId xmlns:p14="http://schemas.microsoft.com/office/powerpoint/2010/main" val="1866788645"/>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2E5758C2-9138-CA2B-0556-E6BBD960A7F0}"/>
              </a:ext>
            </a:extLst>
          </p:cNvPr>
          <p:cNvPicPr>
            <a:picLocks noGrp="1" noChangeAspect="1"/>
          </p:cNvPicPr>
          <p:nvPr>
            <p:ph idx="1"/>
          </p:nvPr>
        </p:nvPicPr>
        <p:blipFill>
          <a:blip r:embed="rId2"/>
          <a:stretch>
            <a:fillRect/>
          </a:stretch>
        </p:blipFill>
        <p:spPr>
          <a:xfrm rot="5400000">
            <a:off x="3771609" y="-11763"/>
            <a:ext cx="5539313" cy="7425368"/>
          </a:xfrm>
        </p:spPr>
        <p:style>
          <a:lnRef idx="2">
            <a:schemeClr val="accent2"/>
          </a:lnRef>
          <a:fillRef idx="1">
            <a:schemeClr val="lt1"/>
          </a:fillRef>
          <a:effectRef idx="0">
            <a:schemeClr val="accent2"/>
          </a:effectRef>
          <a:fontRef idx="minor">
            <a:schemeClr val="dk1"/>
          </a:fontRef>
        </p:style>
      </p:pic>
      <p:sp>
        <p:nvSpPr>
          <p:cNvPr id="7" name="ZoneTexte 6">
            <a:extLst>
              <a:ext uri="{FF2B5EF4-FFF2-40B4-BE49-F238E27FC236}">
                <a16:creationId xmlns:a16="http://schemas.microsoft.com/office/drawing/2014/main" id="{E6E381A5-41E4-7F60-E064-601598C566A0}"/>
              </a:ext>
            </a:extLst>
          </p:cNvPr>
          <p:cNvSpPr txBox="1"/>
          <p:nvPr/>
        </p:nvSpPr>
        <p:spPr>
          <a:xfrm>
            <a:off x="2828581" y="387423"/>
            <a:ext cx="7163718"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dirty="0"/>
              <a:t>SYNOPTIQUE D'UNE GENERATION DE COURANT ALTERNATIF </a:t>
            </a:r>
          </a:p>
        </p:txBody>
      </p:sp>
    </p:spTree>
    <p:extLst>
      <p:ext uri="{BB962C8B-B14F-4D97-AF65-F5344CB8AC3E}">
        <p14:creationId xmlns:p14="http://schemas.microsoft.com/office/powerpoint/2010/main" val="1078805122"/>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4A59EEAA-9E45-361E-5870-55F8EBC59198}"/>
              </a:ext>
            </a:extLst>
          </p:cNvPr>
          <p:cNvSpPr txBox="1"/>
          <p:nvPr/>
        </p:nvSpPr>
        <p:spPr>
          <a:xfrm>
            <a:off x="394771" y="1536296"/>
            <a:ext cx="11402458" cy="1477328"/>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a:t>On dispose d'un régulateur de tension par alternateur,</a:t>
            </a:r>
          </a:p>
          <a:p>
            <a:r>
              <a:rPr lang="fr-FR" dirty="0"/>
              <a:t>Son rôle est de :</a:t>
            </a:r>
          </a:p>
          <a:p>
            <a:pPr marL="285750" indent="-285750">
              <a:buFont typeface="Arial" panose="020B0604020202020204" pitchFamily="34" charset="0"/>
              <a:buChar char="•"/>
            </a:pPr>
            <a:r>
              <a:rPr lang="fr-FR" dirty="0"/>
              <a:t>limiter les écarts de tension développée à 115/200 V ± 2 V en fonction des charges imposées (alternateur seul),</a:t>
            </a:r>
          </a:p>
          <a:p>
            <a:pPr marL="285750" indent="-285750">
              <a:buFont typeface="Arial" panose="020B0604020202020204" pitchFamily="34" charset="0"/>
              <a:buChar char="•"/>
            </a:pPr>
            <a:r>
              <a:rPr lang="fr-FR" dirty="0"/>
              <a:t>assurer une </a:t>
            </a:r>
            <a:r>
              <a:rPr lang="fr-FR" dirty="0" err="1"/>
              <a:t>équirépartition</a:t>
            </a:r>
            <a:r>
              <a:rPr lang="fr-FR" dirty="0"/>
              <a:t> des charges réactives entre les alternateurs, lorsque ceux-ci fonctionnent en parallèle, grâce à l'action d'une boucle d'équilibrage prévue à cet effet.</a:t>
            </a:r>
          </a:p>
        </p:txBody>
      </p:sp>
      <p:sp>
        <p:nvSpPr>
          <p:cNvPr id="3" name="ZoneTexte 2">
            <a:extLst>
              <a:ext uri="{FF2B5EF4-FFF2-40B4-BE49-F238E27FC236}">
                <a16:creationId xmlns:a16="http://schemas.microsoft.com/office/drawing/2014/main" id="{CC46BC2B-4FBD-B2D8-E0CD-E0AB8EE9E348}"/>
              </a:ext>
            </a:extLst>
          </p:cNvPr>
          <p:cNvSpPr txBox="1"/>
          <p:nvPr/>
        </p:nvSpPr>
        <p:spPr>
          <a:xfrm>
            <a:off x="4547212" y="151347"/>
            <a:ext cx="2602735"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dirty="0"/>
              <a:t>Régulateur de tension </a:t>
            </a:r>
          </a:p>
        </p:txBody>
      </p:sp>
    </p:spTree>
    <p:extLst>
      <p:ext uri="{BB962C8B-B14F-4D97-AF65-F5344CB8AC3E}">
        <p14:creationId xmlns:p14="http://schemas.microsoft.com/office/powerpoint/2010/main" val="3221130081"/>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ZoneTexte 6">
                <a:extLst>
                  <a:ext uri="{FF2B5EF4-FFF2-40B4-BE49-F238E27FC236}">
                    <a16:creationId xmlns:a16="http://schemas.microsoft.com/office/drawing/2014/main" id="{44B75A42-EEFF-756F-3141-6B51DED2D819}"/>
                  </a:ext>
                </a:extLst>
              </p:cNvPr>
              <p:cNvSpPr txBox="1"/>
              <p:nvPr/>
            </p:nvSpPr>
            <p:spPr>
              <a:xfrm>
                <a:off x="493923" y="862070"/>
                <a:ext cx="11402458" cy="2064924"/>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b="1" dirty="0"/>
                  <a:t>Cas de fonctionnement d'un alternateur seul sur le réseau</a:t>
                </a:r>
              </a:p>
              <a:p>
                <a:r>
                  <a:rPr lang="fr-FR" dirty="0"/>
                  <a:t>On sait qu'à excitation constante et à vitesse constant, si l'on augmente la charge aux bornes de l'alternateur, il en résulte une baisse de sa tension </a:t>
                </a:r>
                <a14:m>
                  <m:oMath xmlns:m="http://schemas.openxmlformats.org/officeDocument/2006/math">
                    <m:acc>
                      <m:accPr>
                        <m:chr m:val="⃗"/>
                        <m:ctrlPr>
                          <a:rPr lang="fr-FR" i="1" dirty="0" smtClean="0">
                            <a:latin typeface="Cambria Math" panose="02040503050406030204" pitchFamily="18" charset="0"/>
                          </a:rPr>
                        </m:ctrlPr>
                      </m:accPr>
                      <m:e>
                        <m:r>
                          <a:rPr lang="de-DE" b="0" i="1" dirty="0" smtClean="0">
                            <a:latin typeface="Cambria Math" panose="02040503050406030204" pitchFamily="18" charset="0"/>
                          </a:rPr>
                          <m:t>𝑈</m:t>
                        </m:r>
                      </m:e>
                    </m:acc>
                    <m:r>
                      <a:rPr lang="fr-FR" i="1" dirty="0" smtClean="0">
                        <a:latin typeface="Cambria Math" panose="02040503050406030204" pitchFamily="18" charset="0"/>
                      </a:rPr>
                      <m:t>=</m:t>
                    </m:r>
                    <m:acc>
                      <m:accPr>
                        <m:chr m:val="⃗"/>
                        <m:ctrlPr>
                          <a:rPr lang="fr-FR" i="1" dirty="0">
                            <a:latin typeface="Cambria Math" panose="02040503050406030204" pitchFamily="18" charset="0"/>
                          </a:rPr>
                        </m:ctrlPr>
                      </m:accPr>
                      <m:e>
                        <m:r>
                          <a:rPr lang="de-DE" b="0" i="1" dirty="0" smtClean="0">
                            <a:latin typeface="Cambria Math" panose="02040503050406030204" pitchFamily="18" charset="0"/>
                          </a:rPr>
                          <m:t>𝐸</m:t>
                        </m:r>
                      </m:e>
                    </m:acc>
                    <m:r>
                      <a:rPr lang="fr-FR" i="1" dirty="0" smtClean="0">
                        <a:latin typeface="Cambria Math" panose="02040503050406030204" pitchFamily="18" charset="0"/>
                      </a:rPr>
                      <m:t>−</m:t>
                    </m:r>
                    <m:acc>
                      <m:accPr>
                        <m:chr m:val="⃗"/>
                        <m:ctrlPr>
                          <a:rPr lang="fr-FR" i="1" dirty="0">
                            <a:latin typeface="Cambria Math" panose="02040503050406030204" pitchFamily="18" charset="0"/>
                          </a:rPr>
                        </m:ctrlPr>
                      </m:accPr>
                      <m:e>
                        <m:r>
                          <a:rPr lang="de-DE" b="0" i="1" dirty="0" smtClean="0">
                            <a:latin typeface="Cambria Math" panose="02040503050406030204" pitchFamily="18" charset="0"/>
                          </a:rPr>
                          <m:t>𝑍𝐼</m:t>
                        </m:r>
                      </m:e>
                    </m:acc>
                  </m:oMath>
                </a14:m>
                <a:r>
                  <a:rPr lang="fr-FR" dirty="0"/>
                  <a:t>.</a:t>
                </a:r>
              </a:p>
              <a:p>
                <a:r>
                  <a:rPr lang="fr-FR" dirty="0"/>
                  <a:t>C'est la caractéristique en charge </a:t>
                </a:r>
                <a14:m>
                  <m:oMath xmlns:m="http://schemas.openxmlformats.org/officeDocument/2006/math">
                    <m:r>
                      <a:rPr lang="fr-FR" i="1" dirty="0" smtClean="0">
                        <a:latin typeface="Cambria Math" panose="02040503050406030204" pitchFamily="18" charset="0"/>
                      </a:rPr>
                      <m:t>𝑈</m:t>
                    </m:r>
                    <m:r>
                      <a:rPr lang="fr-FR" i="1" dirty="0" smtClean="0">
                        <a:latin typeface="Cambria Math" panose="02040503050406030204" pitchFamily="18" charset="0"/>
                      </a:rPr>
                      <m:t> = </m:t>
                    </m:r>
                    <m:r>
                      <a:rPr lang="fr-FR" i="1" dirty="0" smtClean="0">
                        <a:latin typeface="Cambria Math" panose="02040503050406030204" pitchFamily="18" charset="0"/>
                      </a:rPr>
                      <m:t>𝑓</m:t>
                    </m:r>
                    <m:r>
                      <a:rPr lang="fr-FR" i="1" dirty="0" smtClean="0">
                        <a:latin typeface="Cambria Math" panose="02040503050406030204" pitchFamily="18" charset="0"/>
                      </a:rPr>
                      <m:t>(</m:t>
                    </m:r>
                    <m:r>
                      <a:rPr lang="fr-FR" i="1" dirty="0" smtClean="0">
                        <a:latin typeface="Cambria Math" panose="02040503050406030204" pitchFamily="18" charset="0"/>
                      </a:rPr>
                      <m:t>𝐼</m:t>
                    </m:r>
                    <m:r>
                      <a:rPr lang="fr-FR" i="1" dirty="0" smtClean="0">
                        <a:latin typeface="Cambria Math" panose="02040503050406030204" pitchFamily="18" charset="0"/>
                      </a:rPr>
                      <m:t>),  </m:t>
                    </m:r>
                    <m:r>
                      <a:rPr lang="fr-FR" i="1" dirty="0" smtClean="0">
                        <a:latin typeface="Cambria Math" panose="02040503050406030204" pitchFamily="18" charset="0"/>
                      </a:rPr>
                      <m:t>𝑛</m:t>
                    </m:r>
                    <m:r>
                      <a:rPr lang="fr-FR" i="1" dirty="0" smtClean="0">
                        <a:latin typeface="Cambria Math" panose="02040503050406030204" pitchFamily="18" charset="0"/>
                      </a:rPr>
                      <m:t> = </m:t>
                    </m:r>
                    <m:r>
                      <a:rPr lang="fr-FR" i="1" dirty="0" err="1">
                        <a:latin typeface="Cambria Math" panose="02040503050406030204" pitchFamily="18" charset="0"/>
                      </a:rPr>
                      <m:t>𝑐𝑡𝑒</m:t>
                    </m:r>
                  </m:oMath>
                </a14:m>
                <a:endParaRPr lang="fr-FR" dirty="0"/>
              </a:p>
              <a:p>
                <a:r>
                  <a:rPr lang="fr-FR" dirty="0"/>
                  <a:t>On doit compenser les variations de tension provoquées par les variations en charge, en réglant convenablement le courant d’excitation (i). </a:t>
                </a:r>
              </a:p>
              <a:p>
                <a:r>
                  <a:rPr lang="fr-FR" dirty="0"/>
                  <a:t>C'est le rôle du régulateur. (Rappelons que: </a:t>
                </a:r>
                <a14:m>
                  <m:oMath xmlns:m="http://schemas.openxmlformats.org/officeDocument/2006/math">
                    <m:r>
                      <a:rPr lang="fr-FR" i="1" dirty="0" smtClean="0">
                        <a:latin typeface="Cambria Math" panose="02040503050406030204" pitchFamily="18" charset="0"/>
                      </a:rPr>
                      <m:t>𝐸</m:t>
                    </m:r>
                    <m:r>
                      <a:rPr lang="fr-FR" i="1" dirty="0" smtClean="0">
                        <a:latin typeface="Cambria Math" panose="02040503050406030204" pitchFamily="18" charset="0"/>
                      </a:rPr>
                      <m:t> = </m:t>
                    </m:r>
                    <m:r>
                      <a:rPr lang="fr-FR" i="1" dirty="0" err="1">
                        <a:latin typeface="Cambria Math" panose="02040503050406030204" pitchFamily="18" charset="0"/>
                      </a:rPr>
                      <m:t>𝐾</m:t>
                    </m:r>
                    <m:r>
                      <a:rPr lang="fr-FR" i="1" dirty="0" err="1">
                        <a:latin typeface="Cambria Math" panose="02040503050406030204" pitchFamily="18" charset="0"/>
                      </a:rPr>
                      <m:t>.</m:t>
                    </m:r>
                    <m:r>
                      <a:rPr lang="fr-FR" i="1" dirty="0" err="1">
                        <a:latin typeface="Cambria Math" panose="02040503050406030204" pitchFamily="18" charset="0"/>
                      </a:rPr>
                      <m:t>𝑝</m:t>
                    </m:r>
                    <m:r>
                      <a:rPr lang="fr-FR" i="1" dirty="0" err="1">
                        <a:latin typeface="Cambria Math" panose="02040503050406030204" pitchFamily="18" charset="0"/>
                      </a:rPr>
                      <m:t>.</m:t>
                    </m:r>
                    <m:r>
                      <a:rPr lang="fr-FR" i="1" dirty="0" err="1">
                        <a:latin typeface="Cambria Math" panose="02040503050406030204" pitchFamily="18" charset="0"/>
                      </a:rPr>
                      <m:t>𝑛</m:t>
                    </m:r>
                    <m:r>
                      <a:rPr lang="fr-FR" i="1" dirty="0">
                        <a:latin typeface="Cambria Math" panose="02040503050406030204" pitchFamily="18" charset="0"/>
                      </a:rPr>
                      <m:t> </m:t>
                    </m:r>
                    <m:r>
                      <a:rPr lang="fr-FR" i="1" dirty="0">
                        <a:latin typeface="Cambria Math" panose="02040503050406030204" pitchFamily="18" charset="0"/>
                      </a:rPr>
                      <m:t>𝑁</m:t>
                    </m:r>
                    <m:r>
                      <m:rPr>
                        <m:sty m:val="p"/>
                      </m:rPr>
                      <a:rPr lang="el-GR" i="1" dirty="0" smtClean="0">
                        <a:latin typeface="Cambria Math" panose="02040503050406030204" pitchFamily="18" charset="0"/>
                        <a:ea typeface="Cambria Math" panose="02040503050406030204" pitchFamily="18" charset="0"/>
                      </a:rPr>
                      <m:t>Φ</m:t>
                    </m:r>
                  </m:oMath>
                </a14:m>
                <a:r>
                  <a:rPr lang="fr-FR" dirty="0"/>
                  <a:t>). </a:t>
                </a:r>
              </a:p>
            </p:txBody>
          </p:sp>
        </mc:Choice>
        <mc:Fallback xmlns="">
          <p:sp>
            <p:nvSpPr>
              <p:cNvPr id="7" name="ZoneTexte 6">
                <a:extLst>
                  <a:ext uri="{FF2B5EF4-FFF2-40B4-BE49-F238E27FC236}">
                    <a16:creationId xmlns:a16="http://schemas.microsoft.com/office/drawing/2014/main" id="{44B75A42-EEFF-756F-3141-6B51DED2D819}"/>
                  </a:ext>
                </a:extLst>
              </p:cNvPr>
              <p:cNvSpPr txBox="1">
                <a:spLocks noRot="1" noChangeAspect="1" noMove="1" noResize="1" noEditPoints="1" noAdjustHandles="1" noChangeArrowheads="1" noChangeShapeType="1" noTextEdit="1"/>
              </p:cNvSpPr>
              <p:nvPr/>
            </p:nvSpPr>
            <p:spPr>
              <a:xfrm>
                <a:off x="493923" y="862070"/>
                <a:ext cx="11402458" cy="2064924"/>
              </a:xfrm>
              <a:prstGeom prst="rect">
                <a:avLst/>
              </a:prstGeom>
              <a:blipFill>
                <a:blip r:embed="rId2"/>
                <a:stretch>
                  <a:fillRect l="-374" t="-1173" b="-3519"/>
                </a:stretch>
              </a:blipFill>
              <a:ln w="12700" cap="flat" cmpd="sng" algn="ctr">
                <a:solidFill>
                  <a:schemeClr val="accent2"/>
                </a:solidFill>
                <a:prstDash val="solid"/>
                <a:miter lim="800000"/>
              </a:ln>
              <a:effectLst/>
            </p:spPr>
            <p:txBody>
              <a:bodyPr/>
              <a:lstStyle/>
              <a:p>
                <a:r>
                  <a:rPr lang="fr-FR">
                    <a:noFill/>
                  </a:rPr>
                  <a:t> </a:t>
                </a:r>
              </a:p>
            </p:txBody>
          </p:sp>
        </mc:Fallback>
      </mc:AlternateContent>
      <p:sp>
        <p:nvSpPr>
          <p:cNvPr id="3" name="ZoneTexte 2">
            <a:extLst>
              <a:ext uri="{FF2B5EF4-FFF2-40B4-BE49-F238E27FC236}">
                <a16:creationId xmlns:a16="http://schemas.microsoft.com/office/drawing/2014/main" id="{CC46BC2B-4FBD-B2D8-E0CD-E0AB8EE9E348}"/>
              </a:ext>
            </a:extLst>
          </p:cNvPr>
          <p:cNvSpPr txBox="1"/>
          <p:nvPr/>
        </p:nvSpPr>
        <p:spPr>
          <a:xfrm>
            <a:off x="4547212" y="151347"/>
            <a:ext cx="2602735"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dirty="0"/>
              <a:t>Régulateur de tension </a:t>
            </a:r>
          </a:p>
        </p:txBody>
      </p:sp>
      <p:pic>
        <p:nvPicPr>
          <p:cNvPr id="2" name="Espace réservé du contenu 4">
            <a:extLst>
              <a:ext uri="{FF2B5EF4-FFF2-40B4-BE49-F238E27FC236}">
                <a16:creationId xmlns:a16="http://schemas.microsoft.com/office/drawing/2014/main" id="{08DF94EE-C1B0-1DF3-2D04-A653E2608321}"/>
              </a:ext>
            </a:extLst>
          </p:cNvPr>
          <p:cNvPicPr>
            <a:picLocks noGrp="1" noChangeAspect="1"/>
          </p:cNvPicPr>
          <p:nvPr>
            <p:ph idx="1"/>
          </p:nvPr>
        </p:nvPicPr>
        <p:blipFill>
          <a:blip r:embed="rId3"/>
          <a:stretch>
            <a:fillRect/>
          </a:stretch>
        </p:blipFill>
        <p:spPr>
          <a:xfrm>
            <a:off x="3051985" y="3268385"/>
            <a:ext cx="5408970" cy="2856765"/>
          </a:xfrm>
        </p:spPr>
        <p:style>
          <a:lnRef idx="2">
            <a:schemeClr val="accent2"/>
          </a:lnRef>
          <a:fillRef idx="1">
            <a:schemeClr val="lt1"/>
          </a:fillRef>
          <a:effectRef idx="0">
            <a:schemeClr val="accent2"/>
          </a:effectRef>
          <a:fontRef idx="minor">
            <a:schemeClr val="dk1"/>
          </a:fontRef>
        </p:style>
      </p:pic>
    </p:spTree>
    <p:extLst>
      <p:ext uri="{BB962C8B-B14F-4D97-AF65-F5344CB8AC3E}">
        <p14:creationId xmlns:p14="http://schemas.microsoft.com/office/powerpoint/2010/main" val="18997974"/>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36C48F7E-F815-B355-95D6-37B54508B34B}"/>
              </a:ext>
            </a:extLst>
          </p:cNvPr>
          <p:cNvPicPr>
            <a:picLocks noGrp="1" noChangeAspect="1"/>
          </p:cNvPicPr>
          <p:nvPr>
            <p:ph idx="1"/>
          </p:nvPr>
        </p:nvPicPr>
        <p:blipFill rotWithShape="1">
          <a:blip r:embed="rId2"/>
          <a:srcRect t="5136"/>
          <a:stretch/>
        </p:blipFill>
        <p:spPr>
          <a:xfrm>
            <a:off x="2677099" y="845329"/>
            <a:ext cx="6444867" cy="5475246"/>
          </a:xfrm>
        </p:spPr>
        <p:style>
          <a:lnRef idx="2">
            <a:schemeClr val="accent2"/>
          </a:lnRef>
          <a:fillRef idx="1">
            <a:schemeClr val="lt1"/>
          </a:fillRef>
          <a:effectRef idx="0">
            <a:schemeClr val="accent2"/>
          </a:effectRef>
          <a:fontRef idx="minor">
            <a:schemeClr val="dk1"/>
          </a:fontRef>
        </p:style>
      </p:pic>
      <p:sp>
        <p:nvSpPr>
          <p:cNvPr id="9" name="ZoneTexte 8">
            <a:extLst>
              <a:ext uri="{FF2B5EF4-FFF2-40B4-BE49-F238E27FC236}">
                <a16:creationId xmlns:a16="http://schemas.microsoft.com/office/drawing/2014/main" id="{38DD2657-D4C8-F19B-128D-3C9A9AFDF982}"/>
              </a:ext>
            </a:extLst>
          </p:cNvPr>
          <p:cNvSpPr txBox="1"/>
          <p:nvPr/>
        </p:nvSpPr>
        <p:spPr>
          <a:xfrm>
            <a:off x="3666585" y="311705"/>
            <a:ext cx="5202716"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dirty="0"/>
              <a:t>REGULATEUR DE TENSION SCHEMA DE PRINCIPE</a:t>
            </a:r>
          </a:p>
        </p:txBody>
      </p:sp>
    </p:spTree>
    <p:extLst>
      <p:ext uri="{BB962C8B-B14F-4D97-AF65-F5344CB8AC3E}">
        <p14:creationId xmlns:p14="http://schemas.microsoft.com/office/powerpoint/2010/main" val="2737763694"/>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ZoneTexte 6">
                <a:extLst>
                  <a:ext uri="{FF2B5EF4-FFF2-40B4-BE49-F238E27FC236}">
                    <a16:creationId xmlns:a16="http://schemas.microsoft.com/office/drawing/2014/main" id="{3A44419B-3357-274E-C5DE-A26D17764F28}"/>
                  </a:ext>
                </a:extLst>
              </p:cNvPr>
              <p:cNvSpPr txBox="1"/>
              <p:nvPr/>
            </p:nvSpPr>
            <p:spPr>
              <a:xfrm>
                <a:off x="348867" y="1129483"/>
                <a:ext cx="7847682" cy="4037837"/>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a:t>Un transformateur de tension est essentiellement constitué d'un circuit </a:t>
                </a:r>
                <a:r>
                  <a:rPr lang="fr-FR" dirty="0" err="1"/>
                  <a:t>ferro-magnétique</a:t>
                </a:r>
                <a:r>
                  <a:rPr lang="fr-FR" dirty="0"/>
                  <a:t> feuilleté, entouré de deux bobinages de NI et N2 spires appelés respectivement primaire et  secondaire.</a:t>
                </a:r>
              </a:p>
              <a:p>
                <a:r>
                  <a:rPr lang="fr-FR" dirty="0"/>
                  <a:t>Le primaire est relié au réseau alternatif lequel développe une tension U1 ~</a:t>
                </a:r>
              </a:p>
              <a:p>
                <a:r>
                  <a:rPr lang="fr-FR" dirty="0"/>
                  <a:t>Au secondaire apparaît une tension : </a:t>
                </a:r>
                <a14:m>
                  <m:oMath xmlns:m="http://schemas.openxmlformats.org/officeDocument/2006/math">
                    <m:r>
                      <a:rPr lang="de-DE" b="0" i="1" smtClean="0">
                        <a:latin typeface="Cambria Math" panose="02040503050406030204" pitchFamily="18" charset="0"/>
                      </a:rPr>
                      <m:t>𝑈</m:t>
                    </m:r>
                    <m:r>
                      <a:rPr lang="de-DE" b="0" i="1" smtClean="0">
                        <a:latin typeface="Cambria Math" panose="02040503050406030204" pitchFamily="18" charset="0"/>
                      </a:rPr>
                      <m:t>2=</m:t>
                    </m:r>
                    <m:f>
                      <m:fPr>
                        <m:ctrlPr>
                          <a:rPr lang="de-DE" i="1" smtClean="0">
                            <a:latin typeface="Cambria Math" panose="02040503050406030204" pitchFamily="18" charset="0"/>
                          </a:rPr>
                        </m:ctrlPr>
                      </m:fPr>
                      <m:num>
                        <m:r>
                          <a:rPr lang="de-DE" b="0" i="1" smtClean="0">
                            <a:latin typeface="Cambria Math" panose="02040503050406030204" pitchFamily="18" charset="0"/>
                          </a:rPr>
                          <m:t>𝑁</m:t>
                        </m:r>
                        <m:r>
                          <a:rPr lang="de-DE" b="0" i="1" smtClean="0">
                            <a:latin typeface="Cambria Math" panose="02040503050406030204" pitchFamily="18" charset="0"/>
                          </a:rPr>
                          <m:t>2</m:t>
                        </m:r>
                      </m:num>
                      <m:den>
                        <m:r>
                          <a:rPr lang="de-DE" b="0" i="1" smtClean="0">
                            <a:latin typeface="Cambria Math" panose="02040503050406030204" pitchFamily="18" charset="0"/>
                          </a:rPr>
                          <m:t>𝑁</m:t>
                        </m:r>
                        <m:r>
                          <a:rPr lang="de-DE" b="0" i="1" smtClean="0">
                            <a:latin typeface="Cambria Math" panose="02040503050406030204" pitchFamily="18" charset="0"/>
                          </a:rPr>
                          <m:t>1</m:t>
                        </m:r>
                      </m:den>
                    </m:f>
                    <m:r>
                      <a:rPr lang="de-DE" b="0" i="1" smtClean="0">
                        <a:latin typeface="Cambria Math" panose="02040503050406030204" pitchFamily="18" charset="0"/>
                        <a:ea typeface="Cambria Math" panose="02040503050406030204" pitchFamily="18" charset="0"/>
                      </a:rPr>
                      <m:t>×</m:t>
                    </m:r>
                    <m:r>
                      <a:rPr lang="de-DE" b="0" i="1" smtClean="0">
                        <a:latin typeface="Cambria Math" panose="02040503050406030204" pitchFamily="18" charset="0"/>
                        <a:ea typeface="Cambria Math" panose="02040503050406030204" pitchFamily="18" charset="0"/>
                      </a:rPr>
                      <m:t>𝑈</m:t>
                    </m:r>
                    <m:r>
                      <a:rPr lang="de-DE" b="0" i="1" smtClean="0">
                        <a:latin typeface="Cambria Math" panose="02040503050406030204" pitchFamily="18" charset="0"/>
                        <a:ea typeface="Cambria Math" panose="02040503050406030204" pitchFamily="18" charset="0"/>
                      </a:rPr>
                      <m:t>1</m:t>
                    </m:r>
                  </m:oMath>
                </a14:m>
                <a:endParaRPr lang="fr-FR" dirty="0"/>
              </a:p>
              <a:p>
                <a:r>
                  <a:rPr lang="fr-FR" dirty="0"/>
                  <a:t>La tension du réseau est transformée</a:t>
                </a:r>
              </a:p>
              <a:p>
                <a:r>
                  <a:rPr lang="fr-FR" dirty="0"/>
                  <a:t>Le rapport </a:t>
                </a:r>
                <a14:m>
                  <m:oMath xmlns:m="http://schemas.openxmlformats.org/officeDocument/2006/math">
                    <m:r>
                      <a:rPr lang="de-DE" b="0" i="1" smtClean="0">
                        <a:latin typeface="Cambria Math" panose="02040503050406030204" pitchFamily="18" charset="0"/>
                      </a:rPr>
                      <m:t>𝐾</m:t>
                    </m:r>
                    <m:r>
                      <a:rPr lang="de-DE" b="0" i="1" smtClean="0">
                        <a:latin typeface="Cambria Math" panose="02040503050406030204" pitchFamily="18" charset="0"/>
                      </a:rPr>
                      <m:t>=</m:t>
                    </m:r>
                    <m:f>
                      <m:fPr>
                        <m:ctrlPr>
                          <a:rPr lang="de-DE" i="1" smtClean="0">
                            <a:latin typeface="Cambria Math" panose="02040503050406030204" pitchFamily="18" charset="0"/>
                          </a:rPr>
                        </m:ctrlPr>
                      </m:fPr>
                      <m:num>
                        <m:r>
                          <a:rPr lang="de-DE" b="0" i="1" smtClean="0">
                            <a:latin typeface="Cambria Math" panose="02040503050406030204" pitchFamily="18" charset="0"/>
                          </a:rPr>
                          <m:t>𝑁</m:t>
                        </m:r>
                        <m:r>
                          <a:rPr lang="de-DE" b="0" i="1" smtClean="0">
                            <a:latin typeface="Cambria Math" panose="02040503050406030204" pitchFamily="18" charset="0"/>
                          </a:rPr>
                          <m:t>2</m:t>
                        </m:r>
                      </m:num>
                      <m:den>
                        <m:r>
                          <a:rPr lang="de-DE" b="0" i="1" smtClean="0">
                            <a:latin typeface="Cambria Math" panose="02040503050406030204" pitchFamily="18" charset="0"/>
                          </a:rPr>
                          <m:t>𝑁</m:t>
                        </m:r>
                        <m:r>
                          <a:rPr lang="de-DE" b="0" i="1" smtClean="0">
                            <a:latin typeface="Cambria Math" panose="02040503050406030204" pitchFamily="18" charset="0"/>
                          </a:rPr>
                          <m:t>1</m:t>
                        </m:r>
                      </m:den>
                    </m:f>
                  </m:oMath>
                </a14:m>
                <a:r>
                  <a:rPr lang="fr-FR" dirty="0"/>
                  <a:t>  s’appele rapport de transformation</a:t>
                </a:r>
              </a:p>
              <a:p>
                <a:pPr marL="285750" indent="-285750">
                  <a:buFont typeface="Arial" panose="020B0604020202020204" pitchFamily="34" charset="0"/>
                  <a:buChar char="•"/>
                </a:pPr>
                <a:r>
                  <a:rPr lang="fr-FR" dirty="0"/>
                  <a:t>Si K &gt; 1 U2 &gt; U1 le transfo est dit élévateur de tension.</a:t>
                </a:r>
              </a:p>
              <a:p>
                <a:pPr marL="285750" indent="-285750">
                  <a:buFont typeface="Arial" panose="020B0604020202020204" pitchFamily="34" charset="0"/>
                  <a:buChar char="•"/>
                </a:pPr>
                <a:r>
                  <a:rPr lang="fr-FR" dirty="0"/>
                  <a:t>Si K &lt; 1 U2 &lt; 1 le transfo est dit abaisseur de tension</a:t>
                </a:r>
              </a:p>
              <a:p>
                <a:endParaRPr lang="fr-FR" dirty="0"/>
              </a:p>
              <a:p>
                <a:r>
                  <a:rPr lang="fr-FR" dirty="0"/>
                  <a:t>Il est facile de montrer que si I1 et 12 désignent respectivement les courants primaires et secondaires, on a </a:t>
                </a:r>
                <a14:m>
                  <m:oMath xmlns:m="http://schemas.openxmlformats.org/officeDocument/2006/math">
                    <m:f>
                      <m:fPr>
                        <m:ctrlPr>
                          <a:rPr lang="fr-FR" i="1" smtClean="0">
                            <a:latin typeface="Cambria Math" panose="02040503050406030204" pitchFamily="18" charset="0"/>
                          </a:rPr>
                        </m:ctrlPr>
                      </m:fPr>
                      <m:num>
                        <m:r>
                          <a:rPr lang="de-DE" b="0" i="1" smtClean="0">
                            <a:latin typeface="Cambria Math" panose="02040503050406030204" pitchFamily="18" charset="0"/>
                          </a:rPr>
                          <m:t>𝐼</m:t>
                        </m:r>
                        <m:r>
                          <a:rPr lang="de-DE" b="0" i="1" smtClean="0">
                            <a:latin typeface="Cambria Math" panose="02040503050406030204" pitchFamily="18" charset="0"/>
                          </a:rPr>
                          <m:t>1</m:t>
                        </m:r>
                      </m:num>
                      <m:den>
                        <m:r>
                          <a:rPr lang="de-DE" b="0" i="1" smtClean="0">
                            <a:latin typeface="Cambria Math" panose="02040503050406030204" pitchFamily="18" charset="0"/>
                          </a:rPr>
                          <m:t>𝐼</m:t>
                        </m:r>
                        <m:r>
                          <a:rPr lang="de-DE" b="0" i="1" smtClean="0">
                            <a:latin typeface="Cambria Math" panose="02040503050406030204" pitchFamily="18" charset="0"/>
                          </a:rPr>
                          <m:t>2</m:t>
                        </m:r>
                      </m:den>
                    </m:f>
                    <m:r>
                      <a:rPr lang="de-DE" b="0" i="1" smtClean="0">
                        <a:latin typeface="Cambria Math" panose="02040503050406030204" pitchFamily="18" charset="0"/>
                      </a:rPr>
                      <m:t>=</m:t>
                    </m:r>
                    <m:r>
                      <a:rPr lang="de-DE" b="0" i="1" smtClean="0">
                        <a:latin typeface="Cambria Math" panose="02040503050406030204" pitchFamily="18" charset="0"/>
                      </a:rPr>
                      <m:t>𝐾</m:t>
                    </m:r>
                  </m:oMath>
                </a14:m>
                <a:endParaRPr lang="fr-FR" dirty="0"/>
              </a:p>
              <a:p>
                <a:endParaRPr lang="fr-FR" dirty="0"/>
              </a:p>
            </p:txBody>
          </p:sp>
        </mc:Choice>
        <mc:Fallback xmlns="">
          <p:sp>
            <p:nvSpPr>
              <p:cNvPr id="7" name="ZoneTexte 6">
                <a:extLst>
                  <a:ext uri="{FF2B5EF4-FFF2-40B4-BE49-F238E27FC236}">
                    <a16:creationId xmlns:a16="http://schemas.microsoft.com/office/drawing/2014/main" id="{3A44419B-3357-274E-C5DE-A26D17764F28}"/>
                  </a:ext>
                </a:extLst>
              </p:cNvPr>
              <p:cNvSpPr txBox="1">
                <a:spLocks noRot="1" noChangeAspect="1" noMove="1" noResize="1" noEditPoints="1" noAdjustHandles="1" noChangeArrowheads="1" noChangeShapeType="1" noTextEdit="1"/>
              </p:cNvSpPr>
              <p:nvPr/>
            </p:nvSpPr>
            <p:spPr>
              <a:xfrm>
                <a:off x="348867" y="1129483"/>
                <a:ext cx="7847682" cy="4037837"/>
              </a:xfrm>
              <a:prstGeom prst="rect">
                <a:avLst/>
              </a:prstGeom>
              <a:blipFill>
                <a:blip r:embed="rId2"/>
                <a:stretch>
                  <a:fillRect l="-543" t="-602"/>
                </a:stretch>
              </a:blipFill>
              <a:ln w="12700" cap="flat" cmpd="sng" algn="ctr">
                <a:solidFill>
                  <a:schemeClr val="accent2"/>
                </a:solidFill>
                <a:prstDash val="solid"/>
                <a:miter lim="800000"/>
              </a:ln>
              <a:effectLst/>
            </p:spPr>
            <p:txBody>
              <a:bodyPr/>
              <a:lstStyle/>
              <a:p>
                <a:r>
                  <a:rPr lang="fr-FR">
                    <a:noFill/>
                  </a:rPr>
                  <a:t> </a:t>
                </a:r>
              </a:p>
            </p:txBody>
          </p:sp>
        </mc:Fallback>
      </mc:AlternateContent>
      <p:pic>
        <p:nvPicPr>
          <p:cNvPr id="17" name="Image 16">
            <a:extLst>
              <a:ext uri="{FF2B5EF4-FFF2-40B4-BE49-F238E27FC236}">
                <a16:creationId xmlns:a16="http://schemas.microsoft.com/office/drawing/2014/main" id="{83BEFFCC-826F-5756-A1EA-0E4D11EEE785}"/>
              </a:ext>
            </a:extLst>
          </p:cNvPr>
          <p:cNvPicPr>
            <a:picLocks noChangeAspect="1"/>
          </p:cNvPicPr>
          <p:nvPr/>
        </p:nvPicPr>
        <p:blipFill>
          <a:blip r:embed="rId3"/>
          <a:stretch>
            <a:fillRect/>
          </a:stretch>
        </p:blipFill>
        <p:spPr>
          <a:xfrm>
            <a:off x="8354521" y="2288637"/>
            <a:ext cx="3389460" cy="2586693"/>
          </a:xfrm>
          <a:prstGeom prst="rect">
            <a:avLst/>
          </a:prstGeom>
        </p:spPr>
      </p:pic>
      <p:sp>
        <p:nvSpPr>
          <p:cNvPr id="19" name="ZoneTexte 18">
            <a:extLst>
              <a:ext uri="{FF2B5EF4-FFF2-40B4-BE49-F238E27FC236}">
                <a16:creationId xmlns:a16="http://schemas.microsoft.com/office/drawing/2014/main" id="{08CEEA88-24CE-9145-309E-511B38314580}"/>
              </a:ext>
            </a:extLst>
          </p:cNvPr>
          <p:cNvSpPr txBox="1"/>
          <p:nvPr/>
        </p:nvSpPr>
        <p:spPr>
          <a:xfrm>
            <a:off x="3647960" y="173636"/>
            <a:ext cx="4896079"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lvl="1">
              <a:spcBef>
                <a:spcPts val="200"/>
              </a:spcBef>
            </a:pPr>
            <a:r>
              <a:rPr lang="fr-FR" sz="1800" b="1" i="0" u="none" strike="noStrike" spc="-50" dirty="0">
                <a:solidFill>
                  <a:srgbClr val="2F5496"/>
                </a:solidFill>
                <a:effectLst/>
                <a:latin typeface="Times New Roman" panose="02020603050405020304" pitchFamily="18" charset="0"/>
                <a:ea typeface="Times New Roman" panose="02020603050405020304" pitchFamily="18" charset="0"/>
                <a:cs typeface="Times New Roman" panose="02020603050405020304" pitchFamily="18" charset="0"/>
              </a:rPr>
              <a:t>TRANSFORMATEURS DE TENSION</a:t>
            </a:r>
            <a:endParaRPr lang="fr-FR" sz="1800" b="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01033274"/>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ZoneTexte 2">
            <a:extLst>
              <a:ext uri="{FF2B5EF4-FFF2-40B4-BE49-F238E27FC236}">
                <a16:creationId xmlns:a16="http://schemas.microsoft.com/office/drawing/2014/main" id="{3193EC27-DE5D-565A-BD75-0EF773EC20F3}"/>
              </a:ext>
            </a:extLst>
          </p:cNvPr>
          <p:cNvSpPr txBox="1"/>
          <p:nvPr/>
        </p:nvSpPr>
        <p:spPr>
          <a:xfrm>
            <a:off x="898793" y="4565957"/>
            <a:ext cx="10746035" cy="1200329"/>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a:t>Les réseaux triphasés utilisent des transformateurs triphasé : </a:t>
            </a:r>
          </a:p>
          <a:p>
            <a:r>
              <a:rPr lang="fr-FR" dirty="0"/>
              <a:t>3 bobines au primaire, 3 bobines au secondaire </a:t>
            </a:r>
          </a:p>
          <a:p>
            <a:r>
              <a:rPr lang="fr-FR" dirty="0"/>
              <a:t>1 primaire et 1 secondaire par phase.</a:t>
            </a:r>
          </a:p>
          <a:p>
            <a:r>
              <a:rPr lang="fr-FR" dirty="0"/>
              <a:t>Les couplages des enroulements peuvent être relises soit en étoile, soit en triangle</a:t>
            </a:r>
          </a:p>
        </p:txBody>
      </p:sp>
      <p:pic>
        <p:nvPicPr>
          <p:cNvPr id="5" name="Image 4">
            <a:extLst>
              <a:ext uri="{FF2B5EF4-FFF2-40B4-BE49-F238E27FC236}">
                <a16:creationId xmlns:a16="http://schemas.microsoft.com/office/drawing/2014/main" id="{0D684238-5B1E-DFF3-281B-72259205241F}"/>
              </a:ext>
            </a:extLst>
          </p:cNvPr>
          <p:cNvPicPr>
            <a:picLocks noChangeAspect="1"/>
          </p:cNvPicPr>
          <p:nvPr/>
        </p:nvPicPr>
        <p:blipFill>
          <a:blip r:embed="rId2"/>
          <a:stretch>
            <a:fillRect/>
          </a:stretch>
        </p:blipFill>
        <p:spPr>
          <a:xfrm>
            <a:off x="3849119" y="1656663"/>
            <a:ext cx="4339525" cy="2688956"/>
          </a:xfrm>
          <a:prstGeom prst="rect">
            <a:avLst/>
          </a:prstGeom>
        </p:spPr>
      </p:pic>
    </p:spTree>
    <p:extLst>
      <p:ext uri="{BB962C8B-B14F-4D97-AF65-F5344CB8AC3E}">
        <p14:creationId xmlns:p14="http://schemas.microsoft.com/office/powerpoint/2010/main" val="881265886"/>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95EBCDF3-75C9-DF3A-62A2-38F6445518A6}"/>
              </a:ext>
            </a:extLst>
          </p:cNvPr>
          <p:cNvSpPr txBox="1"/>
          <p:nvPr/>
        </p:nvSpPr>
        <p:spPr>
          <a:xfrm>
            <a:off x="1046603" y="1511132"/>
            <a:ext cx="10366872" cy="1477328"/>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a:t>Le rôle des redresseurs est de fournir à une charge du courant continu à partir d’une</a:t>
            </a:r>
          </a:p>
          <a:p>
            <a:r>
              <a:rPr lang="fr-FR" dirty="0"/>
              <a:t>source alternative. </a:t>
            </a:r>
          </a:p>
          <a:p>
            <a:r>
              <a:rPr lang="fr-FR" dirty="0"/>
              <a:t>Ce mode de production de courant continu tend à se généraliser sur les avions modernes par l'utilisation de transfo-redresseurs. </a:t>
            </a:r>
          </a:p>
          <a:p>
            <a:r>
              <a:rPr lang="fr-FR" dirty="0"/>
              <a:t>Le montage le plus répandu est le montage en pont</a:t>
            </a:r>
          </a:p>
        </p:txBody>
      </p:sp>
      <p:sp>
        <p:nvSpPr>
          <p:cNvPr id="7" name="ZoneTexte 6">
            <a:extLst>
              <a:ext uri="{FF2B5EF4-FFF2-40B4-BE49-F238E27FC236}">
                <a16:creationId xmlns:a16="http://schemas.microsoft.com/office/drawing/2014/main" id="{BE04D4C0-7367-97BD-C924-3A7C553E2327}"/>
              </a:ext>
            </a:extLst>
          </p:cNvPr>
          <p:cNvSpPr txBox="1"/>
          <p:nvPr/>
        </p:nvSpPr>
        <p:spPr>
          <a:xfrm>
            <a:off x="3952301" y="272534"/>
            <a:ext cx="3968827"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a:t>TRANSFORMATEURS REDRESSEURS (TR)</a:t>
            </a:r>
          </a:p>
        </p:txBody>
      </p:sp>
    </p:spTree>
    <p:extLst>
      <p:ext uri="{BB962C8B-B14F-4D97-AF65-F5344CB8AC3E}">
        <p14:creationId xmlns:p14="http://schemas.microsoft.com/office/powerpoint/2010/main" val="3770319014"/>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8AAB8DB9-9F17-DF71-8AC0-73B7BC0967E2}"/>
              </a:ext>
            </a:extLst>
          </p:cNvPr>
          <p:cNvSpPr txBox="1"/>
          <p:nvPr/>
        </p:nvSpPr>
        <p:spPr>
          <a:xfrm>
            <a:off x="838200" y="1674674"/>
            <a:ext cx="10927814" cy="1477328"/>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just"/>
            <a:r>
              <a:rPr lang="fr-FR" dirty="0"/>
              <a:t>Il comprend un transformateur monophasé abaisseur de tension, pourvu d’un pont de</a:t>
            </a:r>
          </a:p>
          <a:p>
            <a:pPr algn="just"/>
            <a:r>
              <a:rPr lang="fr-FR" dirty="0"/>
              <a:t>diodes, ce qui permet d’obtenir un redressement double alternance. L’allure du courant obtenu conduit à une bonne utilisation des éléments redresseurs.</a:t>
            </a:r>
          </a:p>
          <a:p>
            <a:pPr algn="just"/>
            <a:r>
              <a:rPr lang="fr-FR" dirty="0"/>
              <a:t>SCHEMA DE PRINCIPE</a:t>
            </a:r>
          </a:p>
          <a:p>
            <a:pPr algn="just"/>
            <a:r>
              <a:rPr lang="fr-FR" dirty="0"/>
              <a:t>Le courant débité par un redresseur monophasé double alternance est encore très</a:t>
            </a:r>
          </a:p>
        </p:txBody>
      </p:sp>
      <p:pic>
        <p:nvPicPr>
          <p:cNvPr id="6" name="Image 5">
            <a:extLst>
              <a:ext uri="{FF2B5EF4-FFF2-40B4-BE49-F238E27FC236}">
                <a16:creationId xmlns:a16="http://schemas.microsoft.com/office/drawing/2014/main" id="{45481FD9-CB0E-8276-F006-AE34AE3AF912}"/>
              </a:ext>
            </a:extLst>
          </p:cNvPr>
          <p:cNvPicPr>
            <a:picLocks noChangeAspect="1"/>
          </p:cNvPicPr>
          <p:nvPr/>
        </p:nvPicPr>
        <p:blipFill>
          <a:blip r:embed="rId2"/>
          <a:stretch>
            <a:fillRect/>
          </a:stretch>
        </p:blipFill>
        <p:spPr>
          <a:xfrm>
            <a:off x="2009115" y="3531606"/>
            <a:ext cx="7545263" cy="2718897"/>
          </a:xfrm>
          <a:prstGeom prst="rect">
            <a:avLst/>
          </a:prstGeom>
        </p:spPr>
        <p:style>
          <a:lnRef idx="2">
            <a:schemeClr val="accent2"/>
          </a:lnRef>
          <a:fillRef idx="1">
            <a:schemeClr val="lt1"/>
          </a:fillRef>
          <a:effectRef idx="0">
            <a:schemeClr val="accent2"/>
          </a:effectRef>
          <a:fontRef idx="minor">
            <a:schemeClr val="dk1"/>
          </a:fontRef>
        </p:style>
      </p:pic>
      <p:sp>
        <p:nvSpPr>
          <p:cNvPr id="8" name="ZoneTexte 7">
            <a:extLst>
              <a:ext uri="{FF2B5EF4-FFF2-40B4-BE49-F238E27FC236}">
                <a16:creationId xmlns:a16="http://schemas.microsoft.com/office/drawing/2014/main" id="{2368F4E3-9076-865B-7C91-3D06E26FC5C6}"/>
              </a:ext>
            </a:extLst>
          </p:cNvPr>
          <p:cNvSpPr txBox="1"/>
          <p:nvPr/>
        </p:nvSpPr>
        <p:spPr>
          <a:xfrm>
            <a:off x="4954377" y="180459"/>
            <a:ext cx="2283246"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dirty="0"/>
              <a:t>MONTAGE EN PONT</a:t>
            </a:r>
          </a:p>
        </p:txBody>
      </p:sp>
    </p:spTree>
    <p:extLst>
      <p:ext uri="{BB962C8B-B14F-4D97-AF65-F5344CB8AC3E}">
        <p14:creationId xmlns:p14="http://schemas.microsoft.com/office/powerpoint/2010/main" val="22119854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1">
            <a:extLst>
              <a:ext uri="{FF2B5EF4-FFF2-40B4-BE49-F238E27FC236}">
                <a16:creationId xmlns:a16="http://schemas.microsoft.com/office/drawing/2014/main" id="{60DB59D6-1646-CD2A-5D36-DD75BB589F41}"/>
              </a:ext>
            </a:extLst>
          </p:cNvPr>
          <p:cNvSpPr>
            <a:spLocks noGrp="1"/>
          </p:cNvSpPr>
          <p:nvPr>
            <p:ph type="title"/>
          </p:nvPr>
        </p:nvSpPr>
        <p:spPr>
          <a:xfrm>
            <a:off x="3079673" y="99154"/>
            <a:ext cx="6032653" cy="418639"/>
          </a:xfrm>
        </p:spPr>
        <p:txBody>
          <a:bodyPr>
            <a:normAutofit/>
          </a:bodyPr>
          <a:lstStyle/>
          <a:p>
            <a:pPr algn="ctr"/>
            <a:r>
              <a:rPr lang="fr-FR" sz="1800" b="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CONCURRENCE COURANT CONTINU - COURANT ALTERNATIF</a:t>
            </a:r>
            <a:endParaRPr lang="fr-FR" sz="1800" dirty="0"/>
          </a:p>
        </p:txBody>
      </p:sp>
      <p:sp>
        <p:nvSpPr>
          <p:cNvPr id="8" name="ZoneTexte 7">
            <a:extLst>
              <a:ext uri="{FF2B5EF4-FFF2-40B4-BE49-F238E27FC236}">
                <a16:creationId xmlns:a16="http://schemas.microsoft.com/office/drawing/2014/main" id="{17326969-30DD-0B7C-3C0B-B486784171E3}"/>
              </a:ext>
            </a:extLst>
          </p:cNvPr>
          <p:cNvSpPr txBox="1"/>
          <p:nvPr/>
        </p:nvSpPr>
        <p:spPr>
          <a:xfrm>
            <a:off x="639498" y="1330928"/>
            <a:ext cx="6119648" cy="3000821"/>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marR="419100" algn="just">
              <a:lnSpc>
                <a:spcPct val="150000"/>
              </a:lnSpc>
            </a:pPr>
            <a:r>
              <a:rPr lang="fr-FR" sz="1800" spc="-50" dirty="0" smtClean="0">
                <a:effectLst/>
                <a:ea typeface="Times New Roman" panose="02020603050405020304" pitchFamily="18" charset="0"/>
              </a:rPr>
              <a:t>Il </a:t>
            </a:r>
            <a:r>
              <a:rPr lang="fr-FR" sz="1800" spc="-50" dirty="0">
                <a:effectLst/>
                <a:ea typeface="Times New Roman" panose="02020603050405020304" pitchFamily="18" charset="0"/>
              </a:rPr>
              <a:t>est indispensable pour certains équipements (radio, </a:t>
            </a:r>
            <a:r>
              <a:rPr lang="fr-FR" sz="1800" spc="-50" dirty="0" err="1" smtClean="0">
                <a:effectLst/>
                <a:ea typeface="Times New Roman" panose="02020603050405020304" pitchFamily="18" charset="0"/>
              </a:rPr>
              <a:t>Gyros</a:t>
            </a:r>
            <a:r>
              <a:rPr lang="fr-FR" sz="1800" spc="-50" dirty="0" smtClean="0">
                <a:effectLst/>
                <a:ea typeface="Times New Roman" panose="02020603050405020304" pitchFamily="18" charset="0"/>
              </a:rPr>
              <a:t> ..) </a:t>
            </a:r>
            <a:endParaRPr lang="fr-FR" sz="1800" spc="-50" dirty="0">
              <a:effectLst/>
              <a:ea typeface="Times New Roman" panose="02020603050405020304" pitchFamily="18" charset="0"/>
            </a:endParaRPr>
          </a:p>
          <a:p>
            <a:pPr marL="285750" marR="419100" indent="-285750" algn="just">
              <a:lnSpc>
                <a:spcPct val="150000"/>
              </a:lnSpc>
              <a:buFont typeface="Arial" panose="020B0604020202020204" pitchFamily="34" charset="0"/>
              <a:buChar char="•"/>
            </a:pPr>
            <a:r>
              <a:rPr lang="fr-FR" sz="1800" spc="-50" dirty="0">
                <a:effectLst/>
                <a:ea typeface="Times New Roman" panose="02020603050405020304" pitchFamily="18" charset="0"/>
              </a:rPr>
              <a:t>souplesse d'emploi,  </a:t>
            </a:r>
          </a:p>
          <a:p>
            <a:pPr marL="285750" marR="419100" indent="-285750" algn="just">
              <a:lnSpc>
                <a:spcPct val="150000"/>
              </a:lnSpc>
              <a:buFont typeface="Arial" panose="020B0604020202020204" pitchFamily="34" charset="0"/>
              <a:buChar char="•"/>
            </a:pPr>
            <a:r>
              <a:rPr lang="fr-FR" sz="1800" spc="-50" dirty="0">
                <a:effectLst/>
                <a:ea typeface="Times New Roman" panose="02020603050405020304" pitchFamily="18" charset="0"/>
              </a:rPr>
              <a:t>facilement transformable, </a:t>
            </a:r>
          </a:p>
          <a:p>
            <a:pPr marL="285750" marR="419100" indent="-285750" algn="just">
              <a:lnSpc>
                <a:spcPct val="150000"/>
              </a:lnSpc>
              <a:buFont typeface="Arial" panose="020B0604020202020204" pitchFamily="34" charset="0"/>
              <a:buChar char="•"/>
            </a:pPr>
            <a:r>
              <a:rPr lang="fr-FR" sz="1800" spc="-50" dirty="0">
                <a:effectLst/>
                <a:ea typeface="Times New Roman" panose="02020603050405020304" pitchFamily="18" charset="0"/>
              </a:rPr>
              <a:t>convertible en courant continu, </a:t>
            </a:r>
          </a:p>
          <a:p>
            <a:pPr marL="285750" marR="419100" indent="-285750" algn="just">
              <a:lnSpc>
                <a:spcPct val="150000"/>
              </a:lnSpc>
              <a:buFont typeface="Arial" panose="020B0604020202020204" pitchFamily="34" charset="0"/>
              <a:buChar char="•"/>
            </a:pPr>
            <a:r>
              <a:rPr lang="fr-FR" sz="1800" spc="-50" dirty="0">
                <a:effectLst/>
                <a:ea typeface="Times New Roman" panose="02020603050405020304" pitchFamily="18" charset="0"/>
              </a:rPr>
              <a:t>mieux adapté aux moteurs,  </a:t>
            </a:r>
          </a:p>
          <a:p>
            <a:pPr marL="285750" marR="419100" indent="-285750" algn="just">
              <a:lnSpc>
                <a:spcPct val="150000"/>
              </a:lnSpc>
              <a:buFont typeface="Arial" panose="020B0604020202020204" pitchFamily="34" charset="0"/>
              <a:buChar char="•"/>
            </a:pPr>
            <a:r>
              <a:rPr lang="fr-FR" sz="1800" spc="-50" dirty="0">
                <a:effectLst/>
                <a:ea typeface="Times New Roman" panose="02020603050405020304" pitchFamily="18" charset="0"/>
              </a:rPr>
              <a:t> gain de poids sensible, </a:t>
            </a:r>
          </a:p>
          <a:p>
            <a:pPr marL="285750" marR="419100" indent="-285750" algn="just">
              <a:lnSpc>
                <a:spcPct val="150000"/>
              </a:lnSpc>
              <a:buFont typeface="Arial" panose="020B0604020202020204" pitchFamily="34" charset="0"/>
              <a:buChar char="•"/>
            </a:pPr>
            <a:r>
              <a:rPr lang="fr-FR" sz="1800" spc="-50" dirty="0">
                <a:effectLst/>
                <a:ea typeface="Times New Roman" panose="02020603050405020304" pitchFamily="18" charset="0"/>
              </a:rPr>
              <a:t>absence de parasites.</a:t>
            </a:r>
          </a:p>
        </p:txBody>
      </p:sp>
      <p:sp>
        <p:nvSpPr>
          <p:cNvPr id="2" name="Rectangle 1"/>
          <p:cNvSpPr/>
          <p:nvPr/>
        </p:nvSpPr>
        <p:spPr>
          <a:xfrm>
            <a:off x="4481658" y="435820"/>
            <a:ext cx="3402855" cy="369332"/>
          </a:xfrm>
          <a:prstGeom prst="rect">
            <a:avLst/>
          </a:prstGeom>
        </p:spPr>
        <p:txBody>
          <a:bodyPr wrap="none">
            <a:spAutoFit/>
          </a:bodyPr>
          <a:lstStyle/>
          <a:p>
            <a:pPr lvl="0" algn="ctr">
              <a:buClr>
                <a:srgbClr val="000000"/>
              </a:buClr>
              <a:buSzPts val="1200"/>
              <a:tabLst>
                <a:tab pos="274320" algn="l"/>
              </a:tabLst>
            </a:pPr>
            <a:r>
              <a:rPr lang="fr-FR" b="1" spc="-50" dirty="0">
                <a:ea typeface="Times New Roman" panose="02020603050405020304" pitchFamily="18" charset="0"/>
                <a:cs typeface="Times New Roman" panose="02020603050405020304" pitchFamily="18" charset="0"/>
              </a:rPr>
              <a:t>COURANT ALTERNATIF: AVANTAGES</a:t>
            </a:r>
          </a:p>
        </p:txBody>
      </p:sp>
      <p:pic>
        <p:nvPicPr>
          <p:cNvPr id="4" name="Image 3"/>
          <p:cNvPicPr>
            <a:picLocks noChangeAspect="1"/>
          </p:cNvPicPr>
          <p:nvPr/>
        </p:nvPicPr>
        <p:blipFill>
          <a:blip r:embed="rId2"/>
          <a:stretch>
            <a:fillRect/>
          </a:stretch>
        </p:blipFill>
        <p:spPr>
          <a:xfrm>
            <a:off x="7884513" y="1673712"/>
            <a:ext cx="3878605" cy="2315251"/>
          </a:xfrm>
          <a:prstGeom prst="rect">
            <a:avLst/>
          </a:prstGeom>
        </p:spPr>
      </p:pic>
    </p:spTree>
    <p:extLst>
      <p:ext uri="{BB962C8B-B14F-4D97-AF65-F5344CB8AC3E}">
        <p14:creationId xmlns:p14="http://schemas.microsoft.com/office/powerpoint/2010/main" val="4122841"/>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ZoneTexte 6">
            <a:extLst>
              <a:ext uri="{FF2B5EF4-FFF2-40B4-BE49-F238E27FC236}">
                <a16:creationId xmlns:a16="http://schemas.microsoft.com/office/drawing/2014/main" id="{704F8CBB-A8D6-C69A-AA77-8BFCBA6A6E04}"/>
              </a:ext>
            </a:extLst>
          </p:cNvPr>
          <p:cNvSpPr txBox="1"/>
          <p:nvPr/>
        </p:nvSpPr>
        <p:spPr>
          <a:xfrm>
            <a:off x="488411" y="1457624"/>
            <a:ext cx="10865386" cy="1200329"/>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a:t>Le courant débité par un redresseur monophasé double alternance est encore très pulsatoire. </a:t>
            </a:r>
          </a:p>
          <a:p>
            <a:r>
              <a:rPr lang="fr-FR" dirty="0"/>
              <a:t>Or, nous disposons à bord des avions de générateurs triphasés. </a:t>
            </a:r>
          </a:p>
          <a:p>
            <a:r>
              <a:rPr lang="fr-FR" dirty="0"/>
              <a:t>On cherche à l'aide de montages plus complexes, à obtenir une meilleure utilisation des diodes et une ondulation résiduelle moins importante.</a:t>
            </a:r>
          </a:p>
        </p:txBody>
      </p:sp>
      <p:sp>
        <p:nvSpPr>
          <p:cNvPr id="9" name="ZoneTexte 8">
            <a:extLst>
              <a:ext uri="{FF2B5EF4-FFF2-40B4-BE49-F238E27FC236}">
                <a16:creationId xmlns:a16="http://schemas.microsoft.com/office/drawing/2014/main" id="{BEFF992B-B10D-199E-EDB6-4A0B0356AFD3}"/>
              </a:ext>
            </a:extLst>
          </p:cNvPr>
          <p:cNvSpPr txBox="1"/>
          <p:nvPr/>
        </p:nvSpPr>
        <p:spPr>
          <a:xfrm>
            <a:off x="3047079" y="878461"/>
            <a:ext cx="6097836"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dirty="0"/>
              <a:t>REDRESSEMENT TRIPHASE SIMPLE ALTERNANCE</a:t>
            </a:r>
          </a:p>
        </p:txBody>
      </p:sp>
      <p:pic>
        <p:nvPicPr>
          <p:cNvPr id="11" name="Image 10">
            <a:extLst>
              <a:ext uri="{FF2B5EF4-FFF2-40B4-BE49-F238E27FC236}">
                <a16:creationId xmlns:a16="http://schemas.microsoft.com/office/drawing/2014/main" id="{25BD6B1B-96B6-5A83-D799-A3C72D0548AD}"/>
              </a:ext>
            </a:extLst>
          </p:cNvPr>
          <p:cNvPicPr>
            <a:picLocks noChangeAspect="1"/>
          </p:cNvPicPr>
          <p:nvPr/>
        </p:nvPicPr>
        <p:blipFill>
          <a:blip r:embed="rId2"/>
          <a:stretch>
            <a:fillRect/>
          </a:stretch>
        </p:blipFill>
        <p:spPr>
          <a:xfrm>
            <a:off x="2026764" y="2772686"/>
            <a:ext cx="8138463" cy="2854723"/>
          </a:xfrm>
          <a:prstGeom prst="rect">
            <a:avLst/>
          </a:prstGeom>
        </p:spPr>
        <p:style>
          <a:lnRef idx="2">
            <a:schemeClr val="accent2"/>
          </a:lnRef>
          <a:fillRef idx="1">
            <a:schemeClr val="lt1"/>
          </a:fillRef>
          <a:effectRef idx="0">
            <a:schemeClr val="accent2"/>
          </a:effectRef>
          <a:fontRef idx="minor">
            <a:schemeClr val="dk1"/>
          </a:fontRef>
        </p:style>
      </p:pic>
      <p:sp>
        <p:nvSpPr>
          <p:cNvPr id="15" name="ZoneTexte 14">
            <a:extLst>
              <a:ext uri="{FF2B5EF4-FFF2-40B4-BE49-F238E27FC236}">
                <a16:creationId xmlns:a16="http://schemas.microsoft.com/office/drawing/2014/main" id="{1301C390-EB1F-64DF-2177-7A1C6EAC925B}"/>
              </a:ext>
            </a:extLst>
          </p:cNvPr>
          <p:cNvSpPr txBox="1"/>
          <p:nvPr/>
        </p:nvSpPr>
        <p:spPr>
          <a:xfrm>
            <a:off x="488411" y="5715643"/>
            <a:ext cx="10865386" cy="646331"/>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a:t>La tension obtenue aux bornes de la charge est nettement moins pulsatoire que dans le cas précédent. La fréquence de modulation est de 1200 Hz.</a:t>
            </a:r>
          </a:p>
        </p:txBody>
      </p:sp>
    </p:spTree>
    <p:extLst>
      <p:ext uri="{BB962C8B-B14F-4D97-AF65-F5344CB8AC3E}">
        <p14:creationId xmlns:p14="http://schemas.microsoft.com/office/powerpoint/2010/main" val="1270796021"/>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DA3DC7CC-D194-26CE-8170-C077E0EFDCF7}"/>
              </a:ext>
            </a:extLst>
          </p:cNvPr>
          <p:cNvPicPr>
            <a:picLocks noChangeAspect="1"/>
          </p:cNvPicPr>
          <p:nvPr/>
        </p:nvPicPr>
        <p:blipFill>
          <a:blip r:embed="rId2"/>
          <a:stretch>
            <a:fillRect/>
          </a:stretch>
        </p:blipFill>
        <p:spPr>
          <a:xfrm>
            <a:off x="2401677" y="1366987"/>
            <a:ext cx="7845254" cy="3671176"/>
          </a:xfrm>
          <a:prstGeom prst="rect">
            <a:avLst/>
          </a:prstGeom>
        </p:spPr>
        <p:style>
          <a:lnRef idx="2">
            <a:schemeClr val="accent2"/>
          </a:lnRef>
          <a:fillRef idx="1">
            <a:schemeClr val="lt1"/>
          </a:fillRef>
          <a:effectRef idx="0">
            <a:schemeClr val="accent2"/>
          </a:effectRef>
          <a:fontRef idx="minor">
            <a:schemeClr val="dk1"/>
          </a:fontRef>
        </p:style>
      </p:pic>
      <p:sp>
        <p:nvSpPr>
          <p:cNvPr id="7" name="ZoneTexte 6">
            <a:extLst>
              <a:ext uri="{FF2B5EF4-FFF2-40B4-BE49-F238E27FC236}">
                <a16:creationId xmlns:a16="http://schemas.microsoft.com/office/drawing/2014/main" id="{D4D52FFB-74B6-D5D4-A6E1-98A23C2E7E56}"/>
              </a:ext>
            </a:extLst>
          </p:cNvPr>
          <p:cNvSpPr txBox="1"/>
          <p:nvPr/>
        </p:nvSpPr>
        <p:spPr>
          <a:xfrm>
            <a:off x="2009823" y="833561"/>
            <a:ext cx="8628962"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a:t>MONTAGE EN PONT DE GREÀTZ (REDRESSEMENT TRIPHASE DOUBLE ALTERNANCE</a:t>
            </a:r>
          </a:p>
        </p:txBody>
      </p:sp>
      <p:sp>
        <p:nvSpPr>
          <p:cNvPr id="11" name="ZoneTexte 10">
            <a:extLst>
              <a:ext uri="{FF2B5EF4-FFF2-40B4-BE49-F238E27FC236}">
                <a16:creationId xmlns:a16="http://schemas.microsoft.com/office/drawing/2014/main" id="{B77E699C-AC05-06EF-EC11-A1A898EB1789}"/>
              </a:ext>
            </a:extLst>
          </p:cNvPr>
          <p:cNvSpPr txBox="1"/>
          <p:nvPr/>
        </p:nvSpPr>
        <p:spPr>
          <a:xfrm>
            <a:off x="867577" y="5202257"/>
            <a:ext cx="10931487" cy="646331"/>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a:t>Ce type de montage permet encore de réduire cette partie pulsatoire. La fréquence de modulation est de 2 400 Hz, pratiquement assimilable à une tension de type continu.</a:t>
            </a:r>
          </a:p>
        </p:txBody>
      </p:sp>
    </p:spTree>
    <p:extLst>
      <p:ext uri="{BB962C8B-B14F-4D97-AF65-F5344CB8AC3E}">
        <p14:creationId xmlns:p14="http://schemas.microsoft.com/office/powerpoint/2010/main" val="732231910"/>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14B255FB-9A7D-AEFA-E66C-115F616055D6}"/>
              </a:ext>
            </a:extLst>
          </p:cNvPr>
          <p:cNvSpPr txBox="1"/>
          <p:nvPr/>
        </p:nvSpPr>
        <p:spPr>
          <a:xfrm>
            <a:off x="3214171" y="311705"/>
            <a:ext cx="6097836"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sz="1800" dirty="0">
                <a:solidFill>
                  <a:srgbClr val="000000"/>
                </a:solidFill>
                <a:effectLst/>
                <a:latin typeface="DejaVu Sans" panose="020B0603030804020204" pitchFamily="34" charset="0"/>
                <a:ea typeface="DejaVu Sans" panose="020B0603030804020204" pitchFamily="34" charset="0"/>
              </a:rPr>
              <a:t>Chapitre 27 :TRANSFORMATEUR D’INTENSITE</a:t>
            </a:r>
            <a:endParaRPr lang="fr-FR" dirty="0"/>
          </a:p>
        </p:txBody>
      </p:sp>
      <p:sp>
        <p:nvSpPr>
          <p:cNvPr id="7" name="ZoneTexte 6">
            <a:extLst>
              <a:ext uri="{FF2B5EF4-FFF2-40B4-BE49-F238E27FC236}">
                <a16:creationId xmlns:a16="http://schemas.microsoft.com/office/drawing/2014/main" id="{6D0621FA-8E16-6178-B849-F85B7CDFDAC5}"/>
              </a:ext>
            </a:extLst>
          </p:cNvPr>
          <p:cNvSpPr txBox="1"/>
          <p:nvPr/>
        </p:nvSpPr>
        <p:spPr>
          <a:xfrm>
            <a:off x="560024" y="968471"/>
            <a:ext cx="11071952" cy="2031325"/>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a:t>BUT DANS UN CIRCUIT</a:t>
            </a:r>
          </a:p>
          <a:p>
            <a:r>
              <a:rPr lang="fr-FR" dirty="0"/>
              <a:t>Ce sont des appareils destinés à la mesure, au contrôle, ou à la protection de certains circuits ;</a:t>
            </a:r>
          </a:p>
          <a:p>
            <a:r>
              <a:rPr lang="fr-FR" dirty="0"/>
              <a:t>le TI doit réaliser la proportionnalité du courant secondaire au courant primaire que l’on désire mesurer, au rendement près. </a:t>
            </a:r>
          </a:p>
          <a:p>
            <a:r>
              <a:rPr lang="fr-FR" dirty="0"/>
              <a:t>Ces appareils sont nombreux sur les avions pourvus d’un réseau alternatif ; </a:t>
            </a:r>
          </a:p>
          <a:p>
            <a:r>
              <a:rPr lang="fr-FR" dirty="0"/>
              <a:t>ils se présentent sous la forme d'un tore magnétique sur lequel est bobiné l'enroulement secondaire N2, le primaire NI étant le câble lui-même sur lequel porte la mesure ou le contrôle.</a:t>
            </a:r>
          </a:p>
        </p:txBody>
      </p:sp>
      <p:pic>
        <p:nvPicPr>
          <p:cNvPr id="9" name="Image 8">
            <a:extLst>
              <a:ext uri="{FF2B5EF4-FFF2-40B4-BE49-F238E27FC236}">
                <a16:creationId xmlns:a16="http://schemas.microsoft.com/office/drawing/2014/main" id="{042EE635-CB03-6DD3-AB89-36D57D405551}"/>
              </a:ext>
            </a:extLst>
          </p:cNvPr>
          <p:cNvPicPr>
            <a:picLocks noChangeAspect="1"/>
          </p:cNvPicPr>
          <p:nvPr/>
        </p:nvPicPr>
        <p:blipFill>
          <a:blip r:embed="rId2"/>
          <a:stretch>
            <a:fillRect/>
          </a:stretch>
        </p:blipFill>
        <p:spPr>
          <a:xfrm>
            <a:off x="1870752" y="3233239"/>
            <a:ext cx="7890194" cy="3128474"/>
          </a:xfrm>
          <a:prstGeom prst="rect">
            <a:avLst/>
          </a:prstGeom>
        </p:spPr>
      </p:pic>
    </p:spTree>
    <p:extLst>
      <p:ext uri="{BB962C8B-B14F-4D97-AF65-F5344CB8AC3E}">
        <p14:creationId xmlns:p14="http://schemas.microsoft.com/office/powerpoint/2010/main" val="3327080350"/>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ZoneTexte 6">
            <a:extLst>
              <a:ext uri="{FF2B5EF4-FFF2-40B4-BE49-F238E27FC236}">
                <a16:creationId xmlns:a16="http://schemas.microsoft.com/office/drawing/2014/main" id="{99F71CD6-D8D3-7699-214B-C579FF2B24A4}"/>
              </a:ext>
            </a:extLst>
          </p:cNvPr>
          <p:cNvSpPr txBox="1"/>
          <p:nvPr/>
        </p:nvSpPr>
        <p:spPr>
          <a:xfrm>
            <a:off x="649995" y="2554591"/>
            <a:ext cx="10515600" cy="1200329"/>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a:t>La ligne parcourue par le courant alternatif que l'on veut mesurer, est assimilable à un primaire de transformateur ; </a:t>
            </a:r>
          </a:p>
          <a:p>
            <a:r>
              <a:rPr lang="fr-FR" dirty="0"/>
              <a:t>le bobinage secondaire se caractérise par un nombre de spires N2 élevé, </a:t>
            </a:r>
          </a:p>
          <a:p>
            <a:r>
              <a:rPr lang="fr-FR" dirty="0"/>
              <a:t>le rapport de transformation connu permet le calcul du courant secondaire.</a:t>
            </a:r>
          </a:p>
        </p:txBody>
      </p:sp>
      <mc:AlternateContent xmlns:mc="http://schemas.openxmlformats.org/markup-compatibility/2006" xmlns:a14="http://schemas.microsoft.com/office/drawing/2010/main">
        <mc:Choice Requires="a14">
          <p:sp>
            <p:nvSpPr>
              <p:cNvPr id="9" name="ZoneTexte 8">
                <a:extLst>
                  <a:ext uri="{FF2B5EF4-FFF2-40B4-BE49-F238E27FC236}">
                    <a16:creationId xmlns:a16="http://schemas.microsoft.com/office/drawing/2014/main" id="{1C6F88A6-BF36-F765-42FB-A818CE02B2AB}"/>
                  </a:ext>
                </a:extLst>
              </p:cNvPr>
              <p:cNvSpPr txBox="1"/>
              <p:nvPr/>
            </p:nvSpPr>
            <p:spPr>
              <a:xfrm>
                <a:off x="649994" y="4208698"/>
                <a:ext cx="10703805" cy="2424895"/>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b="1" dirty="0"/>
                  <a:t>EXEMPLE</a:t>
                </a:r>
              </a:p>
              <a:p>
                <a:r>
                  <a:rPr lang="fr-FR" dirty="0"/>
                  <a:t>Soit l’intensité en ligne I1= 500 A (non mesurable directement)</a:t>
                </a:r>
              </a:p>
              <a:p>
                <a:r>
                  <a:rPr lang="fr-FR" dirty="0"/>
                  <a:t>Soit N1 le nombre de spires du primaire N1= 1</a:t>
                </a:r>
              </a:p>
              <a:p>
                <a:r>
                  <a:rPr lang="fr-FR" dirty="0"/>
                  <a:t>Soit N2 le nombre de spires du secondaire N2 = 100</a:t>
                </a:r>
              </a:p>
              <a:p>
                <a:r>
                  <a:rPr lang="fr-FR" dirty="0"/>
                  <a:t>Le rapport de transformation en charge nous donne :</a:t>
                </a:r>
              </a:p>
              <a:p>
                <a:pPr algn="ctr"/>
                <a14:m>
                  <m:oMath xmlns:m="http://schemas.openxmlformats.org/officeDocument/2006/math">
                    <m:f>
                      <m:fPr>
                        <m:ctrlPr>
                          <a:rPr lang="fr-FR" i="1" smtClean="0">
                            <a:latin typeface="Cambria Math" panose="02040503050406030204" pitchFamily="18" charset="0"/>
                          </a:rPr>
                        </m:ctrlPr>
                      </m:fPr>
                      <m:num>
                        <m:r>
                          <a:rPr lang="de-DE" b="0" i="1" smtClean="0">
                            <a:latin typeface="Cambria Math" panose="02040503050406030204" pitchFamily="18" charset="0"/>
                          </a:rPr>
                          <m:t>𝑁</m:t>
                        </m:r>
                        <m:r>
                          <a:rPr lang="de-DE" b="0" i="1" smtClean="0">
                            <a:latin typeface="Cambria Math" panose="02040503050406030204" pitchFamily="18" charset="0"/>
                          </a:rPr>
                          <m:t>1</m:t>
                        </m:r>
                      </m:num>
                      <m:den>
                        <m:r>
                          <a:rPr lang="de-DE" b="0" i="1" smtClean="0">
                            <a:latin typeface="Cambria Math" panose="02040503050406030204" pitchFamily="18" charset="0"/>
                          </a:rPr>
                          <m:t>𝑁</m:t>
                        </m:r>
                        <m:r>
                          <a:rPr lang="de-DE" b="0" i="1" smtClean="0">
                            <a:latin typeface="Cambria Math" panose="02040503050406030204" pitchFamily="18" charset="0"/>
                          </a:rPr>
                          <m:t>2</m:t>
                        </m:r>
                      </m:den>
                    </m:f>
                    <m:r>
                      <a:rPr lang="de-DE" b="0" i="1" smtClean="0">
                        <a:latin typeface="Cambria Math" panose="02040503050406030204" pitchFamily="18" charset="0"/>
                      </a:rPr>
                      <m:t>=</m:t>
                    </m:r>
                    <m:f>
                      <m:fPr>
                        <m:ctrlPr>
                          <a:rPr lang="de-DE" b="0" i="1" smtClean="0">
                            <a:latin typeface="Cambria Math" panose="02040503050406030204" pitchFamily="18" charset="0"/>
                          </a:rPr>
                        </m:ctrlPr>
                      </m:fPr>
                      <m:num>
                        <m:r>
                          <a:rPr lang="de-DE" b="0" i="1" smtClean="0">
                            <a:latin typeface="Cambria Math" panose="02040503050406030204" pitchFamily="18" charset="0"/>
                          </a:rPr>
                          <m:t>𝐼</m:t>
                        </m:r>
                        <m:r>
                          <a:rPr lang="de-DE" b="0" i="1" smtClean="0">
                            <a:latin typeface="Cambria Math" panose="02040503050406030204" pitchFamily="18" charset="0"/>
                          </a:rPr>
                          <m:t>2</m:t>
                        </m:r>
                      </m:num>
                      <m:den>
                        <m:r>
                          <a:rPr lang="de-DE" b="0" i="1" smtClean="0">
                            <a:latin typeface="Cambria Math" panose="02040503050406030204" pitchFamily="18" charset="0"/>
                          </a:rPr>
                          <m:t>𝐼</m:t>
                        </m:r>
                        <m:r>
                          <a:rPr lang="de-DE" b="0" i="1" smtClean="0">
                            <a:latin typeface="Cambria Math" panose="02040503050406030204" pitchFamily="18" charset="0"/>
                          </a:rPr>
                          <m:t>1</m:t>
                        </m:r>
                      </m:den>
                    </m:f>
                  </m:oMath>
                </a14:m>
                <a:r>
                  <a:rPr lang="fr-FR" dirty="0"/>
                  <a:t>	      </a:t>
                </a:r>
                <a14:m>
                  <m:oMath xmlns:m="http://schemas.openxmlformats.org/officeDocument/2006/math">
                    <m:f>
                      <m:fPr>
                        <m:ctrlPr>
                          <a:rPr lang="fr-FR" i="1" smtClean="0">
                            <a:latin typeface="Cambria Math" panose="02040503050406030204" pitchFamily="18" charset="0"/>
                          </a:rPr>
                        </m:ctrlPr>
                      </m:fPr>
                      <m:num>
                        <m:r>
                          <a:rPr lang="de-DE" b="0" i="1" smtClean="0">
                            <a:latin typeface="Cambria Math" panose="02040503050406030204" pitchFamily="18" charset="0"/>
                          </a:rPr>
                          <m:t>1</m:t>
                        </m:r>
                      </m:num>
                      <m:den>
                        <m:r>
                          <a:rPr lang="de-DE" b="0" i="1" smtClean="0">
                            <a:latin typeface="Cambria Math" panose="02040503050406030204" pitchFamily="18" charset="0"/>
                          </a:rPr>
                          <m:t>100</m:t>
                        </m:r>
                      </m:den>
                    </m:f>
                    <m:r>
                      <a:rPr lang="de-DE" b="0" i="1" smtClean="0">
                        <a:latin typeface="Cambria Math" panose="02040503050406030204" pitchFamily="18" charset="0"/>
                      </a:rPr>
                      <m:t>=</m:t>
                    </m:r>
                    <m:f>
                      <m:fPr>
                        <m:ctrlPr>
                          <a:rPr lang="de-DE" b="0" i="1" smtClean="0">
                            <a:latin typeface="Cambria Math" panose="02040503050406030204" pitchFamily="18" charset="0"/>
                          </a:rPr>
                        </m:ctrlPr>
                      </m:fPr>
                      <m:num>
                        <m:r>
                          <a:rPr lang="de-DE" b="0" i="1" smtClean="0">
                            <a:latin typeface="Cambria Math" panose="02040503050406030204" pitchFamily="18" charset="0"/>
                          </a:rPr>
                          <m:t>𝐼</m:t>
                        </m:r>
                        <m:r>
                          <a:rPr lang="de-DE" b="0" i="1" smtClean="0">
                            <a:latin typeface="Cambria Math" panose="02040503050406030204" pitchFamily="18" charset="0"/>
                          </a:rPr>
                          <m:t>2</m:t>
                        </m:r>
                      </m:num>
                      <m:den>
                        <m:r>
                          <a:rPr lang="de-DE" b="0" i="1" smtClean="0">
                            <a:latin typeface="Cambria Math" panose="02040503050406030204" pitchFamily="18" charset="0"/>
                          </a:rPr>
                          <m:t>500</m:t>
                        </m:r>
                      </m:den>
                    </m:f>
                  </m:oMath>
                </a14:m>
                <a:r>
                  <a:rPr lang="fr-FR" dirty="0"/>
                  <a:t>	I2=5A</a:t>
                </a:r>
              </a:p>
              <a:p>
                <a:r>
                  <a:rPr lang="fr-FR" sz="1800" spc="-50" dirty="0">
                    <a:effectLst/>
                    <a:latin typeface="Times New Roman" panose="02020603050405020304" pitchFamily="18" charset="0"/>
                    <a:ea typeface="Times New Roman" panose="02020603050405020304" pitchFamily="18" charset="0"/>
                  </a:rPr>
                  <a:t>A un courant secondaire 12 = 5A correspond un courant primaire = 500 A</a:t>
                </a:r>
              </a:p>
              <a:p>
                <a:pPr algn="ctr"/>
                <a:endParaRPr lang="fr-FR" dirty="0"/>
              </a:p>
            </p:txBody>
          </p:sp>
        </mc:Choice>
        <mc:Fallback xmlns="">
          <p:sp>
            <p:nvSpPr>
              <p:cNvPr id="9" name="ZoneTexte 8">
                <a:extLst>
                  <a:ext uri="{FF2B5EF4-FFF2-40B4-BE49-F238E27FC236}">
                    <a16:creationId xmlns:a16="http://schemas.microsoft.com/office/drawing/2014/main" id="{1C6F88A6-BF36-F765-42FB-A818CE02B2AB}"/>
                  </a:ext>
                </a:extLst>
              </p:cNvPr>
              <p:cNvSpPr txBox="1">
                <a:spLocks noRot="1" noChangeAspect="1" noMove="1" noResize="1" noEditPoints="1" noAdjustHandles="1" noChangeArrowheads="1" noChangeShapeType="1" noTextEdit="1"/>
              </p:cNvSpPr>
              <p:nvPr/>
            </p:nvSpPr>
            <p:spPr>
              <a:xfrm>
                <a:off x="649994" y="4208698"/>
                <a:ext cx="10703805" cy="2424895"/>
              </a:xfrm>
              <a:prstGeom prst="rect">
                <a:avLst/>
              </a:prstGeom>
              <a:blipFill>
                <a:blip r:embed="rId2"/>
                <a:stretch>
                  <a:fillRect l="-455" t="-1000"/>
                </a:stretch>
              </a:blipFill>
              <a:ln w="12700" cap="flat" cmpd="sng" algn="ctr">
                <a:solidFill>
                  <a:schemeClr val="accent2"/>
                </a:solidFill>
                <a:prstDash val="solid"/>
                <a:miter lim="800000"/>
              </a:ln>
              <a:effectLst/>
            </p:spPr>
            <p:txBody>
              <a:bodyPr/>
              <a:lstStyle/>
              <a:p>
                <a:r>
                  <a:rPr lang="fr-FR">
                    <a:noFill/>
                  </a:rPr>
                  <a:t> </a:t>
                </a:r>
              </a:p>
            </p:txBody>
          </p:sp>
        </mc:Fallback>
      </mc:AlternateContent>
      <p:sp>
        <p:nvSpPr>
          <p:cNvPr id="10" name="ZoneTexte 9">
            <a:extLst>
              <a:ext uri="{FF2B5EF4-FFF2-40B4-BE49-F238E27FC236}">
                <a16:creationId xmlns:a16="http://schemas.microsoft.com/office/drawing/2014/main" id="{2F9E2EE4-176D-061A-6FB7-BD4349D494E9}"/>
              </a:ext>
            </a:extLst>
          </p:cNvPr>
          <p:cNvSpPr txBox="1"/>
          <p:nvPr/>
        </p:nvSpPr>
        <p:spPr>
          <a:xfrm>
            <a:off x="3214171" y="311705"/>
            <a:ext cx="6097836"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sz="1800" dirty="0">
                <a:solidFill>
                  <a:srgbClr val="000000"/>
                </a:solidFill>
                <a:effectLst/>
                <a:latin typeface="DejaVu Sans" panose="020B0603030804020204" pitchFamily="34" charset="0"/>
                <a:ea typeface="DejaVu Sans" panose="020B0603030804020204" pitchFamily="34" charset="0"/>
              </a:rPr>
              <a:t>Chapitre 27 :TRANSFORMATEUR D’INTENSITE</a:t>
            </a:r>
            <a:endParaRPr lang="fr-FR" dirty="0"/>
          </a:p>
        </p:txBody>
      </p:sp>
    </p:spTree>
    <p:extLst>
      <p:ext uri="{BB962C8B-B14F-4D97-AF65-F5344CB8AC3E}">
        <p14:creationId xmlns:p14="http://schemas.microsoft.com/office/powerpoint/2010/main" val="4007610684"/>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8C96587E-DCD9-C2C4-D026-A27DD7A3A938}"/>
              </a:ext>
            </a:extLst>
          </p:cNvPr>
          <p:cNvSpPr txBox="1"/>
          <p:nvPr/>
        </p:nvSpPr>
        <p:spPr>
          <a:xfrm>
            <a:off x="4370942" y="806613"/>
            <a:ext cx="3252730"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lvl="1">
              <a:spcBef>
                <a:spcPts val="200"/>
              </a:spcBef>
            </a:pPr>
            <a:r>
              <a:rPr lang="fr-FR" sz="1800" b="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AUTO-TRANSFORMATEUR</a:t>
            </a:r>
          </a:p>
        </p:txBody>
      </p:sp>
      <p:sp>
        <p:nvSpPr>
          <p:cNvPr id="6" name="ZoneTexte 5">
            <a:extLst>
              <a:ext uri="{FF2B5EF4-FFF2-40B4-BE49-F238E27FC236}">
                <a16:creationId xmlns:a16="http://schemas.microsoft.com/office/drawing/2014/main" id="{C7B5D9EC-690F-BB18-BEE2-BFDBCBA56E0D}"/>
              </a:ext>
            </a:extLst>
          </p:cNvPr>
          <p:cNvSpPr txBox="1"/>
          <p:nvPr/>
        </p:nvSpPr>
        <p:spPr>
          <a:xfrm>
            <a:off x="3214171" y="311705"/>
            <a:ext cx="6097836"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sz="1800" dirty="0">
                <a:solidFill>
                  <a:srgbClr val="000000"/>
                </a:solidFill>
                <a:effectLst/>
                <a:latin typeface="DejaVu Sans" panose="020B0603030804020204" pitchFamily="34" charset="0"/>
                <a:ea typeface="DejaVu Sans" panose="020B0603030804020204" pitchFamily="34" charset="0"/>
              </a:rPr>
              <a:t>Chapitre 27 :TRANSFORMATEUR D’INTENSITE</a:t>
            </a:r>
            <a:endParaRPr lang="fr-FR" dirty="0"/>
          </a:p>
        </p:txBody>
      </p:sp>
      <p:pic>
        <p:nvPicPr>
          <p:cNvPr id="8" name="Image 7">
            <a:extLst>
              <a:ext uri="{FF2B5EF4-FFF2-40B4-BE49-F238E27FC236}">
                <a16:creationId xmlns:a16="http://schemas.microsoft.com/office/drawing/2014/main" id="{0655933A-BEAC-BAB1-BDEC-1D147978B2AA}"/>
              </a:ext>
            </a:extLst>
          </p:cNvPr>
          <p:cNvPicPr>
            <a:picLocks noChangeAspect="1"/>
          </p:cNvPicPr>
          <p:nvPr/>
        </p:nvPicPr>
        <p:blipFill>
          <a:blip r:embed="rId2"/>
          <a:stretch>
            <a:fillRect/>
          </a:stretch>
        </p:blipFill>
        <p:spPr>
          <a:xfrm>
            <a:off x="7368354" y="1752009"/>
            <a:ext cx="4153546" cy="3750590"/>
          </a:xfrm>
          <a:prstGeom prst="rect">
            <a:avLst/>
          </a:prstGeom>
        </p:spPr>
        <p:style>
          <a:lnRef idx="2">
            <a:schemeClr val="accent2"/>
          </a:lnRef>
          <a:fillRef idx="1">
            <a:schemeClr val="lt1"/>
          </a:fillRef>
          <a:effectRef idx="0">
            <a:schemeClr val="accent2"/>
          </a:effectRef>
          <a:fontRef idx="minor">
            <a:schemeClr val="dk1"/>
          </a:fontRef>
        </p:style>
      </p:pic>
      <mc:AlternateContent xmlns:mc="http://schemas.openxmlformats.org/markup-compatibility/2006" xmlns:a14="http://schemas.microsoft.com/office/drawing/2010/main">
        <mc:Choice Requires="a14">
          <p:sp>
            <p:nvSpPr>
              <p:cNvPr id="10" name="ZoneTexte 9">
                <a:extLst>
                  <a:ext uri="{FF2B5EF4-FFF2-40B4-BE49-F238E27FC236}">
                    <a16:creationId xmlns:a16="http://schemas.microsoft.com/office/drawing/2014/main" id="{C6A686FC-D7A9-9B0D-A8C6-C5738077733B}"/>
                  </a:ext>
                </a:extLst>
              </p:cNvPr>
              <p:cNvSpPr txBox="1"/>
              <p:nvPr/>
            </p:nvSpPr>
            <p:spPr>
              <a:xfrm>
                <a:off x="845545" y="1888847"/>
                <a:ext cx="6097836" cy="3139321"/>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just"/>
                <a:r>
                  <a:rPr lang="fr-FR" dirty="0"/>
                  <a:t>C’est un appareil à enroulement unique, on applique la tension primaire U1 entre (A et C)</a:t>
                </a:r>
              </a:p>
              <a:p>
                <a:pPr algn="just"/>
                <a:r>
                  <a:rPr lang="fr-FR" dirty="0"/>
                  <a:t>et on prélève une partie de cette tension, entre (B et C), ce qui représente la tension secondaire.</a:t>
                </a:r>
              </a:p>
              <a:p>
                <a:pPr algn="just"/>
                <a:r>
                  <a:rPr lang="fr-FR" dirty="0"/>
                  <a:t>Soit U1 la tension primaire et N1 le nombre total de spires, </a:t>
                </a:r>
              </a:p>
              <a:p>
                <a:pPr algn="just"/>
                <a:r>
                  <a:rPr lang="fr-FR" dirty="0"/>
                  <a:t>la tension par spire est égale à </a:t>
                </a:r>
                <a14:m>
                  <m:oMath xmlns:m="http://schemas.openxmlformats.org/officeDocument/2006/math">
                    <m:r>
                      <a:rPr lang="fr-FR" i="1" dirty="0" smtClean="0">
                        <a:latin typeface="Cambria Math" panose="02040503050406030204" pitchFamily="18" charset="0"/>
                      </a:rPr>
                      <m:t>𝑈</m:t>
                    </m:r>
                    <m:r>
                      <a:rPr lang="fr-FR" i="1" dirty="0" smtClean="0">
                        <a:latin typeface="Cambria Math" panose="02040503050406030204" pitchFamily="18" charset="0"/>
                      </a:rPr>
                      <m:t>1/</m:t>
                    </m:r>
                    <m:r>
                      <a:rPr lang="fr-FR" i="1" dirty="0" smtClean="0">
                        <a:latin typeface="Cambria Math" panose="02040503050406030204" pitchFamily="18" charset="0"/>
                      </a:rPr>
                      <m:t>𝑁</m:t>
                    </m:r>
                    <m:r>
                      <a:rPr lang="fr-FR" i="1" dirty="0" smtClean="0">
                        <a:latin typeface="Cambria Math" panose="02040503050406030204" pitchFamily="18" charset="0"/>
                      </a:rPr>
                      <m:t>1 </m:t>
                    </m:r>
                  </m:oMath>
                </a14:m>
                <a:endParaRPr lang="fr-FR" dirty="0"/>
              </a:p>
              <a:p>
                <a:pPr algn="just"/>
                <a:r>
                  <a:rPr lang="fr-FR" dirty="0"/>
                  <a:t>La tension induite au secondaire </a:t>
                </a:r>
                <a:endParaRPr lang="de-DE" i="1" dirty="0">
                  <a:latin typeface="Cambria Math" panose="02040503050406030204" pitchFamily="18" charset="0"/>
                </a:endParaRPr>
              </a:p>
              <a:p>
                <a:pPr algn="just"/>
                <a14:m>
                  <m:oMath xmlns:m="http://schemas.openxmlformats.org/officeDocument/2006/math">
                    <m:r>
                      <a:rPr lang="fr-FR" i="1" dirty="0" smtClean="0">
                        <a:latin typeface="Cambria Math" panose="02040503050406030204" pitchFamily="18" charset="0"/>
                      </a:rPr>
                      <m:t>𝑈</m:t>
                    </m:r>
                    <m:r>
                      <a:rPr lang="fr-FR" i="1" dirty="0" smtClean="0">
                        <a:latin typeface="Cambria Math" panose="02040503050406030204" pitchFamily="18" charset="0"/>
                      </a:rPr>
                      <m:t>2=</m:t>
                    </m:r>
                    <m:r>
                      <a:rPr lang="fr-FR" i="1" dirty="0" smtClean="0">
                        <a:latin typeface="Cambria Math" panose="02040503050406030204" pitchFamily="18" charset="0"/>
                      </a:rPr>
                      <m:t>𝑈</m:t>
                    </m:r>
                    <m:r>
                      <a:rPr lang="fr-FR" i="1" dirty="0" smtClean="0">
                        <a:latin typeface="Cambria Math" panose="02040503050406030204" pitchFamily="18" charset="0"/>
                      </a:rPr>
                      <m:t>1/</m:t>
                    </m:r>
                    <m:r>
                      <a:rPr lang="fr-FR" i="1" dirty="0" smtClean="0">
                        <a:latin typeface="Cambria Math" panose="02040503050406030204" pitchFamily="18" charset="0"/>
                      </a:rPr>
                      <m:t>𝑁</m:t>
                    </m:r>
                    <m:r>
                      <a:rPr lang="fr-FR" i="1" dirty="0" smtClean="0">
                        <a:latin typeface="Cambria Math" panose="02040503050406030204" pitchFamily="18" charset="0"/>
                      </a:rPr>
                      <m:t>1∗</m:t>
                    </m:r>
                    <m:r>
                      <a:rPr lang="fr-FR" i="1" dirty="0" smtClean="0">
                        <a:latin typeface="Cambria Math" panose="02040503050406030204" pitchFamily="18" charset="0"/>
                      </a:rPr>
                      <m:t>𝑁</m:t>
                    </m:r>
                    <m:r>
                      <a:rPr lang="fr-FR" i="1" dirty="0" smtClean="0">
                        <a:latin typeface="Cambria Math" panose="02040503050406030204" pitchFamily="18" charset="0"/>
                      </a:rPr>
                      <m:t>2 </m:t>
                    </m:r>
                  </m:oMath>
                </a14:m>
                <a:r>
                  <a:rPr lang="fr-FR" dirty="0"/>
                  <a:t>d’où </a:t>
                </a:r>
                <a14:m>
                  <m:oMath xmlns:m="http://schemas.openxmlformats.org/officeDocument/2006/math">
                    <m:r>
                      <a:rPr lang="fr-FR" i="1" dirty="0" smtClean="0">
                        <a:latin typeface="Cambria Math" panose="02040503050406030204" pitchFamily="18" charset="0"/>
                      </a:rPr>
                      <m:t>𝑈</m:t>
                    </m:r>
                    <m:r>
                      <a:rPr lang="fr-FR" i="1" dirty="0" smtClean="0">
                        <a:latin typeface="Cambria Math" panose="02040503050406030204" pitchFamily="18" charset="0"/>
                      </a:rPr>
                      <m:t>2/</m:t>
                    </m:r>
                    <m:r>
                      <a:rPr lang="fr-FR" i="1" dirty="0" smtClean="0">
                        <a:latin typeface="Cambria Math" panose="02040503050406030204" pitchFamily="18" charset="0"/>
                      </a:rPr>
                      <m:t>𝑈</m:t>
                    </m:r>
                    <m:r>
                      <a:rPr lang="fr-FR" i="1" dirty="0" smtClean="0">
                        <a:latin typeface="Cambria Math" panose="02040503050406030204" pitchFamily="18" charset="0"/>
                      </a:rPr>
                      <m:t>1=</m:t>
                    </m:r>
                    <m:r>
                      <a:rPr lang="fr-FR" i="1" dirty="0" smtClean="0">
                        <a:latin typeface="Cambria Math" panose="02040503050406030204" pitchFamily="18" charset="0"/>
                      </a:rPr>
                      <m:t>𝑁</m:t>
                    </m:r>
                    <m:r>
                      <a:rPr lang="fr-FR" i="1" dirty="0" smtClean="0">
                        <a:latin typeface="Cambria Math" panose="02040503050406030204" pitchFamily="18" charset="0"/>
                      </a:rPr>
                      <m:t>2/</m:t>
                    </m:r>
                    <m:r>
                      <a:rPr lang="fr-FR" i="1" dirty="0" smtClean="0">
                        <a:latin typeface="Cambria Math" panose="02040503050406030204" pitchFamily="18" charset="0"/>
                      </a:rPr>
                      <m:t>𝑁</m:t>
                    </m:r>
                    <m:r>
                      <a:rPr lang="fr-FR" i="1" dirty="0" smtClean="0">
                        <a:latin typeface="Cambria Math" panose="02040503050406030204" pitchFamily="18" charset="0"/>
                      </a:rPr>
                      <m:t>1</m:t>
                    </m:r>
                  </m:oMath>
                </a14:m>
                <a:r>
                  <a:rPr lang="fr-FR" dirty="0"/>
                  <a:t>.</a:t>
                </a:r>
              </a:p>
              <a:p>
                <a:pPr algn="just"/>
                <a:r>
                  <a:rPr lang="fr-FR" dirty="0"/>
                  <a:t>Soit I1 le courant primaire (AC), I2 l'intensité secondaire (BC) ; dans la partie commune on a I2-I1 (I1 et I2 sont pratiquement en opposition de phase).</a:t>
                </a:r>
              </a:p>
            </p:txBody>
          </p:sp>
        </mc:Choice>
        <mc:Fallback xmlns="">
          <p:sp>
            <p:nvSpPr>
              <p:cNvPr id="10" name="ZoneTexte 9">
                <a:extLst>
                  <a:ext uri="{FF2B5EF4-FFF2-40B4-BE49-F238E27FC236}">
                    <a16:creationId xmlns:a16="http://schemas.microsoft.com/office/drawing/2014/main" id="{C6A686FC-D7A9-9B0D-A8C6-C5738077733B}"/>
                  </a:ext>
                </a:extLst>
              </p:cNvPr>
              <p:cNvSpPr txBox="1">
                <a:spLocks noRot="1" noChangeAspect="1" noMove="1" noResize="1" noEditPoints="1" noAdjustHandles="1" noChangeArrowheads="1" noChangeShapeType="1" noTextEdit="1"/>
              </p:cNvSpPr>
              <p:nvPr/>
            </p:nvSpPr>
            <p:spPr>
              <a:xfrm>
                <a:off x="845545" y="1888847"/>
                <a:ext cx="6097836" cy="3139321"/>
              </a:xfrm>
              <a:prstGeom prst="rect">
                <a:avLst/>
              </a:prstGeom>
              <a:blipFill>
                <a:blip r:embed="rId3"/>
                <a:stretch>
                  <a:fillRect l="-798" t="-967" r="-699" b="-1934"/>
                </a:stretch>
              </a:blipFill>
              <a:ln w="12700" cap="flat" cmpd="sng" algn="ctr">
                <a:solidFill>
                  <a:schemeClr val="accent2"/>
                </a:solidFill>
                <a:prstDash val="solid"/>
                <a:miter lim="800000"/>
              </a:ln>
              <a:effectLst/>
            </p:spPr>
            <p:txBody>
              <a:bodyPr/>
              <a:lstStyle/>
              <a:p>
                <a:r>
                  <a:rPr lang="fr-FR">
                    <a:noFill/>
                  </a:rPr>
                  <a:t> </a:t>
                </a:r>
              </a:p>
            </p:txBody>
          </p:sp>
        </mc:Fallback>
      </mc:AlternateContent>
      <p:sp>
        <p:nvSpPr>
          <p:cNvPr id="12" name="ZoneTexte 11">
            <a:extLst>
              <a:ext uri="{FF2B5EF4-FFF2-40B4-BE49-F238E27FC236}">
                <a16:creationId xmlns:a16="http://schemas.microsoft.com/office/drawing/2014/main" id="{E9D7D4E0-D4E7-AE6A-3FF7-6F3B95F77ECB}"/>
              </a:ext>
            </a:extLst>
          </p:cNvPr>
          <p:cNvSpPr txBox="1"/>
          <p:nvPr/>
        </p:nvSpPr>
        <p:spPr>
          <a:xfrm>
            <a:off x="845544" y="5591165"/>
            <a:ext cx="10676355" cy="646331"/>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a:t>Ce type de transfo est simple et économique, mais on se heurte à des difficultés d'isolement entre primaire et secondaire</a:t>
            </a:r>
          </a:p>
        </p:txBody>
      </p:sp>
    </p:spTree>
    <p:extLst>
      <p:ext uri="{BB962C8B-B14F-4D97-AF65-F5344CB8AC3E}">
        <p14:creationId xmlns:p14="http://schemas.microsoft.com/office/powerpoint/2010/main" val="247073565"/>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4471E9B6-D4CE-63B0-BAB5-6BD49C562346}"/>
              </a:ext>
            </a:extLst>
          </p:cNvPr>
          <p:cNvPicPr>
            <a:picLocks noGrp="1" noChangeAspect="1"/>
          </p:cNvPicPr>
          <p:nvPr>
            <p:ph idx="1"/>
          </p:nvPr>
        </p:nvPicPr>
        <p:blipFill>
          <a:blip r:embed="rId2"/>
          <a:stretch>
            <a:fillRect/>
          </a:stretch>
        </p:blipFill>
        <p:spPr>
          <a:xfrm>
            <a:off x="2566930" y="2930487"/>
            <a:ext cx="6939143" cy="3770044"/>
          </a:xfrm>
        </p:spPr>
        <p:style>
          <a:lnRef idx="2">
            <a:schemeClr val="accent2"/>
          </a:lnRef>
          <a:fillRef idx="1">
            <a:schemeClr val="lt1"/>
          </a:fillRef>
          <a:effectRef idx="0">
            <a:schemeClr val="accent2"/>
          </a:effectRef>
          <a:fontRef idx="minor">
            <a:schemeClr val="dk1"/>
          </a:fontRef>
        </p:style>
      </p:pic>
      <p:sp>
        <p:nvSpPr>
          <p:cNvPr id="7" name="ZoneTexte 6">
            <a:extLst>
              <a:ext uri="{FF2B5EF4-FFF2-40B4-BE49-F238E27FC236}">
                <a16:creationId xmlns:a16="http://schemas.microsoft.com/office/drawing/2014/main" id="{828D83FD-7C55-FBFA-75D2-C48538A713FA}"/>
              </a:ext>
            </a:extLst>
          </p:cNvPr>
          <p:cNvSpPr txBox="1"/>
          <p:nvPr/>
        </p:nvSpPr>
        <p:spPr>
          <a:xfrm>
            <a:off x="2299311" y="146452"/>
            <a:ext cx="7284904"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sz="1800" dirty="0">
                <a:solidFill>
                  <a:srgbClr val="000000"/>
                </a:solidFill>
                <a:effectLst/>
                <a:latin typeface="DejaVu Sans" panose="020B0603030804020204" pitchFamily="34" charset="0"/>
                <a:ea typeface="DejaVu Sans" panose="020B0603030804020204" pitchFamily="34" charset="0"/>
              </a:rPr>
              <a:t>Chapitre 30 : CIRCUIT DE GENERATION A FREQUENCE FIXE</a:t>
            </a:r>
            <a:endParaRPr lang="fr-FR" dirty="0"/>
          </a:p>
        </p:txBody>
      </p:sp>
      <p:sp>
        <p:nvSpPr>
          <p:cNvPr id="8" name="ZoneTexte 7">
            <a:extLst>
              <a:ext uri="{FF2B5EF4-FFF2-40B4-BE49-F238E27FC236}">
                <a16:creationId xmlns:a16="http://schemas.microsoft.com/office/drawing/2014/main" id="{38894AAC-6E56-3C99-00D3-215792192680}"/>
              </a:ext>
            </a:extLst>
          </p:cNvPr>
          <p:cNvSpPr txBox="1"/>
          <p:nvPr/>
        </p:nvSpPr>
        <p:spPr>
          <a:xfrm>
            <a:off x="356212" y="647036"/>
            <a:ext cx="11479576" cy="2031325"/>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buFont typeface="Wingdings" panose="05000000000000000000" pitchFamily="2" charset="2"/>
              <a:buChar char="q"/>
            </a:pPr>
            <a:r>
              <a:rPr lang="fr-FR" dirty="0"/>
              <a:t>Le couplage en parallèle des alternateurs, présente un certain nombre d’impératifs </a:t>
            </a:r>
          </a:p>
          <a:p>
            <a:pPr marL="285750" indent="-285750">
              <a:buFont typeface="Arial" panose="020B0604020202020204" pitchFamily="34" charset="0"/>
              <a:buChar char="•"/>
            </a:pPr>
            <a:r>
              <a:rPr lang="fr-FR" dirty="0"/>
              <a:t>difficiles à réaliser, et coûteux ; </a:t>
            </a:r>
          </a:p>
          <a:p>
            <a:pPr marL="285750" indent="-285750">
              <a:buFont typeface="Arial" panose="020B0604020202020204" pitchFamily="34" charset="0"/>
              <a:buChar char="•"/>
            </a:pPr>
            <a:r>
              <a:rPr lang="fr-FR" dirty="0"/>
              <a:t>conditions de couplage, </a:t>
            </a:r>
            <a:r>
              <a:rPr lang="fr-FR" dirty="0" err="1"/>
              <a:t>équirépartition</a:t>
            </a:r>
            <a:r>
              <a:rPr lang="fr-FR" dirty="0"/>
              <a:t> des charges actives et réactives,</a:t>
            </a:r>
          </a:p>
          <a:p>
            <a:pPr marL="285750" indent="-285750">
              <a:buFont typeface="Arial" panose="020B0604020202020204" pitchFamily="34" charset="0"/>
              <a:buChar char="•"/>
            </a:pPr>
            <a:r>
              <a:rPr lang="fr-FR" dirty="0"/>
              <a:t>pannes supplémentaires dues à la complexité des circuits, contrôles de fonctionnement.</a:t>
            </a:r>
          </a:p>
          <a:p>
            <a:pPr marL="285750" indent="-285750">
              <a:buFont typeface="Wingdings" panose="05000000000000000000" pitchFamily="2" charset="2"/>
              <a:buChar char="q"/>
            </a:pPr>
            <a:r>
              <a:rPr lang="fr-FR" dirty="0"/>
              <a:t>Ces diverses raisons font que de nombreux avions sont, à l’heure actuelle, équipés de générateurs séparés, régulés en tension et en fréquence et pourvus de dispositifs de détection de défauts, plus réduits du fait de la simplicité des circuits.</a:t>
            </a:r>
          </a:p>
        </p:txBody>
      </p:sp>
    </p:spTree>
    <p:extLst>
      <p:ext uri="{BB962C8B-B14F-4D97-AF65-F5344CB8AC3E}">
        <p14:creationId xmlns:p14="http://schemas.microsoft.com/office/powerpoint/2010/main" val="3825477453"/>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0C09BF9D-9E84-5CE6-B54A-7CC4293E3291}"/>
              </a:ext>
            </a:extLst>
          </p:cNvPr>
          <p:cNvSpPr txBox="1"/>
          <p:nvPr/>
        </p:nvSpPr>
        <p:spPr>
          <a:xfrm>
            <a:off x="838200" y="1762911"/>
            <a:ext cx="10850696" cy="4524315"/>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buFont typeface="Arial" panose="020B0604020202020204" pitchFamily="34" charset="0"/>
              <a:buChar char="•"/>
            </a:pPr>
            <a:r>
              <a:rPr lang="fr-FR" dirty="0"/>
              <a:t>La source principale d’énergie est constituée par 2 alternateurs entraînés par les réacteurs via les CSD, les tensions développées sont de 115 / 200 v.</a:t>
            </a:r>
          </a:p>
          <a:p>
            <a:pPr marL="285750" indent="-285750">
              <a:buFont typeface="Arial" panose="020B0604020202020204" pitchFamily="34" charset="0"/>
              <a:buChar char="•"/>
            </a:pPr>
            <a:r>
              <a:rPr lang="fr-FR" dirty="0"/>
              <a:t>Chaque alternateur est relié à une bus primaire, chaque bus supporte approximativement la moitié des charges électriques de l’avion. </a:t>
            </a:r>
          </a:p>
          <a:p>
            <a:pPr marL="285750" indent="-285750">
              <a:buFont typeface="Arial" panose="020B0604020202020204" pitchFamily="34" charset="0"/>
              <a:buChar char="•"/>
            </a:pPr>
            <a:r>
              <a:rPr lang="fr-FR" dirty="0"/>
              <a:t>Le système fonctionne comme 2 canaux séparés, la mise en parallèle des alternateurs est impossible.</a:t>
            </a:r>
          </a:p>
          <a:p>
            <a:pPr marL="285750" indent="-285750">
              <a:buFont typeface="Arial" panose="020B0604020202020204" pitchFamily="34" charset="0"/>
              <a:buChar char="•"/>
            </a:pPr>
            <a:r>
              <a:rPr lang="fr-FR" b="1" dirty="0"/>
              <a:t>Un troisième alternateur </a:t>
            </a:r>
            <a:r>
              <a:rPr lang="fr-FR" dirty="0"/>
              <a:t>identique aux précédents est entraîné à vitesse constante par l’APU.</a:t>
            </a:r>
          </a:p>
          <a:p>
            <a:pPr marL="285750" indent="-285750">
              <a:buFont typeface="Arial" panose="020B0604020202020204" pitchFamily="34" charset="0"/>
              <a:buChar char="•"/>
            </a:pPr>
            <a:r>
              <a:rPr lang="fr-FR" dirty="0"/>
              <a:t>Il assure au sol l’autonomie électrique de l’avion et peut être utilisé en vol, dans le domaine de fonctionnement de l’APU.</a:t>
            </a:r>
          </a:p>
          <a:p>
            <a:pPr marL="285750" indent="-285750">
              <a:buFont typeface="Arial" panose="020B0604020202020204" pitchFamily="34" charset="0"/>
              <a:buChar char="•"/>
            </a:pPr>
            <a:r>
              <a:rPr lang="fr-FR" dirty="0"/>
              <a:t>En cas de panne totale de génération alternative, un convertisseur statique alimenté par la batterie de bord assure l’alimentation d’une bus secours en 115 v monophasés.</a:t>
            </a:r>
          </a:p>
          <a:p>
            <a:pPr marL="285750" indent="-285750">
              <a:buFont typeface="Arial" panose="020B0604020202020204" pitchFamily="34" charset="0"/>
              <a:buChar char="•"/>
            </a:pPr>
            <a:r>
              <a:rPr lang="fr-FR" dirty="0"/>
              <a:t>Au sol, un groupe de parc 115 / 200 v triphasés permet, par l’intermédiaire d’une prise de parc, l’alimentation de la totalité du réseau de bord.</a:t>
            </a:r>
          </a:p>
          <a:p>
            <a:pPr marL="285750" indent="-285750">
              <a:buFont typeface="Arial" panose="020B0604020202020204" pitchFamily="34" charset="0"/>
              <a:buChar char="•"/>
            </a:pPr>
            <a:r>
              <a:rPr lang="fr-FR" dirty="0"/>
              <a:t>Un réseau alternatif monophasé est alimenté par des transfos-abaisseurs 115 / 26 v,</a:t>
            </a:r>
          </a:p>
          <a:p>
            <a:pPr marL="285750" indent="-285750">
              <a:buFont typeface="Arial" panose="020B0604020202020204" pitchFamily="34" charset="0"/>
              <a:buChar char="•"/>
            </a:pPr>
            <a:r>
              <a:rPr lang="fr-FR" dirty="0"/>
              <a:t>La génération de courant continu 28 v DC est obtenue à partir du réseau alternatif par l’utilisation de TR,</a:t>
            </a:r>
          </a:p>
          <a:p>
            <a:pPr marL="285750" indent="-285750">
              <a:buFont typeface="Arial" panose="020B0604020202020204" pitchFamily="34" charset="0"/>
              <a:buChar char="•"/>
            </a:pPr>
            <a:r>
              <a:rPr lang="fr-FR" dirty="0"/>
              <a:t>Un jeu de batteries est utilisable pour assurer le démarrage de l’APU, et en secours pour alimenter une bus courant continu, ainsi que le convertisseur statique</a:t>
            </a:r>
          </a:p>
        </p:txBody>
      </p:sp>
      <p:sp>
        <p:nvSpPr>
          <p:cNvPr id="6" name="ZoneTexte 5">
            <a:extLst>
              <a:ext uri="{FF2B5EF4-FFF2-40B4-BE49-F238E27FC236}">
                <a16:creationId xmlns:a16="http://schemas.microsoft.com/office/drawing/2014/main" id="{E40BD484-6633-62AB-3C92-64FD7773E17C}"/>
              </a:ext>
            </a:extLst>
          </p:cNvPr>
          <p:cNvSpPr txBox="1"/>
          <p:nvPr/>
        </p:nvSpPr>
        <p:spPr>
          <a:xfrm>
            <a:off x="2299311" y="146452"/>
            <a:ext cx="7284904"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sz="1800" dirty="0">
                <a:solidFill>
                  <a:srgbClr val="000000"/>
                </a:solidFill>
                <a:effectLst/>
                <a:latin typeface="DejaVu Sans" panose="020B0603030804020204" pitchFamily="34" charset="0"/>
                <a:ea typeface="DejaVu Sans" panose="020B0603030804020204" pitchFamily="34" charset="0"/>
              </a:rPr>
              <a:t>Chapitre 30 : CIRCUIT DE GENERATION A FREQUENCE FIXE</a:t>
            </a:r>
            <a:endParaRPr lang="fr-FR" dirty="0"/>
          </a:p>
        </p:txBody>
      </p:sp>
    </p:spTree>
    <p:extLst>
      <p:ext uri="{BB962C8B-B14F-4D97-AF65-F5344CB8AC3E}">
        <p14:creationId xmlns:p14="http://schemas.microsoft.com/office/powerpoint/2010/main" val="1604150710"/>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ZoneTexte 6">
            <a:extLst>
              <a:ext uri="{FF2B5EF4-FFF2-40B4-BE49-F238E27FC236}">
                <a16:creationId xmlns:a16="http://schemas.microsoft.com/office/drawing/2014/main" id="{3DC6EE64-D836-C14A-4250-7932DB85A3DF}"/>
              </a:ext>
            </a:extLst>
          </p:cNvPr>
          <p:cNvSpPr txBox="1"/>
          <p:nvPr/>
        </p:nvSpPr>
        <p:spPr>
          <a:xfrm>
            <a:off x="763836" y="1166842"/>
            <a:ext cx="10862632" cy="4524315"/>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a:t>C’est un groupe auxiliaire de puissance </a:t>
            </a:r>
          </a:p>
          <a:p>
            <a:r>
              <a:rPr lang="fr-FR" dirty="0"/>
              <a:t>CONSTITUTION</a:t>
            </a:r>
          </a:p>
          <a:p>
            <a:r>
              <a:rPr lang="fr-FR" dirty="0"/>
              <a:t>Il est constitué d’un </a:t>
            </a:r>
            <a:r>
              <a:rPr lang="fr-FR" dirty="0" err="1"/>
              <a:t>turbo-réacteur</a:t>
            </a:r>
            <a:r>
              <a:rPr lang="fr-FR" dirty="0"/>
              <a:t> qui entraîne : un ou plusieurs alternateurs régulés en tension et en fréquence.</a:t>
            </a:r>
          </a:p>
          <a:p>
            <a:r>
              <a:rPr lang="fr-FR" dirty="0"/>
              <a:t>D’autre part, il permet l’alimentation en air du collecteur pneumatique par soutirage sur le compresseur.</a:t>
            </a:r>
          </a:p>
          <a:p>
            <a:r>
              <a:rPr lang="fr-FR" dirty="0"/>
              <a:t>L’APU permet à l’avion d’être indépendant en ce qui concerne :</a:t>
            </a:r>
          </a:p>
          <a:p>
            <a:pPr marL="285750" indent="-285750">
              <a:buFont typeface="Arial" panose="020B0604020202020204" pitchFamily="34" charset="0"/>
              <a:buChar char="•"/>
            </a:pPr>
            <a:r>
              <a:rPr lang="fr-FR" dirty="0"/>
              <a:t>alimentation électrique du réseau de bord,</a:t>
            </a:r>
          </a:p>
          <a:p>
            <a:pPr marL="285750" indent="-285750">
              <a:buFont typeface="Arial" panose="020B0604020202020204" pitchFamily="34" charset="0"/>
              <a:buChar char="•"/>
            </a:pPr>
            <a:r>
              <a:rPr lang="fr-FR" dirty="0"/>
              <a:t>alimentation pneumatique du collecteur.</a:t>
            </a:r>
          </a:p>
          <a:p>
            <a:r>
              <a:rPr lang="fr-FR" dirty="0"/>
              <a:t>Ce qui permet :</a:t>
            </a:r>
          </a:p>
          <a:p>
            <a:pPr marL="285750" indent="-285750">
              <a:buFont typeface="Arial" panose="020B0604020202020204" pitchFamily="34" charset="0"/>
              <a:buChar char="•"/>
            </a:pPr>
            <a:r>
              <a:rPr lang="fr-FR" dirty="0"/>
              <a:t>un démarrage réacteur (pneumatique),</a:t>
            </a:r>
          </a:p>
          <a:p>
            <a:pPr marL="285750" indent="-285750">
              <a:buFont typeface="Arial" panose="020B0604020202020204" pitchFamily="34" charset="0"/>
              <a:buChar char="•"/>
            </a:pPr>
            <a:r>
              <a:rPr lang="fr-FR" dirty="0"/>
              <a:t>une climatisation de l’avion,</a:t>
            </a:r>
          </a:p>
          <a:p>
            <a:pPr marL="285750" indent="-285750">
              <a:buFont typeface="Arial" panose="020B0604020202020204" pitchFamily="34" charset="0"/>
              <a:buChar char="•"/>
            </a:pPr>
            <a:r>
              <a:rPr lang="fr-FR" dirty="0"/>
              <a:t>un dégivrage de la voilure,</a:t>
            </a:r>
          </a:p>
          <a:p>
            <a:pPr marL="285750" indent="-285750">
              <a:buFont typeface="Arial" panose="020B0604020202020204" pitchFamily="34" charset="0"/>
              <a:buChar char="•"/>
            </a:pPr>
            <a:r>
              <a:rPr lang="fr-FR" dirty="0"/>
              <a:t>l’alimentation du réseau de bord en cas de panne totale des générateurs électriques de bord.</a:t>
            </a:r>
          </a:p>
          <a:p>
            <a:r>
              <a:rPr lang="fr-FR" dirty="0"/>
              <a:t>II remplace donc :</a:t>
            </a:r>
          </a:p>
          <a:p>
            <a:pPr marL="285750" indent="-285750">
              <a:buFont typeface="Arial" panose="020B0604020202020204" pitchFamily="34" charset="0"/>
              <a:buChar char="•"/>
            </a:pPr>
            <a:r>
              <a:rPr lang="fr-FR" dirty="0"/>
              <a:t>le groupe de parc électrique,</a:t>
            </a:r>
          </a:p>
          <a:p>
            <a:pPr marL="285750" indent="-285750">
              <a:buFont typeface="Arial" panose="020B0604020202020204" pitchFamily="34" charset="0"/>
              <a:buChar char="•"/>
            </a:pPr>
            <a:r>
              <a:rPr lang="fr-FR" dirty="0"/>
              <a:t>le groupe de démarrage,</a:t>
            </a:r>
          </a:p>
          <a:p>
            <a:pPr marL="285750" indent="-285750">
              <a:buFont typeface="Arial" panose="020B0604020202020204" pitchFamily="34" charset="0"/>
              <a:buChar char="•"/>
            </a:pPr>
            <a:r>
              <a:rPr lang="fr-FR" dirty="0"/>
              <a:t>le groupe de climatisation.</a:t>
            </a:r>
          </a:p>
        </p:txBody>
      </p:sp>
      <p:sp>
        <p:nvSpPr>
          <p:cNvPr id="9" name="ZoneTexte 8">
            <a:extLst>
              <a:ext uri="{FF2B5EF4-FFF2-40B4-BE49-F238E27FC236}">
                <a16:creationId xmlns:a16="http://schemas.microsoft.com/office/drawing/2014/main" id="{5D05565F-4995-5AD8-1CBC-FDA79DEBF3FE}"/>
              </a:ext>
            </a:extLst>
          </p:cNvPr>
          <p:cNvSpPr txBox="1"/>
          <p:nvPr/>
        </p:nvSpPr>
        <p:spPr>
          <a:xfrm>
            <a:off x="3489593" y="69475"/>
            <a:ext cx="4453568"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dirty="0"/>
              <a:t>Chapitre 35 APU (AUXILIARY POWER UNIT)</a:t>
            </a:r>
          </a:p>
        </p:txBody>
      </p:sp>
    </p:spTree>
    <p:extLst>
      <p:ext uri="{BB962C8B-B14F-4D97-AF65-F5344CB8AC3E}">
        <p14:creationId xmlns:p14="http://schemas.microsoft.com/office/powerpoint/2010/main" val="174427886"/>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ZoneTexte 6">
            <a:extLst>
              <a:ext uri="{FF2B5EF4-FFF2-40B4-BE49-F238E27FC236}">
                <a16:creationId xmlns:a16="http://schemas.microsoft.com/office/drawing/2014/main" id="{35C3C66F-96B5-8A93-547F-336B94AE4AF2}"/>
              </a:ext>
            </a:extLst>
          </p:cNvPr>
          <p:cNvSpPr txBox="1"/>
          <p:nvPr/>
        </p:nvSpPr>
        <p:spPr>
          <a:xfrm>
            <a:off x="804231" y="1582340"/>
            <a:ext cx="11226188" cy="3416320"/>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a:t>Il comprend :</a:t>
            </a:r>
          </a:p>
          <a:p>
            <a:pPr marL="285750" indent="-285750">
              <a:buFont typeface="Arial" panose="020B0604020202020204" pitchFamily="34" charset="0"/>
              <a:buChar char="•"/>
            </a:pPr>
            <a:r>
              <a:rPr lang="fr-FR" dirty="0"/>
              <a:t>un compresseur axial à plusieurs étages,</a:t>
            </a:r>
          </a:p>
          <a:p>
            <a:pPr marL="285750" indent="-285750">
              <a:buFont typeface="Arial" panose="020B0604020202020204" pitchFamily="34" charset="0"/>
              <a:buChar char="•"/>
            </a:pPr>
            <a:r>
              <a:rPr lang="fr-FR" dirty="0"/>
              <a:t>une chambre de combustion annulaire,</a:t>
            </a:r>
          </a:p>
          <a:p>
            <a:pPr marL="285750" indent="-285750">
              <a:buFont typeface="Arial" panose="020B0604020202020204" pitchFamily="34" charset="0"/>
              <a:buChar char="•"/>
            </a:pPr>
            <a:r>
              <a:rPr lang="fr-FR" dirty="0"/>
              <a:t>une turbine à plusieurs étages,</a:t>
            </a:r>
          </a:p>
          <a:p>
            <a:pPr marL="285750" indent="-285750">
              <a:buFont typeface="Arial" panose="020B0604020202020204" pitchFamily="34" charset="0"/>
              <a:buChar char="•"/>
            </a:pPr>
            <a:r>
              <a:rPr lang="fr-FR" dirty="0"/>
              <a:t>un boîtier d’accessoires qui entraîne :</a:t>
            </a:r>
          </a:p>
          <a:p>
            <a:pPr marL="285750" indent="-285750">
              <a:buFont typeface="Arial" panose="020B0604020202020204" pitchFamily="34" charset="0"/>
              <a:buChar char="•"/>
            </a:pPr>
            <a:r>
              <a:rPr lang="fr-FR" dirty="0"/>
              <a:t>un ou deux alternateurs,</a:t>
            </a:r>
          </a:p>
          <a:p>
            <a:pPr marL="285750" indent="-285750">
              <a:buFont typeface="Arial" panose="020B0604020202020204" pitchFamily="34" charset="0"/>
              <a:buChar char="•"/>
            </a:pPr>
            <a:r>
              <a:rPr lang="fr-FR" dirty="0"/>
              <a:t>une pompe carburant,</a:t>
            </a:r>
          </a:p>
          <a:p>
            <a:pPr marL="285750" indent="-285750">
              <a:buFont typeface="Arial" panose="020B0604020202020204" pitchFamily="34" charset="0"/>
              <a:buChar char="•"/>
            </a:pPr>
            <a:r>
              <a:rPr lang="fr-FR" dirty="0"/>
              <a:t>une pompe à huile,</a:t>
            </a:r>
          </a:p>
          <a:p>
            <a:pPr marL="285750" indent="-285750">
              <a:buFont typeface="Arial" panose="020B0604020202020204" pitchFamily="34" charset="0"/>
              <a:buChar char="•"/>
            </a:pPr>
            <a:r>
              <a:rPr lang="fr-FR" dirty="0"/>
              <a:t>un ventilateur de refroidissement alternateurs, radia d’huile, équipements électroniques de régulation.</a:t>
            </a:r>
          </a:p>
          <a:p>
            <a:r>
              <a:rPr lang="fr-FR" dirty="0"/>
              <a:t>Ce ventilateur est alimenté en air à partir de l’entrée d’air compresseur à travers une vanne électrique.</a:t>
            </a:r>
          </a:p>
          <a:p>
            <a:r>
              <a:rPr lang="fr-FR" dirty="0"/>
              <a:t>Cette vanne est ouverte lorsque l’APU tourne.</a:t>
            </a:r>
          </a:p>
          <a:p>
            <a:r>
              <a:rPr lang="fr-FR" dirty="0"/>
              <a:t>Cet air est ensuite évacué à l’extérieur de l’avion.</a:t>
            </a:r>
          </a:p>
        </p:txBody>
      </p:sp>
      <p:sp>
        <p:nvSpPr>
          <p:cNvPr id="9" name="ZoneTexte 8">
            <a:extLst>
              <a:ext uri="{FF2B5EF4-FFF2-40B4-BE49-F238E27FC236}">
                <a16:creationId xmlns:a16="http://schemas.microsoft.com/office/drawing/2014/main" id="{29853165-ED0C-076F-BE08-5E67046C6095}"/>
              </a:ext>
            </a:extLst>
          </p:cNvPr>
          <p:cNvSpPr txBox="1"/>
          <p:nvPr/>
        </p:nvSpPr>
        <p:spPr>
          <a:xfrm>
            <a:off x="4987886" y="955580"/>
            <a:ext cx="2040875"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a:t>TURBO-REACTEUR</a:t>
            </a:r>
          </a:p>
        </p:txBody>
      </p:sp>
      <p:sp>
        <p:nvSpPr>
          <p:cNvPr id="10" name="ZoneTexte 9">
            <a:extLst>
              <a:ext uri="{FF2B5EF4-FFF2-40B4-BE49-F238E27FC236}">
                <a16:creationId xmlns:a16="http://schemas.microsoft.com/office/drawing/2014/main" id="{14850401-1186-1E12-42CB-A54D8AA7524C}"/>
              </a:ext>
            </a:extLst>
          </p:cNvPr>
          <p:cNvSpPr txBox="1"/>
          <p:nvPr/>
        </p:nvSpPr>
        <p:spPr>
          <a:xfrm>
            <a:off x="3489593" y="69475"/>
            <a:ext cx="4453568"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dirty="0"/>
              <a:t>Chapitre 35 APU (AUXILIARY POWER UNIT)</a:t>
            </a:r>
          </a:p>
        </p:txBody>
      </p:sp>
    </p:spTree>
    <p:extLst>
      <p:ext uri="{BB962C8B-B14F-4D97-AF65-F5344CB8AC3E}">
        <p14:creationId xmlns:p14="http://schemas.microsoft.com/office/powerpoint/2010/main" val="1966306601"/>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783C41C9-70B4-D7FF-987C-1A4650969119}"/>
              </a:ext>
            </a:extLst>
          </p:cNvPr>
          <p:cNvSpPr txBox="1"/>
          <p:nvPr/>
        </p:nvSpPr>
        <p:spPr>
          <a:xfrm>
            <a:off x="283684" y="1197162"/>
            <a:ext cx="11115101" cy="2031325"/>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just"/>
            <a:r>
              <a:rPr lang="fr-FR" dirty="0"/>
              <a:t>REGULATION DE VITESSE</a:t>
            </a:r>
          </a:p>
          <a:p>
            <a:pPr algn="just"/>
            <a:r>
              <a:rPr lang="fr-FR" dirty="0"/>
              <a:t>L’alternateur doit être caractérisé par une vitesse d’entraînement constante de façon à développer une fréquence constante. La vitesse de l’APU doit être régulée. On utilise pour ce faire un régulateur carburant, qui dose le débit de carburant dans la chambre de combustion.</a:t>
            </a:r>
          </a:p>
          <a:p>
            <a:pPr algn="just"/>
            <a:r>
              <a:rPr lang="fr-FR" dirty="0"/>
              <a:t>Afin de maintenir la vitesse de rotation constante, quelle que soit la charge de l’APU, cette vitesse est surveillée par une boîte électronique, qui commande le régulateur carburant</a:t>
            </a:r>
          </a:p>
          <a:p>
            <a:pPr algn="just"/>
            <a:r>
              <a:rPr lang="fr-FR" dirty="0"/>
              <a:t>	</a:t>
            </a:r>
          </a:p>
        </p:txBody>
      </p:sp>
      <p:sp>
        <p:nvSpPr>
          <p:cNvPr id="7" name="ZoneTexte 6">
            <a:extLst>
              <a:ext uri="{FF2B5EF4-FFF2-40B4-BE49-F238E27FC236}">
                <a16:creationId xmlns:a16="http://schemas.microsoft.com/office/drawing/2014/main" id="{1B760E69-FCDA-0F1B-8426-0FCB4244C4DE}"/>
              </a:ext>
            </a:extLst>
          </p:cNvPr>
          <p:cNvSpPr txBox="1"/>
          <p:nvPr/>
        </p:nvSpPr>
        <p:spPr>
          <a:xfrm>
            <a:off x="283684" y="4460509"/>
            <a:ext cx="11369866" cy="1200329"/>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a:t>DEMARRAGE DE L’APU</a:t>
            </a:r>
          </a:p>
          <a:p>
            <a:r>
              <a:rPr lang="fr-FR" dirty="0"/>
              <a:t>Il s’effectue à l’aide d’un démarreur électrique qui entraîne l’APU par l’intermédiaire d’un boîtier d’accessoires ; l’alimentation est assurée par une batterie APU, cette alimentation étant coupée lorsque la vitesse de rotation est suffisante pour permettre une </a:t>
            </a:r>
            <a:r>
              <a:rPr lang="fr-FR" dirty="0" err="1"/>
              <a:t>auto-accélération</a:t>
            </a:r>
            <a:r>
              <a:rPr lang="fr-FR" dirty="0"/>
              <a:t> de l’APU.</a:t>
            </a:r>
          </a:p>
        </p:txBody>
      </p:sp>
    </p:spTree>
    <p:extLst>
      <p:ext uri="{BB962C8B-B14F-4D97-AF65-F5344CB8AC3E}">
        <p14:creationId xmlns:p14="http://schemas.microsoft.com/office/powerpoint/2010/main" val="36552128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1">
            <a:extLst>
              <a:ext uri="{FF2B5EF4-FFF2-40B4-BE49-F238E27FC236}">
                <a16:creationId xmlns:a16="http://schemas.microsoft.com/office/drawing/2014/main" id="{60DB59D6-1646-CD2A-5D36-DD75BB589F41}"/>
              </a:ext>
            </a:extLst>
          </p:cNvPr>
          <p:cNvSpPr>
            <a:spLocks noGrp="1"/>
          </p:cNvSpPr>
          <p:nvPr>
            <p:ph type="title"/>
          </p:nvPr>
        </p:nvSpPr>
        <p:spPr>
          <a:xfrm>
            <a:off x="3079673" y="99154"/>
            <a:ext cx="6032653" cy="418639"/>
          </a:xfrm>
        </p:spPr>
        <p:txBody>
          <a:bodyPr>
            <a:normAutofit/>
          </a:bodyPr>
          <a:lstStyle/>
          <a:p>
            <a:pPr algn="ctr"/>
            <a:r>
              <a:rPr lang="fr-FR" sz="1800" b="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CONCURRENCE COURANT CONTINU - COURANT ALTERNATIF</a:t>
            </a:r>
            <a:endParaRPr lang="fr-FR" sz="1800" dirty="0"/>
          </a:p>
        </p:txBody>
      </p:sp>
      <p:sp>
        <p:nvSpPr>
          <p:cNvPr id="7" name="ZoneTexte 6">
            <a:extLst>
              <a:ext uri="{FF2B5EF4-FFF2-40B4-BE49-F238E27FC236}">
                <a16:creationId xmlns:a16="http://schemas.microsoft.com/office/drawing/2014/main" id="{BEE9DA25-B1C0-D33A-D2F3-7A51224AC775}"/>
              </a:ext>
            </a:extLst>
          </p:cNvPr>
          <p:cNvSpPr txBox="1"/>
          <p:nvPr/>
        </p:nvSpPr>
        <p:spPr>
          <a:xfrm>
            <a:off x="311163" y="1387270"/>
            <a:ext cx="7533951" cy="3970318"/>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gn="just">
              <a:lnSpc>
                <a:spcPct val="200000"/>
              </a:lnSpc>
              <a:buFont typeface="Wingdings" panose="05000000000000000000" pitchFamily="2" charset="2"/>
              <a:buChar char="ü"/>
            </a:pPr>
            <a:r>
              <a:rPr lang="fr-FR" dirty="0" smtClean="0"/>
              <a:t>Le </a:t>
            </a:r>
            <a:r>
              <a:rPr lang="fr-FR" dirty="0"/>
              <a:t>couplage en parallèle des alternateurs est une opération délicate qui requiert certaines conditions telles que :</a:t>
            </a:r>
          </a:p>
          <a:p>
            <a:pPr marL="742950" lvl="1" indent="-285750" algn="just">
              <a:lnSpc>
                <a:spcPct val="200000"/>
              </a:lnSpc>
              <a:buFont typeface="Arial" panose="020B0604020202020204" pitchFamily="34" charset="0"/>
              <a:buChar char="•"/>
            </a:pPr>
            <a:r>
              <a:rPr lang="fr-FR" dirty="0"/>
              <a:t>égalité de tensions,</a:t>
            </a:r>
          </a:p>
          <a:p>
            <a:pPr marL="742950" lvl="1" indent="-285750" algn="just">
              <a:lnSpc>
                <a:spcPct val="200000"/>
              </a:lnSpc>
              <a:buFont typeface="Arial" panose="020B0604020202020204" pitchFamily="34" charset="0"/>
              <a:buChar char="•"/>
            </a:pPr>
            <a:r>
              <a:rPr lang="fr-FR" dirty="0"/>
              <a:t>égalité de fréquences,</a:t>
            </a:r>
          </a:p>
          <a:p>
            <a:pPr marL="742950" lvl="1" indent="-285750" algn="just">
              <a:lnSpc>
                <a:spcPct val="200000"/>
              </a:lnSpc>
              <a:buFont typeface="Arial" panose="020B0604020202020204" pitchFamily="34" charset="0"/>
              <a:buChar char="•"/>
            </a:pPr>
            <a:r>
              <a:rPr lang="fr-FR" dirty="0"/>
              <a:t>concordance de phases des tensions</a:t>
            </a:r>
            <a:r>
              <a:rPr lang="fr-FR" dirty="0" smtClean="0"/>
              <a:t>.</a:t>
            </a:r>
            <a:endParaRPr lang="fr-FR" dirty="0"/>
          </a:p>
          <a:p>
            <a:pPr marL="285750" indent="-285750" algn="just">
              <a:lnSpc>
                <a:spcPct val="200000"/>
              </a:lnSpc>
              <a:buFont typeface="Wingdings" panose="05000000000000000000" pitchFamily="2" charset="2"/>
              <a:buChar char="ü"/>
            </a:pPr>
            <a:r>
              <a:rPr lang="fr-FR" dirty="0" smtClean="0"/>
              <a:t>Les </a:t>
            </a:r>
            <a:r>
              <a:rPr lang="fr-FR" dirty="0"/>
              <a:t>moteurs à courant alternatif ont un couple de démarrage faible</a:t>
            </a:r>
          </a:p>
          <a:p>
            <a:pPr marL="285750" indent="-285750" algn="just">
              <a:lnSpc>
                <a:spcPct val="200000"/>
              </a:lnSpc>
              <a:buFont typeface="Wingdings" panose="05000000000000000000" pitchFamily="2" charset="2"/>
              <a:buChar char="ü"/>
            </a:pPr>
            <a:r>
              <a:rPr lang="fr-FR" dirty="0"/>
              <a:t>Moins souples que les moteurs à courant continu</a:t>
            </a:r>
            <a:r>
              <a:rPr lang="fr-FR" dirty="0" smtClean="0"/>
              <a:t>.</a:t>
            </a:r>
          </a:p>
        </p:txBody>
      </p:sp>
      <p:sp>
        <p:nvSpPr>
          <p:cNvPr id="2" name="Rectangle 1"/>
          <p:cNvSpPr/>
          <p:nvPr/>
        </p:nvSpPr>
        <p:spPr>
          <a:xfrm>
            <a:off x="4078139" y="424934"/>
            <a:ext cx="4035720" cy="464871"/>
          </a:xfrm>
          <a:prstGeom prst="rect">
            <a:avLst/>
          </a:prstGeom>
        </p:spPr>
        <p:txBody>
          <a:bodyPr wrap="none">
            <a:spAutoFit/>
          </a:bodyPr>
          <a:lstStyle/>
          <a:p>
            <a:pPr algn="ctr">
              <a:lnSpc>
                <a:spcPct val="150000"/>
              </a:lnSpc>
            </a:pPr>
            <a:r>
              <a:rPr lang="fr-FR" b="1" dirty="0"/>
              <a:t>COURANT ALTERNATIF: INCONVENIENTS</a:t>
            </a:r>
          </a:p>
        </p:txBody>
      </p:sp>
      <p:pic>
        <p:nvPicPr>
          <p:cNvPr id="8" name="Image 7"/>
          <p:cNvPicPr>
            <a:picLocks noChangeAspect="1"/>
          </p:cNvPicPr>
          <p:nvPr/>
        </p:nvPicPr>
        <p:blipFill>
          <a:blip r:embed="rId2"/>
          <a:stretch>
            <a:fillRect/>
          </a:stretch>
        </p:blipFill>
        <p:spPr>
          <a:xfrm>
            <a:off x="8202519" y="1387270"/>
            <a:ext cx="3767307" cy="2109692"/>
          </a:xfrm>
          <a:prstGeom prst="rect">
            <a:avLst/>
          </a:prstGeom>
        </p:spPr>
      </p:pic>
      <p:pic>
        <p:nvPicPr>
          <p:cNvPr id="9" name="Image 8"/>
          <p:cNvPicPr>
            <a:picLocks noChangeAspect="1"/>
          </p:cNvPicPr>
          <p:nvPr/>
        </p:nvPicPr>
        <p:blipFill>
          <a:blip r:embed="rId3"/>
          <a:stretch>
            <a:fillRect/>
          </a:stretch>
        </p:blipFill>
        <p:spPr>
          <a:xfrm>
            <a:off x="8202519" y="3731903"/>
            <a:ext cx="3767307" cy="2906998"/>
          </a:xfrm>
          <a:prstGeom prst="rect">
            <a:avLst/>
          </a:prstGeom>
        </p:spPr>
      </p:pic>
    </p:spTree>
    <p:extLst>
      <p:ext uri="{BB962C8B-B14F-4D97-AF65-F5344CB8AC3E}">
        <p14:creationId xmlns:p14="http://schemas.microsoft.com/office/powerpoint/2010/main" val="3950838360"/>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0757C547-A85A-EE73-4B4C-1419243A5736}"/>
              </a:ext>
            </a:extLst>
          </p:cNvPr>
          <p:cNvSpPr txBox="1"/>
          <p:nvPr/>
        </p:nvSpPr>
        <p:spPr>
          <a:xfrm>
            <a:off x="485660" y="851697"/>
            <a:ext cx="10515599" cy="535531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a:t>La boîte de régulation provoque un arrêt automatique en cas de :</a:t>
            </a:r>
          </a:p>
          <a:p>
            <a:r>
              <a:rPr lang="fr-FR" b="1" dirty="0"/>
              <a:t>Détection incendie</a:t>
            </a:r>
          </a:p>
          <a:p>
            <a:r>
              <a:rPr lang="fr-FR" dirty="0"/>
              <a:t>Deux boucles de détection incendie surveillent une élévation anormale de température autour de l’APU.</a:t>
            </a:r>
          </a:p>
          <a:p>
            <a:r>
              <a:rPr lang="fr-FR" b="1" dirty="0"/>
              <a:t>Vitesse</a:t>
            </a:r>
          </a:p>
          <a:p>
            <a:r>
              <a:rPr lang="fr-FR" dirty="0"/>
              <a:t>Un capteur de vitesse envoie en permanence une information de la vitesse de rotation.</a:t>
            </a:r>
          </a:p>
          <a:p>
            <a:r>
              <a:rPr lang="fr-FR" b="1" dirty="0"/>
              <a:t>EGT (surchauffe)</a:t>
            </a:r>
          </a:p>
          <a:p>
            <a:r>
              <a:rPr lang="fr-FR" dirty="0"/>
              <a:t>Une rampe de thermocouples mesure la température des gaz d’échappement.</a:t>
            </a:r>
          </a:p>
          <a:p>
            <a:r>
              <a:rPr lang="fr-FR" b="1" dirty="0"/>
              <a:t>Pression d’huile</a:t>
            </a:r>
          </a:p>
          <a:p>
            <a:r>
              <a:rPr lang="fr-FR" dirty="0"/>
              <a:t>Elle est détectée par un </a:t>
            </a:r>
            <a:r>
              <a:rPr lang="fr-FR" dirty="0" err="1"/>
              <a:t>mano-contact</a:t>
            </a:r>
            <a:r>
              <a:rPr lang="fr-FR" dirty="0"/>
              <a:t> sur le circuit de pression.</a:t>
            </a:r>
          </a:p>
          <a:p>
            <a:r>
              <a:rPr lang="fr-FR" b="1" dirty="0"/>
              <a:t>Température d’huile</a:t>
            </a:r>
          </a:p>
          <a:p>
            <a:r>
              <a:rPr lang="fr-FR" dirty="0"/>
              <a:t>Elle est détectée par un </a:t>
            </a:r>
            <a:r>
              <a:rPr lang="fr-FR" dirty="0" err="1"/>
              <a:t>mano-contact</a:t>
            </a:r>
            <a:r>
              <a:rPr lang="fr-FR" dirty="0"/>
              <a:t> dans le réservoir d’huile.</a:t>
            </a:r>
          </a:p>
          <a:p>
            <a:r>
              <a:rPr lang="fr-FR" b="1" dirty="0"/>
              <a:t>Fuite de gaine de soutirage</a:t>
            </a:r>
          </a:p>
          <a:p>
            <a:r>
              <a:rPr lang="fr-FR" dirty="0"/>
              <a:t>Des bilames ou des boucles disposés à proximité de la gaine détectent l’augmentation de</a:t>
            </a:r>
          </a:p>
          <a:p>
            <a:r>
              <a:rPr lang="fr-FR" dirty="0"/>
              <a:t>température ambiante autour de la gaine provoquée par une fuite.</a:t>
            </a:r>
          </a:p>
          <a:p>
            <a:r>
              <a:rPr lang="fr-FR" b="1" dirty="0"/>
              <a:t>Température d’air à l’entrée compresseur</a:t>
            </a:r>
          </a:p>
          <a:p>
            <a:r>
              <a:rPr lang="fr-FR" dirty="0"/>
              <a:t>En fonction de cette température, la boîte de régulation calcule une EGT maxi à ne pas dépasser pendant le démarrage.</a:t>
            </a:r>
          </a:p>
          <a:p>
            <a:r>
              <a:rPr lang="fr-FR" b="1" dirty="0"/>
              <a:t>Perte d’alimentation de la boîte de régulation</a:t>
            </a:r>
          </a:p>
          <a:p>
            <a:endParaRPr lang="fr-FR" dirty="0"/>
          </a:p>
        </p:txBody>
      </p:sp>
      <p:sp>
        <p:nvSpPr>
          <p:cNvPr id="7" name="ZoneTexte 6">
            <a:extLst>
              <a:ext uri="{FF2B5EF4-FFF2-40B4-BE49-F238E27FC236}">
                <a16:creationId xmlns:a16="http://schemas.microsoft.com/office/drawing/2014/main" id="{DD767BE7-2016-EE22-4CAC-1F1206196B44}"/>
              </a:ext>
            </a:extLst>
          </p:cNvPr>
          <p:cNvSpPr txBox="1"/>
          <p:nvPr/>
        </p:nvSpPr>
        <p:spPr>
          <a:xfrm>
            <a:off x="4924997" y="256008"/>
            <a:ext cx="2342003"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dirty="0"/>
              <a:t>DEFAUTS SURVEILLES</a:t>
            </a:r>
          </a:p>
        </p:txBody>
      </p:sp>
    </p:spTree>
    <p:extLst>
      <p:ext uri="{BB962C8B-B14F-4D97-AF65-F5344CB8AC3E}">
        <p14:creationId xmlns:p14="http://schemas.microsoft.com/office/powerpoint/2010/main" val="2679458662"/>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4A74C51-69C9-36D0-2F53-A1F5E4831AB8}"/>
              </a:ext>
            </a:extLst>
          </p:cNvPr>
          <p:cNvSpPr>
            <a:spLocks noGrp="1"/>
          </p:cNvSpPr>
          <p:nvPr>
            <p:ph type="title"/>
          </p:nvPr>
        </p:nvSpPr>
        <p:spPr/>
        <p:txBody>
          <a:bodyPr/>
          <a:lstStyle/>
          <a:p>
            <a:endParaRPr lang="fr-FR"/>
          </a:p>
        </p:txBody>
      </p:sp>
      <p:sp>
        <p:nvSpPr>
          <p:cNvPr id="5" name="ZoneTexte 4">
            <a:extLst>
              <a:ext uri="{FF2B5EF4-FFF2-40B4-BE49-F238E27FC236}">
                <a16:creationId xmlns:a16="http://schemas.microsoft.com/office/drawing/2014/main" id="{A347BC9B-F400-1123-FBFC-A50E5EE5B5A6}"/>
              </a:ext>
            </a:extLst>
          </p:cNvPr>
          <p:cNvSpPr txBox="1"/>
          <p:nvPr/>
        </p:nvSpPr>
        <p:spPr>
          <a:xfrm>
            <a:off x="1322024" y="2139093"/>
            <a:ext cx="10031776" cy="1754326"/>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a:t>La boîte de régulation permet :</a:t>
            </a:r>
          </a:p>
          <a:p>
            <a:r>
              <a:rPr lang="fr-FR" dirty="0"/>
              <a:t>de réaliser la séquence démarrage et arrêt de T APU ;</a:t>
            </a:r>
          </a:p>
          <a:p>
            <a:r>
              <a:rPr lang="fr-FR" dirty="0"/>
              <a:t>la régulation de vitesse de rotation à une valeur constante ;</a:t>
            </a:r>
          </a:p>
          <a:p>
            <a:r>
              <a:rPr lang="fr-FR" dirty="0"/>
              <a:t>la surveillance des paramètres vitesse, température, pression, faite d’huile, et déclenche un arrêt automatique en cas d’évolution anormale de l’un de ces paramètres, ainsi que la mémorisation du défaut afin d’orienter le dépannage.</a:t>
            </a:r>
          </a:p>
        </p:txBody>
      </p:sp>
    </p:spTree>
    <p:extLst>
      <p:ext uri="{BB962C8B-B14F-4D97-AF65-F5344CB8AC3E}">
        <p14:creationId xmlns:p14="http://schemas.microsoft.com/office/powerpoint/2010/main" val="3499199907"/>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EC20187F-4DA7-1F76-B437-81CE30F2BA5E}"/>
              </a:ext>
            </a:extLst>
          </p:cNvPr>
          <p:cNvSpPr txBox="1"/>
          <p:nvPr/>
        </p:nvSpPr>
        <p:spPr>
          <a:xfrm>
            <a:off x="416805" y="2551837"/>
            <a:ext cx="11358390" cy="1754326"/>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a:t>GENERALITES</a:t>
            </a:r>
          </a:p>
          <a:p>
            <a:r>
              <a:rPr lang="fr-FR" dirty="0"/>
              <a:t>Sur les avions équipés de générateurs de courant continu (dynamos) ex. SE 210 - F 27 -MYST 20 - ATR 42, </a:t>
            </a:r>
          </a:p>
          <a:p>
            <a:r>
              <a:rPr lang="fr-FR" dirty="0"/>
              <a:t>le courant alternatif nécessaire au fonctionnement de certaines servitudes électriques, radio, IB est obtenu à partir de groupes convertisseurs dynamiques ou statiques ;</a:t>
            </a:r>
          </a:p>
          <a:p>
            <a:r>
              <a:rPr lang="fr-FR" dirty="0"/>
              <a:t>la tendance actuelle est de remplacer les convertisseurs dynamiques par des dispositifs de type statique transistorisé, de meilleur rendement, moins bruyants, plus fiables et d’encombrement réduit.</a:t>
            </a:r>
          </a:p>
        </p:txBody>
      </p:sp>
      <p:sp>
        <p:nvSpPr>
          <p:cNvPr id="7" name="ZoneTexte 6">
            <a:extLst>
              <a:ext uri="{FF2B5EF4-FFF2-40B4-BE49-F238E27FC236}">
                <a16:creationId xmlns:a16="http://schemas.microsoft.com/office/drawing/2014/main" id="{62CD3D9B-C7CD-B8D2-39F7-0DF31FD18283}"/>
              </a:ext>
            </a:extLst>
          </p:cNvPr>
          <p:cNvSpPr txBox="1"/>
          <p:nvPr/>
        </p:nvSpPr>
        <p:spPr>
          <a:xfrm>
            <a:off x="3302306" y="175320"/>
            <a:ext cx="6097836"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a:t>Chapitre 36 :GENERATION DE COURANT ALTERNATIF INVERTERS</a:t>
            </a:r>
          </a:p>
        </p:txBody>
      </p:sp>
    </p:spTree>
    <p:extLst>
      <p:ext uri="{BB962C8B-B14F-4D97-AF65-F5344CB8AC3E}">
        <p14:creationId xmlns:p14="http://schemas.microsoft.com/office/powerpoint/2010/main" val="2158931787"/>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DBCB3849-187F-C204-ADC9-1B4EF65E69E0}"/>
              </a:ext>
            </a:extLst>
          </p:cNvPr>
          <p:cNvSpPr txBox="1"/>
          <p:nvPr/>
        </p:nvSpPr>
        <p:spPr>
          <a:xfrm>
            <a:off x="416805" y="3156158"/>
            <a:ext cx="11358390" cy="3416320"/>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just"/>
            <a:r>
              <a:rPr lang="fr-FR" dirty="0"/>
              <a:t>Il se présente sous la forme d’un ensemble monobloc qui comprend l’association d’un moteur à courant continu, entraînant directement un alternateur triphasé.</a:t>
            </a:r>
          </a:p>
          <a:p>
            <a:pPr algn="just"/>
            <a:r>
              <a:rPr lang="fr-FR" dirty="0"/>
              <a:t>En règle générale, il existe 2 convertisseurs à bord de puissances identiques :</a:t>
            </a:r>
          </a:p>
          <a:p>
            <a:pPr marL="285750" indent="-285750" algn="just">
              <a:buFont typeface="Arial" panose="020B0604020202020204" pitchFamily="34" charset="0"/>
              <a:buChar char="•"/>
            </a:pPr>
            <a:r>
              <a:rPr lang="fr-FR" dirty="0"/>
              <a:t>un convertisseur normal,</a:t>
            </a:r>
          </a:p>
          <a:p>
            <a:pPr marL="285750" indent="-285750" algn="just">
              <a:buFont typeface="Arial" panose="020B0604020202020204" pitchFamily="34" charset="0"/>
              <a:buChar char="•"/>
            </a:pPr>
            <a:r>
              <a:rPr lang="fr-FR" dirty="0"/>
              <a:t>un convertisseur de secours.</a:t>
            </a:r>
          </a:p>
          <a:p>
            <a:pPr algn="just"/>
            <a:r>
              <a:rPr lang="fr-FR" dirty="0"/>
              <a:t>La puissance développée par le convertisseur normal est généralement suffisante pour assurer le fonctionnement de l’ensemble des servitudes, mais en cas de défaillance du convertisseur normal, il est prévu une mise en route du convertisseur de secours.</a:t>
            </a:r>
          </a:p>
          <a:p>
            <a:pPr algn="just"/>
            <a:r>
              <a:rPr lang="fr-FR" dirty="0"/>
              <a:t>Celle-ci peut être obtenue selon les avions :</a:t>
            </a:r>
          </a:p>
          <a:p>
            <a:pPr marL="285750" indent="-285750" algn="just">
              <a:buFont typeface="Arial" panose="020B0604020202020204" pitchFamily="34" charset="0"/>
              <a:buChar char="•"/>
            </a:pPr>
            <a:r>
              <a:rPr lang="fr-FR" dirty="0"/>
              <a:t>soit manuellement dès la manifestation de la panne du convertisseur normal ;</a:t>
            </a:r>
          </a:p>
          <a:p>
            <a:pPr marL="285750" indent="-285750" algn="just">
              <a:buFont typeface="Arial" panose="020B0604020202020204" pitchFamily="34" charset="0"/>
              <a:buChar char="•"/>
            </a:pPr>
            <a:r>
              <a:rPr lang="fr-FR" dirty="0"/>
              <a:t>soit automatiquement grâce à un dispositif de transfert automatique, accompagné d’une signalisation alertant l’équipage.</a:t>
            </a:r>
          </a:p>
        </p:txBody>
      </p:sp>
      <p:pic>
        <p:nvPicPr>
          <p:cNvPr id="5" name="Espace réservé du contenu 4">
            <a:extLst>
              <a:ext uri="{FF2B5EF4-FFF2-40B4-BE49-F238E27FC236}">
                <a16:creationId xmlns:a16="http://schemas.microsoft.com/office/drawing/2014/main" id="{36712C9C-9A80-C771-86D3-3A735A0AC1CE}"/>
              </a:ext>
            </a:extLst>
          </p:cNvPr>
          <p:cNvPicPr>
            <a:picLocks noGrp="1" noChangeAspect="1"/>
          </p:cNvPicPr>
          <p:nvPr>
            <p:ph idx="1"/>
          </p:nvPr>
        </p:nvPicPr>
        <p:blipFill>
          <a:blip r:embed="rId2"/>
          <a:stretch>
            <a:fillRect/>
          </a:stretch>
        </p:blipFill>
        <p:spPr>
          <a:xfrm>
            <a:off x="3507035" y="1028604"/>
            <a:ext cx="5177930" cy="2655982"/>
          </a:xfrm>
        </p:spPr>
      </p:pic>
      <p:sp>
        <p:nvSpPr>
          <p:cNvPr id="6" name="ZoneTexte 5">
            <a:extLst>
              <a:ext uri="{FF2B5EF4-FFF2-40B4-BE49-F238E27FC236}">
                <a16:creationId xmlns:a16="http://schemas.microsoft.com/office/drawing/2014/main" id="{D0440064-679E-7757-3A16-DD9811A72415}"/>
              </a:ext>
            </a:extLst>
          </p:cNvPr>
          <p:cNvSpPr txBox="1"/>
          <p:nvPr/>
        </p:nvSpPr>
        <p:spPr>
          <a:xfrm>
            <a:off x="3302306" y="175320"/>
            <a:ext cx="6097836"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a:t>Chapitre 36 :GENERATION DE COURANT ALTERNATIF INVERTERS</a:t>
            </a:r>
          </a:p>
        </p:txBody>
      </p:sp>
      <p:sp>
        <p:nvSpPr>
          <p:cNvPr id="8" name="ZoneTexte 7">
            <a:extLst>
              <a:ext uri="{FF2B5EF4-FFF2-40B4-BE49-F238E27FC236}">
                <a16:creationId xmlns:a16="http://schemas.microsoft.com/office/drawing/2014/main" id="{9124EC54-8A6E-D9A7-ED54-C2FF92D55DC3}"/>
              </a:ext>
            </a:extLst>
          </p:cNvPr>
          <p:cNvSpPr txBox="1"/>
          <p:nvPr/>
        </p:nvSpPr>
        <p:spPr>
          <a:xfrm>
            <a:off x="4150604" y="673015"/>
            <a:ext cx="3186630"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dirty="0"/>
              <a:t>CONVERTISSEUR DYNAMIQUE</a:t>
            </a:r>
          </a:p>
        </p:txBody>
      </p:sp>
    </p:spTree>
    <p:extLst>
      <p:ext uri="{BB962C8B-B14F-4D97-AF65-F5344CB8AC3E}">
        <p14:creationId xmlns:p14="http://schemas.microsoft.com/office/powerpoint/2010/main" val="1386579947"/>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ZoneTexte 6">
            <a:extLst>
              <a:ext uri="{FF2B5EF4-FFF2-40B4-BE49-F238E27FC236}">
                <a16:creationId xmlns:a16="http://schemas.microsoft.com/office/drawing/2014/main" id="{7FC06ABD-EDA3-7F3C-44FB-04AEBCA7C2C4}"/>
              </a:ext>
            </a:extLst>
          </p:cNvPr>
          <p:cNvSpPr txBox="1"/>
          <p:nvPr/>
        </p:nvSpPr>
        <p:spPr>
          <a:xfrm>
            <a:off x="381918" y="5283774"/>
            <a:ext cx="11681551" cy="923330"/>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a:t>PARTIE COURANT CONTINU</a:t>
            </a:r>
          </a:p>
          <a:p>
            <a:r>
              <a:rPr lang="fr-FR" dirty="0"/>
              <a:t>Elle comprend un moteur à courant continu (tétrapolaire) de type compound, alimenté à partir du réseau de bord 28 V cc.</a:t>
            </a:r>
          </a:p>
          <a:p>
            <a:r>
              <a:rPr lang="fr-FR" dirty="0"/>
              <a:t>Son rôle est d’entraîner mécaniquement le rotor de l’alternateur.</a:t>
            </a:r>
          </a:p>
        </p:txBody>
      </p:sp>
      <p:pic>
        <p:nvPicPr>
          <p:cNvPr id="8" name="Espace réservé du contenu 4">
            <a:extLst>
              <a:ext uri="{FF2B5EF4-FFF2-40B4-BE49-F238E27FC236}">
                <a16:creationId xmlns:a16="http://schemas.microsoft.com/office/drawing/2014/main" id="{E3A39501-620C-F745-0F59-B4566461D21A}"/>
              </a:ext>
            </a:extLst>
          </p:cNvPr>
          <p:cNvPicPr>
            <a:picLocks noGrp="1" noChangeAspect="1"/>
          </p:cNvPicPr>
          <p:nvPr>
            <p:ph idx="1"/>
          </p:nvPr>
        </p:nvPicPr>
        <p:blipFill>
          <a:blip r:embed="rId2"/>
          <a:stretch>
            <a:fillRect/>
          </a:stretch>
        </p:blipFill>
        <p:spPr>
          <a:xfrm>
            <a:off x="2588962" y="1235380"/>
            <a:ext cx="7447409" cy="3820095"/>
          </a:xfrm>
        </p:spPr>
      </p:pic>
      <p:sp>
        <p:nvSpPr>
          <p:cNvPr id="9" name="ZoneTexte 8">
            <a:extLst>
              <a:ext uri="{FF2B5EF4-FFF2-40B4-BE49-F238E27FC236}">
                <a16:creationId xmlns:a16="http://schemas.microsoft.com/office/drawing/2014/main" id="{A3DA905E-A2FB-9235-8956-D15F635E5B7C}"/>
              </a:ext>
            </a:extLst>
          </p:cNvPr>
          <p:cNvSpPr txBox="1"/>
          <p:nvPr/>
        </p:nvSpPr>
        <p:spPr>
          <a:xfrm>
            <a:off x="3302306" y="175320"/>
            <a:ext cx="6097836"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a:t>Chapitre 36 :GENERATION DE COURANT ALTERNATIF INVERTERS</a:t>
            </a:r>
          </a:p>
        </p:txBody>
      </p:sp>
      <p:sp>
        <p:nvSpPr>
          <p:cNvPr id="12" name="ZoneTexte 11">
            <a:extLst>
              <a:ext uri="{FF2B5EF4-FFF2-40B4-BE49-F238E27FC236}">
                <a16:creationId xmlns:a16="http://schemas.microsoft.com/office/drawing/2014/main" id="{8DA91EA6-897F-85D5-6464-E4B1512C555F}"/>
              </a:ext>
            </a:extLst>
          </p:cNvPr>
          <p:cNvSpPr txBox="1"/>
          <p:nvPr/>
        </p:nvSpPr>
        <p:spPr>
          <a:xfrm>
            <a:off x="4150604" y="673015"/>
            <a:ext cx="3186630"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dirty="0"/>
              <a:t>CONVERTISSEUR DYNAMIQUE</a:t>
            </a:r>
          </a:p>
        </p:txBody>
      </p:sp>
    </p:spTree>
    <p:extLst>
      <p:ext uri="{BB962C8B-B14F-4D97-AF65-F5344CB8AC3E}">
        <p14:creationId xmlns:p14="http://schemas.microsoft.com/office/powerpoint/2010/main" val="1731951682"/>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4EE58AD7-A67C-BB38-D784-4010385D804B}"/>
              </a:ext>
            </a:extLst>
          </p:cNvPr>
          <p:cNvSpPr txBox="1"/>
          <p:nvPr/>
        </p:nvSpPr>
        <p:spPr>
          <a:xfrm>
            <a:off x="433329" y="4889016"/>
            <a:ext cx="11619124" cy="1754326"/>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a:t>PARTIE COURANT ALTERNATIF</a:t>
            </a:r>
          </a:p>
          <a:p>
            <a:r>
              <a:rPr lang="fr-FR" dirty="0"/>
              <a:t>Elle comprend :</a:t>
            </a:r>
          </a:p>
          <a:p>
            <a:r>
              <a:rPr lang="fr-FR" dirty="0"/>
              <a:t>un rotor (inducteur tétrapolaire) alimenté en 28 V cc par 2 bagues collectrices isolées entre elles ainsi que de l’arbre sur lequel elles sont montées ; son rôle est de développer le flux d’induction ;</a:t>
            </a:r>
          </a:p>
          <a:p>
            <a:r>
              <a:rPr lang="fr-FR" dirty="0"/>
              <a:t>un stator (induit fixe triphasé) de type étoile, point neutre non accessible ; son rôle est de développer les FEM alternatives triphasées.</a:t>
            </a:r>
          </a:p>
        </p:txBody>
      </p:sp>
      <p:pic>
        <p:nvPicPr>
          <p:cNvPr id="8" name="Espace réservé du contenu 4">
            <a:extLst>
              <a:ext uri="{FF2B5EF4-FFF2-40B4-BE49-F238E27FC236}">
                <a16:creationId xmlns:a16="http://schemas.microsoft.com/office/drawing/2014/main" id="{E3A39501-620C-F745-0F59-B4566461D21A}"/>
              </a:ext>
            </a:extLst>
          </p:cNvPr>
          <p:cNvPicPr>
            <a:picLocks noGrp="1" noChangeAspect="1"/>
          </p:cNvPicPr>
          <p:nvPr>
            <p:ph idx="1"/>
          </p:nvPr>
        </p:nvPicPr>
        <p:blipFill>
          <a:blip r:embed="rId2"/>
          <a:stretch>
            <a:fillRect/>
          </a:stretch>
        </p:blipFill>
        <p:spPr>
          <a:xfrm>
            <a:off x="2974554" y="1027906"/>
            <a:ext cx="7083845" cy="3633607"/>
          </a:xfrm>
        </p:spPr>
      </p:pic>
      <p:sp>
        <p:nvSpPr>
          <p:cNvPr id="3" name="ZoneTexte 2">
            <a:extLst>
              <a:ext uri="{FF2B5EF4-FFF2-40B4-BE49-F238E27FC236}">
                <a16:creationId xmlns:a16="http://schemas.microsoft.com/office/drawing/2014/main" id="{8CA0A71C-5584-EF54-5FA8-36C128DAC7EB}"/>
              </a:ext>
            </a:extLst>
          </p:cNvPr>
          <p:cNvSpPr txBox="1"/>
          <p:nvPr/>
        </p:nvSpPr>
        <p:spPr>
          <a:xfrm>
            <a:off x="4150604" y="673015"/>
            <a:ext cx="3186630"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dirty="0"/>
              <a:t>CONVERTISSEUR DYNAMIQUE</a:t>
            </a:r>
          </a:p>
        </p:txBody>
      </p:sp>
      <p:sp>
        <p:nvSpPr>
          <p:cNvPr id="4" name="ZoneTexte 3">
            <a:extLst>
              <a:ext uri="{FF2B5EF4-FFF2-40B4-BE49-F238E27FC236}">
                <a16:creationId xmlns:a16="http://schemas.microsoft.com/office/drawing/2014/main" id="{EC4BEE05-7EC8-9A55-7666-039D2396E6B4}"/>
              </a:ext>
            </a:extLst>
          </p:cNvPr>
          <p:cNvSpPr txBox="1"/>
          <p:nvPr/>
        </p:nvSpPr>
        <p:spPr>
          <a:xfrm>
            <a:off x="3302306" y="175320"/>
            <a:ext cx="6097836"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a:t>Chapitre 36 :GENERATION DE COURANT ALTERNATIF INVERTERS</a:t>
            </a:r>
          </a:p>
        </p:txBody>
      </p:sp>
    </p:spTree>
    <p:extLst>
      <p:ext uri="{BB962C8B-B14F-4D97-AF65-F5344CB8AC3E}">
        <p14:creationId xmlns:p14="http://schemas.microsoft.com/office/powerpoint/2010/main" val="3293606498"/>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Espace réservé du contenu 7">
            <a:extLst>
              <a:ext uri="{FF2B5EF4-FFF2-40B4-BE49-F238E27FC236}">
                <a16:creationId xmlns:a16="http://schemas.microsoft.com/office/drawing/2014/main" id="{32ED2B1D-3CA6-8991-0708-904A082676F3}"/>
              </a:ext>
            </a:extLst>
          </p:cNvPr>
          <p:cNvPicPr>
            <a:picLocks noGrp="1" noChangeAspect="1"/>
          </p:cNvPicPr>
          <p:nvPr>
            <p:ph idx="1"/>
          </p:nvPr>
        </p:nvPicPr>
        <p:blipFill>
          <a:blip r:embed="rId2"/>
          <a:stretch>
            <a:fillRect/>
          </a:stretch>
        </p:blipFill>
        <p:spPr>
          <a:xfrm>
            <a:off x="6717536" y="1186754"/>
            <a:ext cx="4954694" cy="5200423"/>
          </a:xfrm>
        </p:spPr>
      </p:pic>
      <p:sp>
        <p:nvSpPr>
          <p:cNvPr id="5" name="ZoneTexte 4">
            <a:extLst>
              <a:ext uri="{FF2B5EF4-FFF2-40B4-BE49-F238E27FC236}">
                <a16:creationId xmlns:a16="http://schemas.microsoft.com/office/drawing/2014/main" id="{CA5912E3-5091-B2A6-A0D3-E779ED58A910}"/>
              </a:ext>
            </a:extLst>
          </p:cNvPr>
          <p:cNvSpPr txBox="1"/>
          <p:nvPr/>
        </p:nvSpPr>
        <p:spPr>
          <a:xfrm>
            <a:off x="4392976" y="681037"/>
            <a:ext cx="3175612"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marL="0" lvl="1" algn="ctr">
              <a:spcBef>
                <a:spcPts val="200"/>
              </a:spcBef>
            </a:pPr>
            <a:r>
              <a:rPr lang="fr-FR" sz="1800" b="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CONVERTISSEUR STATIQUE</a:t>
            </a:r>
          </a:p>
        </p:txBody>
      </p:sp>
      <p:sp>
        <p:nvSpPr>
          <p:cNvPr id="6" name="ZoneTexte 5">
            <a:extLst>
              <a:ext uri="{FF2B5EF4-FFF2-40B4-BE49-F238E27FC236}">
                <a16:creationId xmlns:a16="http://schemas.microsoft.com/office/drawing/2014/main" id="{0F58178B-EFF3-D6AB-2DC6-DCB1F185BCFD}"/>
              </a:ext>
            </a:extLst>
          </p:cNvPr>
          <p:cNvSpPr txBox="1"/>
          <p:nvPr/>
        </p:nvSpPr>
        <p:spPr>
          <a:xfrm>
            <a:off x="3302306" y="175320"/>
            <a:ext cx="6097836"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a:t>Chapitre 36 :GENERATION DE COURANT ALTERNATIF INVERTERS</a:t>
            </a:r>
          </a:p>
        </p:txBody>
      </p:sp>
      <p:sp>
        <p:nvSpPr>
          <p:cNvPr id="9" name="ZoneTexte 8">
            <a:extLst>
              <a:ext uri="{FF2B5EF4-FFF2-40B4-BE49-F238E27FC236}">
                <a16:creationId xmlns:a16="http://schemas.microsoft.com/office/drawing/2014/main" id="{1DA489E1-347E-7917-E6A3-F39AF61D934E}"/>
              </a:ext>
            </a:extLst>
          </p:cNvPr>
          <p:cNvSpPr txBox="1"/>
          <p:nvPr/>
        </p:nvSpPr>
        <p:spPr>
          <a:xfrm>
            <a:off x="519770" y="2375014"/>
            <a:ext cx="5589224" cy="2308324"/>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just"/>
            <a:r>
              <a:rPr lang="fr-FR" dirty="0"/>
              <a:t>BUT</a:t>
            </a:r>
          </a:p>
          <a:p>
            <a:pPr marL="285750" indent="-285750" algn="just">
              <a:buFont typeface="Arial" panose="020B0604020202020204" pitchFamily="34" charset="0"/>
              <a:buChar char="•"/>
            </a:pPr>
            <a:r>
              <a:rPr lang="fr-FR" dirty="0"/>
              <a:t>Il transforme le 28 v DC en 115 v- monophasé f = 400 Hz</a:t>
            </a:r>
          </a:p>
          <a:p>
            <a:pPr algn="just"/>
            <a:r>
              <a:rPr lang="fr-FR" dirty="0"/>
              <a:t>Composants de base</a:t>
            </a:r>
          </a:p>
          <a:p>
            <a:pPr marL="285750" indent="-285750" algn="just">
              <a:buFont typeface="Arial" panose="020B0604020202020204" pitchFamily="34" charset="0"/>
              <a:buChar char="•"/>
            </a:pPr>
            <a:r>
              <a:rPr lang="fr-FR" dirty="0"/>
              <a:t>Les transistors de commande Q1, Q2, Q3, Q4 fonctionnent comme des interrupteurs: 2 sont bloqués, lorsque les 2 autres sont passants</a:t>
            </a:r>
          </a:p>
          <a:p>
            <a:pPr marL="285750" indent="-285750" algn="just">
              <a:buFont typeface="Arial" panose="020B0604020202020204" pitchFamily="34" charset="0"/>
              <a:buChar char="•"/>
            </a:pPr>
            <a:r>
              <a:rPr lang="fr-FR" dirty="0"/>
              <a:t>soit </a:t>
            </a:r>
            <a:r>
              <a:rPr lang="fr-FR" dirty="0" err="1"/>
              <a:t>Ql</a:t>
            </a:r>
            <a:r>
              <a:rPr lang="fr-FR" dirty="0"/>
              <a:t> et Q2 passants Q3 et Q4 bloqués.</a:t>
            </a:r>
          </a:p>
        </p:txBody>
      </p:sp>
    </p:spTree>
    <p:extLst>
      <p:ext uri="{BB962C8B-B14F-4D97-AF65-F5344CB8AC3E}">
        <p14:creationId xmlns:p14="http://schemas.microsoft.com/office/powerpoint/2010/main" val="3424223630"/>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F4258879-F814-A467-DB8C-6F1BD1F1E6F0}"/>
              </a:ext>
            </a:extLst>
          </p:cNvPr>
          <p:cNvPicPr>
            <a:picLocks noGrp="1" noChangeAspect="1"/>
          </p:cNvPicPr>
          <p:nvPr>
            <p:ph idx="1"/>
          </p:nvPr>
        </p:nvPicPr>
        <p:blipFill>
          <a:blip r:embed="rId2"/>
          <a:stretch>
            <a:fillRect/>
          </a:stretch>
        </p:blipFill>
        <p:spPr>
          <a:xfrm>
            <a:off x="6108356" y="1690688"/>
            <a:ext cx="5545864" cy="3608425"/>
          </a:xfrm>
        </p:spPr>
      </p:pic>
      <p:sp>
        <p:nvSpPr>
          <p:cNvPr id="7" name="ZoneTexte 6">
            <a:extLst>
              <a:ext uri="{FF2B5EF4-FFF2-40B4-BE49-F238E27FC236}">
                <a16:creationId xmlns:a16="http://schemas.microsoft.com/office/drawing/2014/main" id="{471FF6EE-32EB-56D0-8214-A1987CA3AE14}"/>
              </a:ext>
            </a:extLst>
          </p:cNvPr>
          <p:cNvSpPr txBox="1"/>
          <p:nvPr/>
        </p:nvSpPr>
        <p:spPr>
          <a:xfrm>
            <a:off x="321323" y="2416086"/>
            <a:ext cx="5176094" cy="1477328"/>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gn="just">
              <a:buFont typeface="Arial" panose="020B0604020202020204" pitchFamily="34" charset="0"/>
              <a:buChar char="•"/>
            </a:pPr>
            <a:r>
              <a:rPr lang="fr-FR" dirty="0"/>
              <a:t>L’alimentation du SFENA (horizon artificiel) est permanente.</a:t>
            </a:r>
          </a:p>
          <a:p>
            <a:pPr marL="285750" indent="-285750" algn="just">
              <a:buFont typeface="Arial" panose="020B0604020202020204" pitchFamily="34" charset="0"/>
              <a:buChar char="•"/>
            </a:pPr>
            <a:r>
              <a:rPr lang="fr-FR" dirty="0"/>
              <a:t>En cas de perte de la bus essentielle, l’alimentation du relais secours -connecte la bus de secours sur le convertisseur statique</a:t>
            </a:r>
          </a:p>
        </p:txBody>
      </p:sp>
      <p:sp>
        <p:nvSpPr>
          <p:cNvPr id="8" name="ZoneTexte 7">
            <a:extLst>
              <a:ext uri="{FF2B5EF4-FFF2-40B4-BE49-F238E27FC236}">
                <a16:creationId xmlns:a16="http://schemas.microsoft.com/office/drawing/2014/main" id="{86B7239F-4845-45F9-3A42-A99E227F95BC}"/>
              </a:ext>
            </a:extLst>
          </p:cNvPr>
          <p:cNvSpPr txBox="1"/>
          <p:nvPr/>
        </p:nvSpPr>
        <p:spPr>
          <a:xfrm>
            <a:off x="4392976" y="681037"/>
            <a:ext cx="3175612"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marL="0" lvl="1" algn="ctr">
              <a:spcBef>
                <a:spcPts val="200"/>
              </a:spcBef>
            </a:pPr>
            <a:r>
              <a:rPr lang="fr-FR" sz="1800" b="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CONVERTISSEUR STATIQUE</a:t>
            </a:r>
          </a:p>
        </p:txBody>
      </p:sp>
      <p:sp>
        <p:nvSpPr>
          <p:cNvPr id="9" name="ZoneTexte 8">
            <a:extLst>
              <a:ext uri="{FF2B5EF4-FFF2-40B4-BE49-F238E27FC236}">
                <a16:creationId xmlns:a16="http://schemas.microsoft.com/office/drawing/2014/main" id="{FFD5FB6E-BE1F-9ECA-E6BC-3457B65A1B82}"/>
              </a:ext>
            </a:extLst>
          </p:cNvPr>
          <p:cNvSpPr txBox="1"/>
          <p:nvPr/>
        </p:nvSpPr>
        <p:spPr>
          <a:xfrm>
            <a:off x="3302306" y="175320"/>
            <a:ext cx="6097836"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a:t>Chapitre 36 :GENERATION DE COURANT ALTERNATIF INVERTERS</a:t>
            </a:r>
          </a:p>
        </p:txBody>
      </p:sp>
    </p:spTree>
    <p:extLst>
      <p:ext uri="{BB962C8B-B14F-4D97-AF65-F5344CB8AC3E}">
        <p14:creationId xmlns:p14="http://schemas.microsoft.com/office/powerpoint/2010/main" val="4048853000"/>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ZoneTexte 6">
            <a:extLst>
              <a:ext uri="{FF2B5EF4-FFF2-40B4-BE49-F238E27FC236}">
                <a16:creationId xmlns:a16="http://schemas.microsoft.com/office/drawing/2014/main" id="{A5401069-A3CC-2E64-81A8-5F54144D47E3}"/>
              </a:ext>
            </a:extLst>
          </p:cNvPr>
          <p:cNvSpPr txBox="1"/>
          <p:nvPr/>
        </p:nvSpPr>
        <p:spPr>
          <a:xfrm>
            <a:off x="1013552" y="2139093"/>
            <a:ext cx="9782978" cy="1200329"/>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just"/>
            <a:r>
              <a:rPr lang="fr-FR" dirty="0"/>
              <a:t>Chaque alternateur de bord est entraîné à vitesse constante grâce à une transmission hydraulique SUNSTRAND.</a:t>
            </a:r>
          </a:p>
          <a:p>
            <a:pPr algn="just"/>
            <a:r>
              <a:rPr lang="fr-FR" dirty="0"/>
              <a:t>Le but est de maintenir la vitesse de l’alternateur constante, quel que soit le régime réacteur et quelles que soient les charges électriques imposées à l’</a:t>
            </a:r>
            <a:r>
              <a:rPr lang="fr-FR" dirty="0" err="1"/>
              <a:t>altemateur</a:t>
            </a:r>
            <a:r>
              <a:rPr lang="fr-FR" dirty="0"/>
              <a:t>.</a:t>
            </a:r>
          </a:p>
        </p:txBody>
      </p:sp>
      <p:sp>
        <p:nvSpPr>
          <p:cNvPr id="9" name="ZoneTexte 8">
            <a:extLst>
              <a:ext uri="{FF2B5EF4-FFF2-40B4-BE49-F238E27FC236}">
                <a16:creationId xmlns:a16="http://schemas.microsoft.com/office/drawing/2014/main" id="{D512A505-0394-87F2-5E96-E99ED9D50879}"/>
              </a:ext>
            </a:extLst>
          </p:cNvPr>
          <p:cNvSpPr txBox="1"/>
          <p:nvPr/>
        </p:nvSpPr>
        <p:spPr>
          <a:xfrm>
            <a:off x="3621795" y="206432"/>
            <a:ext cx="4453569"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a:t>ENTRAINEMENT A VITESSE CONSTANTE - CSD</a:t>
            </a:r>
          </a:p>
        </p:txBody>
      </p:sp>
      <p:sp>
        <p:nvSpPr>
          <p:cNvPr id="11" name="ZoneTexte 10">
            <a:extLst>
              <a:ext uri="{FF2B5EF4-FFF2-40B4-BE49-F238E27FC236}">
                <a16:creationId xmlns:a16="http://schemas.microsoft.com/office/drawing/2014/main" id="{C92AEE8C-78A9-7DFB-01E0-236D03816C90}"/>
              </a:ext>
            </a:extLst>
          </p:cNvPr>
          <p:cNvSpPr txBox="1"/>
          <p:nvPr/>
        </p:nvSpPr>
        <p:spPr>
          <a:xfrm>
            <a:off x="870332" y="3887088"/>
            <a:ext cx="11182121" cy="2308324"/>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a:t>CONCEPTION</a:t>
            </a:r>
          </a:p>
          <a:p>
            <a:r>
              <a:rPr lang="fr-FR" dirty="0"/>
              <a:t>C’est un dispositif hydraulique ; </a:t>
            </a:r>
          </a:p>
          <a:p>
            <a:r>
              <a:rPr lang="fr-FR" dirty="0"/>
              <a:t>on obtient un matériel relativement léger, peu </a:t>
            </a:r>
            <a:r>
              <a:rPr lang="fr-FR" dirty="0" err="1"/>
              <a:t>encombrant,robuste</a:t>
            </a:r>
            <a:r>
              <a:rPr lang="fr-FR" dirty="0"/>
              <a:t>, et présentant une bonne sécurité de fonctionnement.</a:t>
            </a:r>
          </a:p>
          <a:p>
            <a:r>
              <a:rPr lang="fr-FR" dirty="0"/>
              <a:t>Le rendement est de l’ordre de 85 % ; </a:t>
            </a:r>
          </a:p>
          <a:p>
            <a:r>
              <a:rPr lang="fr-FR" dirty="0"/>
              <a:t>le circuit hydraulique est autonome et intégré dans un même boîtier.</a:t>
            </a:r>
          </a:p>
          <a:p>
            <a:r>
              <a:rPr lang="fr-FR" dirty="0"/>
              <a:t>on n’a pas l’inconvénient de tuyauteries de retour ni d’appareil d’interconnexion, </a:t>
            </a:r>
          </a:p>
          <a:p>
            <a:r>
              <a:rPr lang="fr-FR" dirty="0"/>
              <a:t>La tendance est de rassembler en un seul bloc l’entraînement à vitesse constante et l’alternateur</a:t>
            </a:r>
          </a:p>
        </p:txBody>
      </p:sp>
    </p:spTree>
    <p:extLst>
      <p:ext uri="{BB962C8B-B14F-4D97-AF65-F5344CB8AC3E}">
        <p14:creationId xmlns:p14="http://schemas.microsoft.com/office/powerpoint/2010/main" val="3204850647"/>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9EE48DBB-9557-5ED5-8515-ED010285BEDD}"/>
              </a:ext>
            </a:extLst>
          </p:cNvPr>
          <p:cNvPicPr>
            <a:picLocks noGrp="1" noChangeAspect="1"/>
          </p:cNvPicPr>
          <p:nvPr>
            <p:ph idx="1"/>
          </p:nvPr>
        </p:nvPicPr>
        <p:blipFill>
          <a:blip r:embed="rId2"/>
          <a:stretch>
            <a:fillRect/>
          </a:stretch>
        </p:blipFill>
        <p:spPr>
          <a:xfrm>
            <a:off x="1090047" y="2497958"/>
            <a:ext cx="10011905" cy="3006671"/>
          </a:xfrm>
        </p:spPr>
      </p:pic>
      <p:sp>
        <p:nvSpPr>
          <p:cNvPr id="6" name="ZoneTexte 5">
            <a:extLst>
              <a:ext uri="{FF2B5EF4-FFF2-40B4-BE49-F238E27FC236}">
                <a16:creationId xmlns:a16="http://schemas.microsoft.com/office/drawing/2014/main" id="{8F75557A-BAE6-D0A7-71BF-F790C44AF42B}"/>
              </a:ext>
            </a:extLst>
          </p:cNvPr>
          <p:cNvSpPr txBox="1"/>
          <p:nvPr/>
        </p:nvSpPr>
        <p:spPr>
          <a:xfrm>
            <a:off x="3621795" y="206432"/>
            <a:ext cx="4453569"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a:t>ENTRAINEMENT A VITESSE CONSTANTE - CSD</a:t>
            </a:r>
          </a:p>
        </p:txBody>
      </p:sp>
    </p:spTree>
    <p:extLst>
      <p:ext uri="{BB962C8B-B14F-4D97-AF65-F5344CB8AC3E}">
        <p14:creationId xmlns:p14="http://schemas.microsoft.com/office/powerpoint/2010/main" val="31895237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1">
            <a:extLst>
              <a:ext uri="{FF2B5EF4-FFF2-40B4-BE49-F238E27FC236}">
                <a16:creationId xmlns:a16="http://schemas.microsoft.com/office/drawing/2014/main" id="{60DB59D6-1646-CD2A-5D36-DD75BB589F41}"/>
              </a:ext>
            </a:extLst>
          </p:cNvPr>
          <p:cNvSpPr>
            <a:spLocks noGrp="1"/>
          </p:cNvSpPr>
          <p:nvPr>
            <p:ph type="title"/>
          </p:nvPr>
        </p:nvSpPr>
        <p:spPr>
          <a:xfrm>
            <a:off x="3079673" y="99154"/>
            <a:ext cx="6032653" cy="418639"/>
          </a:xfrm>
        </p:spPr>
        <p:txBody>
          <a:bodyPr>
            <a:normAutofit/>
          </a:bodyPr>
          <a:lstStyle/>
          <a:p>
            <a:pPr algn="ctr"/>
            <a:r>
              <a:rPr lang="fr-FR" sz="1800" b="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CONCURRENCE COURANT CONTINU - COURANT ALTERNATIF</a:t>
            </a:r>
            <a:endParaRPr lang="fr-FR" sz="1800" dirty="0"/>
          </a:p>
        </p:txBody>
      </p:sp>
      <p:sp>
        <p:nvSpPr>
          <p:cNvPr id="2" name="Rectangle 1"/>
          <p:cNvSpPr/>
          <p:nvPr/>
        </p:nvSpPr>
        <p:spPr>
          <a:xfrm>
            <a:off x="4078139" y="424934"/>
            <a:ext cx="4035720" cy="369332"/>
          </a:xfrm>
          <a:prstGeom prst="rect">
            <a:avLst/>
          </a:prstGeom>
        </p:spPr>
        <p:txBody>
          <a:bodyPr wrap="none">
            <a:spAutoFit/>
          </a:bodyPr>
          <a:lstStyle/>
          <a:p>
            <a:pPr algn="ctr"/>
            <a:r>
              <a:rPr lang="fr-FR" b="1" dirty="0"/>
              <a:t>COURANT ALTERNATIF: INCONVENIENTS</a:t>
            </a:r>
          </a:p>
        </p:txBody>
      </p:sp>
      <p:sp>
        <p:nvSpPr>
          <p:cNvPr id="3" name="Rectangle 2"/>
          <p:cNvSpPr/>
          <p:nvPr/>
        </p:nvSpPr>
        <p:spPr>
          <a:xfrm>
            <a:off x="547367" y="1993542"/>
            <a:ext cx="8683129" cy="3416320"/>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gn="just">
              <a:lnSpc>
                <a:spcPct val="150000"/>
              </a:lnSpc>
              <a:buFont typeface="Wingdings" panose="05000000000000000000" pitchFamily="2" charset="2"/>
              <a:buChar char="ü"/>
            </a:pPr>
            <a:r>
              <a:rPr lang="fr-FR" dirty="0"/>
              <a:t>Les alternateurs sont entraînés par les GTR dont la vitesse est variable, </a:t>
            </a:r>
          </a:p>
          <a:p>
            <a:pPr marL="285750" indent="-285750" algn="just">
              <a:lnSpc>
                <a:spcPct val="150000"/>
              </a:lnSpc>
              <a:buFont typeface="Wingdings" panose="05000000000000000000" pitchFamily="2" charset="2"/>
              <a:buChar char="ü"/>
            </a:pPr>
            <a:r>
              <a:rPr lang="fr-FR" dirty="0"/>
              <a:t>il faut prévoir un accouplement à vitesse constante afin de disposer d'une fréquence constante, </a:t>
            </a:r>
          </a:p>
          <a:p>
            <a:pPr marL="285750" indent="-285750" algn="just">
              <a:lnSpc>
                <a:spcPct val="150000"/>
              </a:lnSpc>
              <a:buFont typeface="Wingdings" panose="05000000000000000000" pitchFamily="2" charset="2"/>
              <a:buChar char="ü"/>
            </a:pPr>
            <a:r>
              <a:rPr lang="fr-FR" dirty="0"/>
              <a:t>certaines servitudes de types inductives et capacitives nécessitant pour fonctionner correctement une fréquence d'alimentation constante ; </a:t>
            </a:r>
          </a:p>
          <a:p>
            <a:pPr marL="285750" indent="-285750" algn="just">
              <a:lnSpc>
                <a:spcPct val="150000"/>
              </a:lnSpc>
              <a:buFont typeface="Wingdings" panose="05000000000000000000" pitchFamily="2" charset="2"/>
              <a:buChar char="ü"/>
            </a:pPr>
            <a:r>
              <a:rPr lang="fr-FR" dirty="0" smtClean="0"/>
              <a:t>Nécessité autonome </a:t>
            </a:r>
            <a:r>
              <a:rPr lang="fr-FR" dirty="0"/>
              <a:t>qui se situe entre le GTR et l'alternateur est de type hydromécanique, on l'appelle CSD ou IDG selon les avions. </a:t>
            </a:r>
          </a:p>
          <a:p>
            <a:pPr marL="285750" indent="-285750" algn="just">
              <a:lnSpc>
                <a:spcPct val="150000"/>
              </a:lnSpc>
              <a:buFont typeface="Wingdings" panose="05000000000000000000" pitchFamily="2" charset="2"/>
              <a:buChar char="ü"/>
            </a:pPr>
            <a:r>
              <a:rPr lang="fr-FR" dirty="0"/>
              <a:t>Le CSD peut être sujet à des anomalies de </a:t>
            </a:r>
            <a:r>
              <a:rPr lang="fr-FR" dirty="0" smtClean="0"/>
              <a:t>fonctionnement</a:t>
            </a:r>
            <a:endParaRPr lang="fr-FR" dirty="0"/>
          </a:p>
        </p:txBody>
      </p:sp>
    </p:spTree>
    <p:extLst>
      <p:ext uri="{BB962C8B-B14F-4D97-AF65-F5344CB8AC3E}">
        <p14:creationId xmlns:p14="http://schemas.microsoft.com/office/powerpoint/2010/main" val="3142059399"/>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3E2FFF29-4D54-8D15-535C-3A37C9F0BC21}"/>
              </a:ext>
            </a:extLst>
          </p:cNvPr>
          <p:cNvPicPr>
            <a:picLocks noGrp="1" noChangeAspect="1"/>
          </p:cNvPicPr>
          <p:nvPr>
            <p:ph idx="1"/>
          </p:nvPr>
        </p:nvPicPr>
        <p:blipFill>
          <a:blip r:embed="rId2"/>
          <a:stretch>
            <a:fillRect/>
          </a:stretch>
        </p:blipFill>
        <p:spPr>
          <a:xfrm>
            <a:off x="2386861" y="1107653"/>
            <a:ext cx="6923435" cy="5750347"/>
          </a:xfrm>
        </p:spPr>
      </p:pic>
      <p:sp>
        <p:nvSpPr>
          <p:cNvPr id="6" name="ZoneTexte 5">
            <a:extLst>
              <a:ext uri="{FF2B5EF4-FFF2-40B4-BE49-F238E27FC236}">
                <a16:creationId xmlns:a16="http://schemas.microsoft.com/office/drawing/2014/main" id="{85E170FC-BDC5-1B11-FA10-EC05AB1FFAB1}"/>
              </a:ext>
            </a:extLst>
          </p:cNvPr>
          <p:cNvSpPr txBox="1"/>
          <p:nvPr/>
        </p:nvSpPr>
        <p:spPr>
          <a:xfrm>
            <a:off x="3621795" y="206432"/>
            <a:ext cx="4453569"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a:t>ENTRAINEMENT A VITESSE CONSTANTE - CSD</a:t>
            </a:r>
          </a:p>
        </p:txBody>
      </p:sp>
    </p:spTree>
    <p:extLst>
      <p:ext uri="{BB962C8B-B14F-4D97-AF65-F5344CB8AC3E}">
        <p14:creationId xmlns:p14="http://schemas.microsoft.com/office/powerpoint/2010/main" val="1769598566"/>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ZoneTexte 8">
            <a:extLst>
              <a:ext uri="{FF2B5EF4-FFF2-40B4-BE49-F238E27FC236}">
                <a16:creationId xmlns:a16="http://schemas.microsoft.com/office/drawing/2014/main" id="{09F7CFC1-94E2-31F3-B87D-CBB782F3F88C}"/>
              </a:ext>
            </a:extLst>
          </p:cNvPr>
          <p:cNvSpPr txBox="1"/>
          <p:nvPr/>
        </p:nvSpPr>
        <p:spPr>
          <a:xfrm>
            <a:off x="705996" y="1582340"/>
            <a:ext cx="10515599" cy="3693319"/>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a:t>L’ensemble comporte 3 parties principales :</a:t>
            </a:r>
          </a:p>
          <a:p>
            <a:r>
              <a:rPr lang="fr-FR" b="1" dirty="0"/>
              <a:t>Un boîtier de décrabotage</a:t>
            </a:r>
          </a:p>
          <a:p>
            <a:r>
              <a:rPr lang="fr-FR" dirty="0"/>
              <a:t>Placé à l’entrée, il permet en cas d’avarie mécanique du CSD ou de l’alternateur d’être séparé du boîtier N2</a:t>
            </a:r>
          </a:p>
          <a:p>
            <a:pPr algn="just"/>
            <a:r>
              <a:rPr lang="fr-FR" b="1" dirty="0"/>
              <a:t>Une transmission hydraulique</a:t>
            </a:r>
          </a:p>
          <a:p>
            <a:pPr algn="just"/>
            <a:r>
              <a:rPr lang="fr-FR" dirty="0"/>
              <a:t>Elle comprend un système moteur pompe et un différentiel, plus deux pompes, l’une de mise en pression, l’autre de récupération aspirant l’huile dans un puisard. Cette huile est ainsi refroidie dans un radiateur (extérieur à la transmission) et stockée dans un réservoir.</a:t>
            </a:r>
          </a:p>
          <a:p>
            <a:pPr algn="just"/>
            <a:r>
              <a:rPr lang="fr-FR" b="1" dirty="0"/>
              <a:t>Des éléments de contrôle et de commande (panneau mécanicien)</a:t>
            </a:r>
          </a:p>
          <a:p>
            <a:pPr marL="742950" lvl="1" indent="-285750" algn="just">
              <a:buFont typeface="Courier New" panose="02070309020205020404" pitchFamily="49" charset="0"/>
              <a:buChar char="o"/>
            </a:pPr>
            <a:r>
              <a:rPr lang="fr-FR" dirty="0"/>
              <a:t>un voyant de baisse de pression d’huile (en série avec le manostat) ;</a:t>
            </a:r>
          </a:p>
          <a:p>
            <a:pPr marL="742950" lvl="1" indent="-285750" algn="just">
              <a:buFont typeface="Courier New" panose="02070309020205020404" pitchFamily="49" charset="0"/>
              <a:buChar char="o"/>
            </a:pPr>
            <a:r>
              <a:rPr lang="fr-FR" dirty="0"/>
              <a:t>un indicateur de température d’huile (en relation avec deux sondes de température) ;</a:t>
            </a:r>
          </a:p>
          <a:p>
            <a:pPr marL="742950" lvl="1" indent="-285750" algn="just">
              <a:buFont typeface="Courier New" panose="02070309020205020404" pitchFamily="49" charset="0"/>
              <a:buChar char="o"/>
            </a:pPr>
            <a:r>
              <a:rPr lang="fr-FR" dirty="0"/>
              <a:t>une commande électrique de décrabotage (solénoïde) ;</a:t>
            </a:r>
          </a:p>
          <a:p>
            <a:pPr marL="742950" lvl="1" indent="-285750" algn="just">
              <a:buFont typeface="Courier New" panose="02070309020205020404" pitchFamily="49" charset="0"/>
              <a:buChar char="o"/>
            </a:pPr>
            <a:r>
              <a:rPr lang="fr-FR" dirty="0"/>
              <a:t>un potentiomètre permettant d’ajuster la fréquence, ceci est réalisé par action magnétique sur les masselottes du régulateur de vitesse.</a:t>
            </a:r>
          </a:p>
        </p:txBody>
      </p:sp>
      <p:sp>
        <p:nvSpPr>
          <p:cNvPr id="11" name="ZoneTexte 10">
            <a:extLst>
              <a:ext uri="{FF2B5EF4-FFF2-40B4-BE49-F238E27FC236}">
                <a16:creationId xmlns:a16="http://schemas.microsoft.com/office/drawing/2014/main" id="{81CDCE76-267E-57C6-9641-4D0556CA1581}"/>
              </a:ext>
            </a:extLst>
          </p:cNvPr>
          <p:cNvSpPr txBox="1"/>
          <p:nvPr/>
        </p:nvSpPr>
        <p:spPr>
          <a:xfrm>
            <a:off x="4778566" y="753295"/>
            <a:ext cx="1688335"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dirty="0"/>
              <a:t>CONSTITUTION</a:t>
            </a:r>
          </a:p>
        </p:txBody>
      </p:sp>
    </p:spTree>
    <p:extLst>
      <p:ext uri="{BB962C8B-B14F-4D97-AF65-F5344CB8AC3E}">
        <p14:creationId xmlns:p14="http://schemas.microsoft.com/office/powerpoint/2010/main" val="2121934707"/>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9D9E94DF-6F80-7F19-02CF-12CCFD60E7B7}"/>
              </a:ext>
            </a:extLst>
          </p:cNvPr>
          <p:cNvSpPr txBox="1"/>
          <p:nvPr/>
        </p:nvSpPr>
        <p:spPr>
          <a:xfrm>
            <a:off x="418641" y="1185311"/>
            <a:ext cx="11347373" cy="2308324"/>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a:t>L’arbre d’entrée de la transmission entraîné par le GTR est relié à l’arbre de sortie par l’intermédiaire du dispositif de décrabotage et du différentiel ; </a:t>
            </a:r>
          </a:p>
          <a:p>
            <a:r>
              <a:rPr lang="fr-FR" dirty="0"/>
              <a:t>il faut donc compenser les fluctuations de vitesse du réacteur. </a:t>
            </a:r>
          </a:p>
          <a:p>
            <a:r>
              <a:rPr lang="fr-FR" dirty="0"/>
              <a:t>Pour cela un régulateur à masselottes qui contrôle la vitesse de sortie et le couple d’entraînement détermine la correction à apporter. </a:t>
            </a:r>
          </a:p>
          <a:p>
            <a:r>
              <a:rPr lang="fr-FR" dirty="0"/>
              <a:t>Il commande un vérin auxiliaire en liaison avec le plateau d’une pompe hydraulique. </a:t>
            </a:r>
          </a:p>
          <a:p>
            <a:r>
              <a:rPr lang="fr-FR" dirty="0"/>
              <a:t>Cette pompe a une capacité variable suivant l’inclinaison du plateau, elle délivre son débit à un moteur hydraulique qui se chargera de l’appoint de vitesse (point C du différentiel).</a:t>
            </a:r>
          </a:p>
        </p:txBody>
      </p:sp>
      <p:sp>
        <p:nvSpPr>
          <p:cNvPr id="7" name="ZoneTexte 6">
            <a:extLst>
              <a:ext uri="{FF2B5EF4-FFF2-40B4-BE49-F238E27FC236}">
                <a16:creationId xmlns:a16="http://schemas.microsoft.com/office/drawing/2014/main" id="{76199623-5168-72D6-F6C2-4F87E51A0F0A}"/>
              </a:ext>
            </a:extLst>
          </p:cNvPr>
          <p:cNvSpPr txBox="1"/>
          <p:nvPr/>
        </p:nvSpPr>
        <p:spPr>
          <a:xfrm>
            <a:off x="3853149" y="594376"/>
            <a:ext cx="3605270"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a:t>PRINCIPE DE FONCTIONNEMENT</a:t>
            </a:r>
          </a:p>
        </p:txBody>
      </p:sp>
      <p:sp>
        <p:nvSpPr>
          <p:cNvPr id="8" name="ZoneTexte 7">
            <a:extLst>
              <a:ext uri="{FF2B5EF4-FFF2-40B4-BE49-F238E27FC236}">
                <a16:creationId xmlns:a16="http://schemas.microsoft.com/office/drawing/2014/main" id="{5F254D12-7A74-2A4E-0570-15AF5E1CFD2F}"/>
              </a:ext>
            </a:extLst>
          </p:cNvPr>
          <p:cNvSpPr txBox="1"/>
          <p:nvPr/>
        </p:nvSpPr>
        <p:spPr>
          <a:xfrm>
            <a:off x="3621795" y="206432"/>
            <a:ext cx="4453569"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a:t>ENTRAINEMENT A VITESSE CONSTANTE - CSD</a:t>
            </a:r>
          </a:p>
        </p:txBody>
      </p:sp>
    </p:spTree>
    <p:extLst>
      <p:ext uri="{BB962C8B-B14F-4D97-AF65-F5344CB8AC3E}">
        <p14:creationId xmlns:p14="http://schemas.microsoft.com/office/powerpoint/2010/main" val="1978103607"/>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791401A4-836B-A4F4-44E2-E05EB787CBA7}"/>
              </a:ext>
            </a:extLst>
          </p:cNvPr>
          <p:cNvSpPr txBox="1"/>
          <p:nvPr/>
        </p:nvSpPr>
        <p:spPr>
          <a:xfrm>
            <a:off x="750064" y="1468641"/>
            <a:ext cx="10515599" cy="4524315"/>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just"/>
            <a:r>
              <a:rPr lang="fr-FR" dirty="0"/>
              <a:t>- En fait, la vitesse de rotation de l’alternateur est la somme algébrique des vitesses de rotation du réacteur et du moteur hydraulique.</a:t>
            </a:r>
          </a:p>
          <a:p>
            <a:pPr algn="just"/>
            <a:r>
              <a:rPr lang="fr-FR" dirty="0"/>
              <a:t>Trois cas peuvent se présenter :</a:t>
            </a:r>
          </a:p>
          <a:p>
            <a:pPr algn="just"/>
            <a:r>
              <a:rPr lang="fr-FR" b="1" dirty="0"/>
              <a:t>- Vitesse nominale 6 000 t/min:</a:t>
            </a:r>
          </a:p>
          <a:p>
            <a:pPr algn="just"/>
            <a:r>
              <a:rPr lang="fr-FR" dirty="0"/>
              <a:t>Le régulateur commande le plateau de la pompe en position verticale, la pompe est mise en débit nul.</a:t>
            </a:r>
          </a:p>
          <a:p>
            <a:pPr algn="just"/>
            <a:r>
              <a:rPr lang="fr-FR" dirty="0"/>
              <a:t>Le moteur ne tourne pas, vitesse nulle au point C.</a:t>
            </a:r>
          </a:p>
          <a:p>
            <a:pPr algn="just"/>
            <a:r>
              <a:rPr lang="fr-FR" b="1" dirty="0"/>
              <a:t>- Sous vitesse - exemple 5 000 t/min</a:t>
            </a:r>
          </a:p>
          <a:p>
            <a:pPr algn="just"/>
            <a:r>
              <a:rPr lang="fr-FR" dirty="0"/>
              <a:t>Les masselottes se rapprochent de l’axe et déplacent le tiroir vers le bas. Le régulateur incline le plateau de la pompe, celle-ci délivre son débit au moteur qui tourne à une vitesse de 1 000 t/min au point C de façon à rester à la vitesse nominale. </a:t>
            </a:r>
          </a:p>
          <a:p>
            <a:pPr algn="just"/>
            <a:endParaRPr lang="fr-FR" dirty="0"/>
          </a:p>
          <a:p>
            <a:pPr algn="just"/>
            <a:r>
              <a:rPr lang="fr-FR" b="1" dirty="0"/>
              <a:t>- Survitesse - exemple 7 000 t/min</a:t>
            </a:r>
          </a:p>
          <a:p>
            <a:pPr algn="just"/>
            <a:r>
              <a:rPr lang="fr-FR" dirty="0"/>
              <a:t>Les masselottes s’écartent de Taxe et déplacent le tiroir vers le haut, le régulateur incline le plateau de la pompe. </a:t>
            </a:r>
          </a:p>
          <a:p>
            <a:pPr algn="just"/>
            <a:r>
              <a:rPr lang="fr-FR" dirty="0"/>
              <a:t>Le débit de la pompe s’inverse, le moteur tourne en sens contraire et retranche 1 000 t/min au point C, de façon à rester à la vitesse nominale.</a:t>
            </a:r>
          </a:p>
        </p:txBody>
      </p:sp>
      <p:sp>
        <p:nvSpPr>
          <p:cNvPr id="6" name="ZoneTexte 5">
            <a:extLst>
              <a:ext uri="{FF2B5EF4-FFF2-40B4-BE49-F238E27FC236}">
                <a16:creationId xmlns:a16="http://schemas.microsoft.com/office/drawing/2014/main" id="{C3EC2702-DEAD-FC49-CA9F-15560E06A8D5}"/>
              </a:ext>
            </a:extLst>
          </p:cNvPr>
          <p:cNvSpPr txBox="1"/>
          <p:nvPr/>
        </p:nvSpPr>
        <p:spPr>
          <a:xfrm>
            <a:off x="3621795" y="206432"/>
            <a:ext cx="4453569"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a:t>ENTRAINEMENT A VITESSE CONSTANTE - CSD</a:t>
            </a:r>
          </a:p>
        </p:txBody>
      </p:sp>
    </p:spTree>
    <p:extLst>
      <p:ext uri="{BB962C8B-B14F-4D97-AF65-F5344CB8AC3E}">
        <p14:creationId xmlns:p14="http://schemas.microsoft.com/office/powerpoint/2010/main" val="1652915429"/>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CDD75BFE-1D60-E887-7D55-71FFDE2D3BE1}"/>
              </a:ext>
            </a:extLst>
          </p:cNvPr>
          <p:cNvSpPr txBox="1"/>
          <p:nvPr/>
        </p:nvSpPr>
        <p:spPr>
          <a:xfrm>
            <a:off x="495759" y="1100319"/>
            <a:ext cx="11523643" cy="5078313"/>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a:t>Il se compose de deux parties principales :</a:t>
            </a:r>
          </a:p>
          <a:p>
            <a:r>
              <a:rPr lang="fr-FR" b="1" dirty="0"/>
              <a:t>Mécanique</a:t>
            </a:r>
          </a:p>
          <a:p>
            <a:r>
              <a:rPr lang="fr-FR" dirty="0"/>
              <a:t>La position des masselottes par rapport à l’axe est fonction de la vitesse de rotation. </a:t>
            </a:r>
          </a:p>
          <a:p>
            <a:r>
              <a:rPr lang="fr-FR" dirty="0"/>
              <a:t>Ces masselottes commandent un clapet navette hydraulique. </a:t>
            </a:r>
          </a:p>
          <a:p>
            <a:r>
              <a:rPr lang="fr-FR" dirty="0"/>
              <a:t>A la vitesse nominale, la position du clapet navette ne permet aucune distribution (le plateau de la pompe hydraulique est vertical).</a:t>
            </a:r>
          </a:p>
          <a:p>
            <a:r>
              <a:rPr lang="fr-FR" dirty="0"/>
              <a:t>En cas de sous vitesse, les masselottes se rapprochent de l’axe et déplacent le tiroir vers le bas. </a:t>
            </a:r>
          </a:p>
          <a:p>
            <a:r>
              <a:rPr lang="fr-FR" dirty="0"/>
              <a:t>Le plateau de la pompe s’incline et celle-ci délivre son débit au moteur. </a:t>
            </a:r>
          </a:p>
          <a:p>
            <a:r>
              <a:rPr lang="fr-FR" dirty="0"/>
              <a:t>Ce dernier ajoute le nombre de tours nécessaires pour rester à la vitesse nominale. </a:t>
            </a:r>
          </a:p>
          <a:p>
            <a:r>
              <a:rPr lang="fr-FR" dirty="0"/>
              <a:t>En cas de survitesse le processus s’inverse.</a:t>
            </a:r>
          </a:p>
          <a:p>
            <a:r>
              <a:rPr lang="fr-FR" dirty="0"/>
              <a:t>En conclusion, le régulateur de vitesse ne modifie la position du tiroir que s’il y a variation de vitesse de l’alternateur.</a:t>
            </a:r>
          </a:p>
          <a:p>
            <a:r>
              <a:rPr lang="fr-FR" b="1" dirty="0"/>
              <a:t>Electromagnétique</a:t>
            </a:r>
          </a:p>
          <a:p>
            <a:r>
              <a:rPr lang="fr-FR" dirty="0"/>
              <a:t>On effectue un réglage précis de la vitesse de rotation par une intervention électromagnétique sur les masselottes ; </a:t>
            </a:r>
          </a:p>
          <a:p>
            <a:r>
              <a:rPr lang="fr-FR" dirty="0"/>
              <a:t>c’est pourquoi ces masselottes sont des aimants permanents.</a:t>
            </a:r>
          </a:p>
          <a:p>
            <a:r>
              <a:rPr lang="fr-FR" dirty="0"/>
              <a:t>Suivant le sens du courant continu dans la bobine on crée des faces Nord ou Sud, ce qui écarte ou rapproche les masselottes de la bobine simulant ainsi une survitesse ou une sous vitesse (la fréquence alternateur est modifiée d’autant).</a:t>
            </a:r>
          </a:p>
          <a:p>
            <a:r>
              <a:rPr lang="fr-FR" dirty="0"/>
              <a:t>Ce courant continu est élaboré par le « contrôleur de charge », lui-même commandé par le potentiomètre « fréquence ». </a:t>
            </a:r>
          </a:p>
        </p:txBody>
      </p:sp>
      <p:sp>
        <p:nvSpPr>
          <p:cNvPr id="7" name="ZoneTexte 6">
            <a:extLst>
              <a:ext uri="{FF2B5EF4-FFF2-40B4-BE49-F238E27FC236}">
                <a16:creationId xmlns:a16="http://schemas.microsoft.com/office/drawing/2014/main" id="{6E86A730-908E-8B79-7C02-ABB6005D409B}"/>
              </a:ext>
            </a:extLst>
          </p:cNvPr>
          <p:cNvSpPr txBox="1"/>
          <p:nvPr/>
        </p:nvSpPr>
        <p:spPr>
          <a:xfrm>
            <a:off x="4191917" y="679368"/>
            <a:ext cx="3313323"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dirty="0"/>
              <a:t>REGULATEUR DE VITESSE</a:t>
            </a:r>
          </a:p>
        </p:txBody>
      </p:sp>
      <p:sp>
        <p:nvSpPr>
          <p:cNvPr id="8" name="ZoneTexte 7">
            <a:extLst>
              <a:ext uri="{FF2B5EF4-FFF2-40B4-BE49-F238E27FC236}">
                <a16:creationId xmlns:a16="http://schemas.microsoft.com/office/drawing/2014/main" id="{D6FA6D3F-4319-81F0-11D0-74D692981048}"/>
              </a:ext>
            </a:extLst>
          </p:cNvPr>
          <p:cNvSpPr txBox="1"/>
          <p:nvPr/>
        </p:nvSpPr>
        <p:spPr>
          <a:xfrm>
            <a:off x="3621795" y="206432"/>
            <a:ext cx="4453569"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a:t>ENTRAINEMENT A VITESSE CONSTANTE - CSD</a:t>
            </a:r>
          </a:p>
        </p:txBody>
      </p:sp>
    </p:spTree>
    <p:extLst>
      <p:ext uri="{BB962C8B-B14F-4D97-AF65-F5344CB8AC3E}">
        <p14:creationId xmlns:p14="http://schemas.microsoft.com/office/powerpoint/2010/main" val="1614457501"/>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485DE847-4319-0E0D-2C49-7D29B51DFC96}"/>
              </a:ext>
            </a:extLst>
          </p:cNvPr>
          <p:cNvPicPr>
            <a:picLocks noGrp="1" noChangeAspect="1"/>
          </p:cNvPicPr>
          <p:nvPr>
            <p:ph idx="1"/>
          </p:nvPr>
        </p:nvPicPr>
        <p:blipFill>
          <a:blip r:embed="rId2"/>
          <a:stretch>
            <a:fillRect/>
          </a:stretch>
        </p:blipFill>
        <p:spPr>
          <a:xfrm>
            <a:off x="5575031" y="1690688"/>
            <a:ext cx="5470718" cy="4351338"/>
          </a:xfrm>
        </p:spPr>
      </p:pic>
      <p:pic>
        <p:nvPicPr>
          <p:cNvPr id="7" name="Image 6">
            <a:extLst>
              <a:ext uri="{FF2B5EF4-FFF2-40B4-BE49-F238E27FC236}">
                <a16:creationId xmlns:a16="http://schemas.microsoft.com/office/drawing/2014/main" id="{5092D39F-3CDF-27D1-D948-E06BFF8EA483}"/>
              </a:ext>
            </a:extLst>
          </p:cNvPr>
          <p:cNvPicPr>
            <a:picLocks noChangeAspect="1"/>
          </p:cNvPicPr>
          <p:nvPr/>
        </p:nvPicPr>
        <p:blipFill>
          <a:blip r:embed="rId3"/>
          <a:stretch>
            <a:fillRect/>
          </a:stretch>
        </p:blipFill>
        <p:spPr>
          <a:xfrm>
            <a:off x="424993" y="2704582"/>
            <a:ext cx="5045725" cy="2948360"/>
          </a:xfrm>
          <a:prstGeom prst="rect">
            <a:avLst/>
          </a:prstGeom>
        </p:spPr>
      </p:pic>
      <p:sp>
        <p:nvSpPr>
          <p:cNvPr id="8" name="ZoneTexte 7">
            <a:extLst>
              <a:ext uri="{FF2B5EF4-FFF2-40B4-BE49-F238E27FC236}">
                <a16:creationId xmlns:a16="http://schemas.microsoft.com/office/drawing/2014/main" id="{5F72B45A-DF5D-27E1-F345-0D5614D5322E}"/>
              </a:ext>
            </a:extLst>
          </p:cNvPr>
          <p:cNvSpPr txBox="1"/>
          <p:nvPr/>
        </p:nvSpPr>
        <p:spPr>
          <a:xfrm>
            <a:off x="3621795" y="206432"/>
            <a:ext cx="4453569"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a:t>ENTRAINEMENT A VITESSE CONSTANTE - CSD</a:t>
            </a:r>
          </a:p>
        </p:txBody>
      </p:sp>
    </p:spTree>
    <p:extLst>
      <p:ext uri="{BB962C8B-B14F-4D97-AF65-F5344CB8AC3E}">
        <p14:creationId xmlns:p14="http://schemas.microsoft.com/office/powerpoint/2010/main" val="1715618844"/>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1D2598D4-5A10-B732-F1D8-3D54E3C98015}"/>
              </a:ext>
            </a:extLst>
          </p:cNvPr>
          <p:cNvPicPr>
            <a:picLocks noGrp="1" noChangeAspect="1"/>
          </p:cNvPicPr>
          <p:nvPr>
            <p:ph idx="1"/>
          </p:nvPr>
        </p:nvPicPr>
        <p:blipFill>
          <a:blip r:embed="rId2"/>
          <a:stretch>
            <a:fillRect/>
          </a:stretch>
        </p:blipFill>
        <p:spPr>
          <a:xfrm>
            <a:off x="6906657" y="1594960"/>
            <a:ext cx="4861205" cy="4351338"/>
          </a:xfrm>
        </p:spPr>
        <p:style>
          <a:lnRef idx="2">
            <a:schemeClr val="accent2"/>
          </a:lnRef>
          <a:fillRef idx="1">
            <a:schemeClr val="lt1"/>
          </a:fillRef>
          <a:effectRef idx="0">
            <a:schemeClr val="accent2"/>
          </a:effectRef>
          <a:fontRef idx="minor">
            <a:schemeClr val="dk1"/>
          </a:fontRef>
        </p:style>
      </p:pic>
      <p:sp>
        <p:nvSpPr>
          <p:cNvPr id="7" name="ZoneTexte 6">
            <a:extLst>
              <a:ext uri="{FF2B5EF4-FFF2-40B4-BE49-F238E27FC236}">
                <a16:creationId xmlns:a16="http://schemas.microsoft.com/office/drawing/2014/main" id="{43752707-0503-47FD-7EBE-5F5FD0FC04D9}"/>
              </a:ext>
            </a:extLst>
          </p:cNvPr>
          <p:cNvSpPr txBox="1"/>
          <p:nvPr/>
        </p:nvSpPr>
        <p:spPr>
          <a:xfrm>
            <a:off x="336003" y="1305098"/>
            <a:ext cx="6097836" cy="5078313"/>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gn="just">
              <a:buFont typeface="Arial" panose="020B0604020202020204" pitchFamily="34" charset="0"/>
              <a:buChar char="•"/>
            </a:pPr>
            <a:r>
              <a:rPr lang="fr-FR" dirty="0"/>
              <a:t>La transmission entre l’arbre d’entrée et l’arbre de sortie se fait par l’intermédiaire d’un différentiel mécanique.</a:t>
            </a:r>
          </a:p>
          <a:p>
            <a:pPr marL="285750" indent="-285750" algn="just">
              <a:buFont typeface="Arial" panose="020B0604020202020204" pitchFamily="34" charset="0"/>
              <a:buChar char="•"/>
            </a:pPr>
            <a:r>
              <a:rPr lang="fr-FR" dirty="0"/>
              <a:t>Un détecteur de vitesse (régulateur à masselottes) placé sur l’arbre de sortie, commande un système de régulation constitué par un ensemble moteur/pompe hydraulique. </a:t>
            </a:r>
          </a:p>
          <a:p>
            <a:pPr marL="285750" indent="-285750" algn="just">
              <a:buFont typeface="Arial" panose="020B0604020202020204" pitchFamily="34" charset="0"/>
              <a:buChar char="•"/>
            </a:pPr>
            <a:r>
              <a:rPr lang="fr-FR" dirty="0"/>
              <a:t>Ce moteur, associé au différentiel, ajoute ou retranche une vitesse telle que la vitesse de sortie soit maintenue constante.</a:t>
            </a:r>
          </a:p>
          <a:p>
            <a:pPr marL="285750" indent="-285750" algn="just">
              <a:buFont typeface="Arial" panose="020B0604020202020204" pitchFamily="34" charset="0"/>
              <a:buChar char="•"/>
            </a:pPr>
            <a:r>
              <a:rPr lang="fr-FR" dirty="0"/>
              <a:t>En fait, l’arbre d’entrée est relié au différentiel mécanique par un système à dents de loup.</a:t>
            </a:r>
          </a:p>
          <a:p>
            <a:pPr marL="285750" indent="-285750" algn="just">
              <a:buFont typeface="Arial" panose="020B0604020202020204" pitchFamily="34" charset="0"/>
              <a:buChar char="•"/>
            </a:pPr>
            <a:r>
              <a:rPr lang="fr-FR" dirty="0"/>
              <a:t>Il sera possible de « décraboter » le CSD du boîtier accessoire N2 par un interrupteur situé sur le panneau mécanicien. </a:t>
            </a:r>
          </a:p>
          <a:p>
            <a:pPr marL="285750" indent="-285750" algn="just">
              <a:buFont typeface="Arial" panose="020B0604020202020204" pitchFamily="34" charset="0"/>
              <a:buChar char="•"/>
            </a:pPr>
            <a:r>
              <a:rPr lang="fr-FR" dirty="0"/>
              <a:t>Au sol, réacteur arrêté, une poignée permet de recraboter</a:t>
            </a:r>
          </a:p>
          <a:p>
            <a:pPr marL="285750" indent="-285750" algn="just">
              <a:buFont typeface="Arial" panose="020B0604020202020204" pitchFamily="34" charset="0"/>
              <a:buChar char="•"/>
            </a:pPr>
            <a:r>
              <a:rPr lang="fr-FR" dirty="0"/>
              <a:t>manuellement.</a:t>
            </a:r>
          </a:p>
          <a:p>
            <a:pPr marL="285750" indent="-285750" algn="just">
              <a:buFont typeface="Arial" panose="020B0604020202020204" pitchFamily="34" charset="0"/>
              <a:buChar char="•"/>
            </a:pPr>
            <a:r>
              <a:rPr lang="fr-FR" dirty="0"/>
              <a:t>L’huile, utilisée pour le système de régulation et pour la lubrification du CSD, est refroidie par un échangeur thermique situé dans le FAN réacteur.</a:t>
            </a:r>
          </a:p>
        </p:txBody>
      </p:sp>
      <p:sp>
        <p:nvSpPr>
          <p:cNvPr id="9" name="ZoneTexte 8">
            <a:extLst>
              <a:ext uri="{FF2B5EF4-FFF2-40B4-BE49-F238E27FC236}">
                <a16:creationId xmlns:a16="http://schemas.microsoft.com/office/drawing/2014/main" id="{E601DC12-BA41-6C54-F86C-8E1D5A8A96CD}"/>
              </a:ext>
            </a:extLst>
          </p:cNvPr>
          <p:cNvSpPr txBox="1"/>
          <p:nvPr/>
        </p:nvSpPr>
        <p:spPr>
          <a:xfrm>
            <a:off x="4238740" y="642997"/>
            <a:ext cx="3054426"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dirty="0"/>
              <a:t>Principe de fonctionnement</a:t>
            </a:r>
          </a:p>
        </p:txBody>
      </p:sp>
      <p:sp>
        <p:nvSpPr>
          <p:cNvPr id="10" name="ZoneTexte 9">
            <a:extLst>
              <a:ext uri="{FF2B5EF4-FFF2-40B4-BE49-F238E27FC236}">
                <a16:creationId xmlns:a16="http://schemas.microsoft.com/office/drawing/2014/main" id="{B26A8C05-4E35-D9C0-2E14-75090AD8B0D4}"/>
              </a:ext>
            </a:extLst>
          </p:cNvPr>
          <p:cNvSpPr txBox="1"/>
          <p:nvPr/>
        </p:nvSpPr>
        <p:spPr>
          <a:xfrm>
            <a:off x="3621795" y="206432"/>
            <a:ext cx="4453569"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a:t>ENTRAINEMENT A VITESSE CONSTANTE - CSD</a:t>
            </a:r>
          </a:p>
        </p:txBody>
      </p:sp>
    </p:spTree>
    <p:extLst>
      <p:ext uri="{BB962C8B-B14F-4D97-AF65-F5344CB8AC3E}">
        <p14:creationId xmlns:p14="http://schemas.microsoft.com/office/powerpoint/2010/main" val="2169968119"/>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8FB8B4E7-2AB1-3B0C-B08E-E44CD5428556}"/>
              </a:ext>
            </a:extLst>
          </p:cNvPr>
          <p:cNvSpPr txBox="1"/>
          <p:nvPr/>
        </p:nvSpPr>
        <p:spPr>
          <a:xfrm>
            <a:off x="838200" y="1293925"/>
            <a:ext cx="10608325" cy="4524315"/>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err="1"/>
              <a:t>Les’avions</a:t>
            </a:r>
            <a:r>
              <a:rPr lang="fr-FR" dirty="0"/>
              <a:t> modernes sont généralement équipés de systèmes de détection incendie localisés dans les zones à risque, à savoir :</a:t>
            </a:r>
          </a:p>
          <a:p>
            <a:pPr marL="285750" indent="-285750">
              <a:buFont typeface="Arial" panose="020B0604020202020204" pitchFamily="34" charset="0"/>
              <a:buChar char="•"/>
            </a:pPr>
            <a:r>
              <a:rPr lang="fr-FR" dirty="0"/>
              <a:t>les moteurs de propulsion,</a:t>
            </a:r>
          </a:p>
          <a:p>
            <a:pPr marL="285750" indent="-285750">
              <a:buFont typeface="Arial" panose="020B0604020202020204" pitchFamily="34" charset="0"/>
              <a:buChar char="•"/>
            </a:pPr>
            <a:r>
              <a:rPr lang="fr-FR" dirty="0"/>
              <a:t>les groupes auxiliaires APU,</a:t>
            </a:r>
          </a:p>
          <a:p>
            <a:pPr marL="285750" indent="-285750">
              <a:buFont typeface="Arial" panose="020B0604020202020204" pitchFamily="34" charset="0"/>
              <a:buChar char="•"/>
            </a:pPr>
            <a:r>
              <a:rPr lang="fr-FR" dirty="0"/>
              <a:t>les </a:t>
            </a:r>
            <a:r>
              <a:rPr lang="fr-FR" dirty="0" err="1"/>
              <a:t>soutes</a:t>
            </a:r>
            <a:r>
              <a:rPr lang="fr-FR" dirty="0"/>
              <a:t> (équipements et fret),</a:t>
            </a:r>
          </a:p>
          <a:p>
            <a:pPr marL="285750" indent="-285750">
              <a:buFont typeface="Arial" panose="020B0604020202020204" pitchFamily="34" charset="0"/>
              <a:buChar char="•"/>
            </a:pPr>
            <a:r>
              <a:rPr lang="fr-FR" dirty="0"/>
              <a:t>les logements de trains, freins,</a:t>
            </a:r>
          </a:p>
          <a:p>
            <a:pPr marL="285750" indent="-285750">
              <a:buFont typeface="Arial" panose="020B0604020202020204" pitchFamily="34" charset="0"/>
              <a:buChar char="•"/>
            </a:pPr>
            <a:r>
              <a:rPr lang="fr-FR" dirty="0"/>
              <a:t>les toilettes,</a:t>
            </a:r>
          </a:p>
          <a:p>
            <a:pPr marL="285750" indent="-285750">
              <a:buFont typeface="Arial" panose="020B0604020202020204" pitchFamily="34" charset="0"/>
              <a:buChar char="•"/>
            </a:pPr>
            <a:r>
              <a:rPr lang="fr-FR" dirty="0"/>
              <a:t>les systèmes de climatisation et de dégivrage (gaines d’air chaud).</a:t>
            </a:r>
          </a:p>
          <a:p>
            <a:r>
              <a:rPr lang="fr-FR" dirty="0"/>
              <a:t>Des dispositifs de détection de fumée sont également installés :</a:t>
            </a:r>
          </a:p>
          <a:p>
            <a:pPr marL="285750" indent="-285750">
              <a:buFont typeface="Arial" panose="020B0604020202020204" pitchFamily="34" charset="0"/>
              <a:buChar char="•"/>
            </a:pPr>
            <a:r>
              <a:rPr lang="fr-FR" dirty="0"/>
              <a:t>dans la </a:t>
            </a:r>
            <a:r>
              <a:rPr lang="fr-FR" dirty="0" err="1"/>
              <a:t>soute</a:t>
            </a:r>
            <a:r>
              <a:rPr lang="fr-FR" dirty="0"/>
              <a:t> électronique de certains avions,</a:t>
            </a:r>
          </a:p>
          <a:p>
            <a:pPr marL="285750" indent="-285750">
              <a:buFont typeface="Arial" panose="020B0604020202020204" pitchFamily="34" charset="0"/>
              <a:buChar char="•"/>
            </a:pPr>
            <a:r>
              <a:rPr lang="fr-FR" dirty="0"/>
              <a:t>dans les </a:t>
            </a:r>
            <a:r>
              <a:rPr lang="fr-FR" dirty="0" err="1"/>
              <a:t>soutes</a:t>
            </a:r>
            <a:r>
              <a:rPr lang="fr-FR" dirty="0"/>
              <a:t> à bagages,</a:t>
            </a:r>
          </a:p>
          <a:p>
            <a:pPr marL="285750" indent="-285750">
              <a:buFont typeface="Arial" panose="020B0604020202020204" pitchFamily="34" charset="0"/>
              <a:buChar char="•"/>
            </a:pPr>
            <a:r>
              <a:rPr lang="fr-FR" dirty="0"/>
              <a:t>dans la </a:t>
            </a:r>
            <a:r>
              <a:rPr lang="fr-FR" dirty="0" err="1"/>
              <a:t>soute</a:t>
            </a:r>
            <a:r>
              <a:rPr lang="fr-FR" dirty="0"/>
              <a:t> cargo.</a:t>
            </a:r>
          </a:p>
          <a:p>
            <a:r>
              <a:rPr lang="fr-FR" dirty="0"/>
              <a:t>En cas d’incendie ou de fumée, l’équipage en est informé par des dispositifs lumineux et sonores dans le poste équipage.</a:t>
            </a:r>
          </a:p>
          <a:p>
            <a:r>
              <a:rPr lang="fr-FR" dirty="0"/>
              <a:t>A noter que les alarmes incendie APU sont en plus répétées dans un logement de train afin d’attirer l’attention du personnel d’entretien.</a:t>
            </a:r>
          </a:p>
        </p:txBody>
      </p:sp>
      <p:sp>
        <p:nvSpPr>
          <p:cNvPr id="7" name="ZoneTexte 6">
            <a:extLst>
              <a:ext uri="{FF2B5EF4-FFF2-40B4-BE49-F238E27FC236}">
                <a16:creationId xmlns:a16="http://schemas.microsoft.com/office/drawing/2014/main" id="{2897AF2F-7F61-059C-4E75-37BE7DC5DC55}"/>
              </a:ext>
            </a:extLst>
          </p:cNvPr>
          <p:cNvSpPr txBox="1"/>
          <p:nvPr/>
        </p:nvSpPr>
        <p:spPr>
          <a:xfrm>
            <a:off x="3720947" y="228467"/>
            <a:ext cx="3649337"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dirty="0"/>
              <a:t>Chapitre 38  DETECTION INCENDIE</a:t>
            </a:r>
          </a:p>
        </p:txBody>
      </p:sp>
    </p:spTree>
    <p:extLst>
      <p:ext uri="{BB962C8B-B14F-4D97-AF65-F5344CB8AC3E}">
        <p14:creationId xmlns:p14="http://schemas.microsoft.com/office/powerpoint/2010/main" val="1621328733"/>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031C5EC2-529F-DD9A-6384-5E007F8B0C2C}"/>
              </a:ext>
            </a:extLst>
          </p:cNvPr>
          <p:cNvPicPr>
            <a:picLocks noGrp="1" noChangeAspect="1"/>
          </p:cNvPicPr>
          <p:nvPr>
            <p:ph idx="1"/>
          </p:nvPr>
        </p:nvPicPr>
        <p:blipFill>
          <a:blip r:embed="rId2"/>
          <a:stretch>
            <a:fillRect/>
          </a:stretch>
        </p:blipFill>
        <p:spPr>
          <a:xfrm>
            <a:off x="981016" y="1825625"/>
            <a:ext cx="10229967" cy="4351338"/>
          </a:xfrm>
        </p:spPr>
      </p:pic>
      <p:sp>
        <p:nvSpPr>
          <p:cNvPr id="6" name="ZoneTexte 5">
            <a:extLst>
              <a:ext uri="{FF2B5EF4-FFF2-40B4-BE49-F238E27FC236}">
                <a16:creationId xmlns:a16="http://schemas.microsoft.com/office/drawing/2014/main" id="{76C6E1B9-C43C-8115-5324-EB0E9CC00BC1}"/>
              </a:ext>
            </a:extLst>
          </p:cNvPr>
          <p:cNvSpPr txBox="1"/>
          <p:nvPr/>
        </p:nvSpPr>
        <p:spPr>
          <a:xfrm>
            <a:off x="3720947" y="228467"/>
            <a:ext cx="3649337"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dirty="0"/>
              <a:t>Chapitre 38  DETECTION INCENDIE</a:t>
            </a:r>
          </a:p>
        </p:txBody>
      </p:sp>
    </p:spTree>
    <p:extLst>
      <p:ext uri="{BB962C8B-B14F-4D97-AF65-F5344CB8AC3E}">
        <p14:creationId xmlns:p14="http://schemas.microsoft.com/office/powerpoint/2010/main" val="2147657349"/>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1992E4DE-B8DD-5430-0BB3-4DD9FD530E12}"/>
              </a:ext>
            </a:extLst>
          </p:cNvPr>
          <p:cNvSpPr txBox="1"/>
          <p:nvPr/>
        </p:nvSpPr>
        <p:spPr>
          <a:xfrm>
            <a:off x="583894" y="1181031"/>
            <a:ext cx="10719412" cy="1754326"/>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just"/>
            <a:r>
              <a:rPr lang="fr-FR" b="1" dirty="0"/>
              <a:t>MONTAGE SERIE</a:t>
            </a:r>
          </a:p>
          <a:p>
            <a:pPr algn="just"/>
            <a:r>
              <a:rPr lang="fr-FR" dirty="0"/>
              <a:t>La détection est assurée par des bilames ou détecteurs ponctuels. Ils tirent leur nom de leur nature et de leur localisation ; </a:t>
            </a:r>
          </a:p>
          <a:p>
            <a:pPr algn="just"/>
            <a:r>
              <a:rPr lang="fr-FR" dirty="0"/>
              <a:t>ils détectent une anomalie en assurant la surveillance d’une zone de surface ou de volume réduits.</a:t>
            </a:r>
          </a:p>
          <a:p>
            <a:pPr algn="just"/>
            <a:r>
              <a:rPr lang="fr-FR" dirty="0"/>
              <a:t>La surveillance d’une zone plus étendue est rendue possible en connectant en cascade plusieurs détecteurs ponctuels.</a:t>
            </a:r>
          </a:p>
        </p:txBody>
      </p:sp>
      <p:sp>
        <p:nvSpPr>
          <p:cNvPr id="6" name="ZoneTexte 5">
            <a:extLst>
              <a:ext uri="{FF2B5EF4-FFF2-40B4-BE49-F238E27FC236}">
                <a16:creationId xmlns:a16="http://schemas.microsoft.com/office/drawing/2014/main" id="{B3A96636-D68B-A04E-5DBC-FA483BB3EC01}"/>
              </a:ext>
            </a:extLst>
          </p:cNvPr>
          <p:cNvSpPr txBox="1"/>
          <p:nvPr/>
        </p:nvSpPr>
        <p:spPr>
          <a:xfrm>
            <a:off x="3974335" y="184399"/>
            <a:ext cx="3649337"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dirty="0"/>
              <a:t>Chapitre 38  DETECTION INCENDIE</a:t>
            </a:r>
          </a:p>
        </p:txBody>
      </p:sp>
      <p:sp>
        <p:nvSpPr>
          <p:cNvPr id="8" name="ZoneTexte 7">
            <a:extLst>
              <a:ext uri="{FF2B5EF4-FFF2-40B4-BE49-F238E27FC236}">
                <a16:creationId xmlns:a16="http://schemas.microsoft.com/office/drawing/2014/main" id="{7119C98C-7388-C9D9-87B9-D6A1B9046FBC}"/>
              </a:ext>
            </a:extLst>
          </p:cNvPr>
          <p:cNvSpPr txBox="1"/>
          <p:nvPr/>
        </p:nvSpPr>
        <p:spPr>
          <a:xfrm>
            <a:off x="3313322" y="682715"/>
            <a:ext cx="4971361"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a:t>DISPOSITIFS DE DETECTION INCENDIE (BELAMES)</a:t>
            </a:r>
          </a:p>
        </p:txBody>
      </p:sp>
      <p:pic>
        <p:nvPicPr>
          <p:cNvPr id="10" name="Image 9">
            <a:extLst>
              <a:ext uri="{FF2B5EF4-FFF2-40B4-BE49-F238E27FC236}">
                <a16:creationId xmlns:a16="http://schemas.microsoft.com/office/drawing/2014/main" id="{E65BE19B-4820-4142-56CA-31A6151E77CE}"/>
              </a:ext>
            </a:extLst>
          </p:cNvPr>
          <p:cNvPicPr>
            <a:picLocks noChangeAspect="1"/>
          </p:cNvPicPr>
          <p:nvPr/>
        </p:nvPicPr>
        <p:blipFill>
          <a:blip r:embed="rId2"/>
          <a:stretch>
            <a:fillRect/>
          </a:stretch>
        </p:blipFill>
        <p:spPr>
          <a:xfrm>
            <a:off x="1443978" y="3064341"/>
            <a:ext cx="8710047" cy="2267823"/>
          </a:xfrm>
          <a:prstGeom prst="rect">
            <a:avLst/>
          </a:prstGeom>
        </p:spPr>
        <p:style>
          <a:lnRef idx="2">
            <a:schemeClr val="accent2"/>
          </a:lnRef>
          <a:fillRef idx="1">
            <a:schemeClr val="lt1"/>
          </a:fillRef>
          <a:effectRef idx="0">
            <a:schemeClr val="accent2"/>
          </a:effectRef>
          <a:fontRef idx="minor">
            <a:schemeClr val="dk1"/>
          </a:fontRef>
        </p:style>
      </p:pic>
      <p:sp>
        <p:nvSpPr>
          <p:cNvPr id="12" name="ZoneTexte 11">
            <a:extLst>
              <a:ext uri="{FF2B5EF4-FFF2-40B4-BE49-F238E27FC236}">
                <a16:creationId xmlns:a16="http://schemas.microsoft.com/office/drawing/2014/main" id="{14BCD20F-1665-9BC0-C7C0-DEC764A4E7F4}"/>
              </a:ext>
            </a:extLst>
          </p:cNvPr>
          <p:cNvSpPr txBox="1"/>
          <p:nvPr/>
        </p:nvSpPr>
        <p:spPr>
          <a:xfrm>
            <a:off x="439295" y="5473272"/>
            <a:ext cx="10719412" cy="1200329"/>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a:t>FONCTIONNEMENT</a:t>
            </a:r>
          </a:p>
          <a:p>
            <a:r>
              <a:rPr lang="fr-FR" dirty="0"/>
              <a:t>Une élévation de température fait ouvrir un ou plusieurs bilames ce qui coupe l’excitation du relais et active les alarmes.</a:t>
            </a:r>
          </a:p>
          <a:p>
            <a:r>
              <a:rPr lang="fr-FR" dirty="0"/>
              <a:t>Le poussoir test enclenché a le même effet que l’ouverture d’un bilame.</a:t>
            </a:r>
          </a:p>
        </p:txBody>
      </p:sp>
    </p:spTree>
    <p:extLst>
      <p:ext uri="{BB962C8B-B14F-4D97-AF65-F5344CB8AC3E}">
        <p14:creationId xmlns:p14="http://schemas.microsoft.com/office/powerpoint/2010/main" val="19953400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1">
            <a:extLst>
              <a:ext uri="{FF2B5EF4-FFF2-40B4-BE49-F238E27FC236}">
                <a16:creationId xmlns:a16="http://schemas.microsoft.com/office/drawing/2014/main" id="{0DA62AD0-9C7C-5490-D52F-EA5848E630BE}"/>
              </a:ext>
            </a:extLst>
          </p:cNvPr>
          <p:cNvSpPr>
            <a:spLocks noGrp="1"/>
          </p:cNvSpPr>
          <p:nvPr>
            <p:ph type="title"/>
          </p:nvPr>
        </p:nvSpPr>
        <p:spPr>
          <a:xfrm>
            <a:off x="3079673" y="99154"/>
            <a:ext cx="6032653" cy="418639"/>
          </a:xfrm>
        </p:spPr>
        <p:txBody>
          <a:bodyPr>
            <a:normAutofit/>
          </a:bodyPr>
          <a:lstStyle/>
          <a:p>
            <a:pPr algn="ctr"/>
            <a:r>
              <a:rPr lang="fr-FR" sz="1800" b="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CONCURRENCE COURANT CONTINU - COURANT ALTERNATIF</a:t>
            </a:r>
            <a:endParaRPr lang="fr-FR" sz="1800" dirty="0"/>
          </a:p>
        </p:txBody>
      </p:sp>
      <p:sp>
        <p:nvSpPr>
          <p:cNvPr id="8" name="ZoneTexte 7">
            <a:extLst>
              <a:ext uri="{FF2B5EF4-FFF2-40B4-BE49-F238E27FC236}">
                <a16:creationId xmlns:a16="http://schemas.microsoft.com/office/drawing/2014/main" id="{6CA51C88-CCF6-FB85-2DD2-8AD98D459F50}"/>
              </a:ext>
            </a:extLst>
          </p:cNvPr>
          <p:cNvSpPr txBox="1"/>
          <p:nvPr/>
        </p:nvSpPr>
        <p:spPr>
          <a:xfrm>
            <a:off x="438837" y="1611836"/>
            <a:ext cx="8673490" cy="2585323"/>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buFont typeface="Arial" panose="020B0604020202020204" pitchFamily="34" charset="0"/>
              <a:buChar char="•"/>
            </a:pPr>
            <a:r>
              <a:rPr lang="fr-FR" dirty="0" smtClean="0"/>
              <a:t>La </a:t>
            </a:r>
            <a:r>
              <a:rPr lang="fr-FR" dirty="0"/>
              <a:t>proportion entre l'alternatif et le continu est variable. </a:t>
            </a:r>
          </a:p>
          <a:p>
            <a:pPr marL="285750" indent="-285750">
              <a:buFont typeface="Arial" panose="020B0604020202020204" pitchFamily="34" charset="0"/>
              <a:buChar char="•"/>
            </a:pPr>
            <a:r>
              <a:rPr lang="fr-FR" dirty="0"/>
              <a:t>Certains équipements sont naturellement mieux alimentés en courant alternatif, </a:t>
            </a:r>
            <a:endParaRPr lang="fr-FR" dirty="0" smtClean="0"/>
          </a:p>
          <a:p>
            <a:pPr marL="285750" indent="-285750">
              <a:buFont typeface="Arial" panose="020B0604020202020204" pitchFamily="34" charset="0"/>
              <a:buChar char="•"/>
            </a:pPr>
            <a:r>
              <a:rPr lang="fr-FR" dirty="0"/>
              <a:t>A</a:t>
            </a:r>
            <a:r>
              <a:rPr lang="fr-FR" dirty="0" smtClean="0"/>
              <a:t>utres </a:t>
            </a:r>
            <a:r>
              <a:rPr lang="fr-FR" dirty="0"/>
              <a:t>le sont mieux en courant continu.</a:t>
            </a:r>
          </a:p>
          <a:p>
            <a:endParaRPr lang="fr-FR" dirty="0"/>
          </a:p>
          <a:p>
            <a:r>
              <a:rPr lang="fr-FR" dirty="0"/>
              <a:t>En règle générale:</a:t>
            </a:r>
          </a:p>
          <a:p>
            <a:pPr marL="285750" indent="-285750">
              <a:buFont typeface="Arial" panose="020B0604020202020204" pitchFamily="34" charset="0"/>
              <a:buChar char="•"/>
            </a:pPr>
            <a:r>
              <a:rPr lang="fr-FR" dirty="0"/>
              <a:t>Les gros porteurs, moyens et longs courriers: un réseau primaire alternatif, et d’un sous réseau continu. </a:t>
            </a:r>
          </a:p>
          <a:p>
            <a:pPr marL="285750" indent="-285750">
              <a:buFont typeface="Arial" panose="020B0604020202020204" pitchFamily="34" charset="0"/>
              <a:buChar char="•"/>
            </a:pPr>
            <a:r>
              <a:rPr lang="fr-FR" dirty="0"/>
              <a:t>Dans l'aviation d'affaires, c'est l'inverse. Le réseau primaire est de type continu, le sous réseau alternatif.</a:t>
            </a:r>
          </a:p>
        </p:txBody>
      </p:sp>
      <p:sp>
        <p:nvSpPr>
          <p:cNvPr id="2" name="Rectangle 1"/>
          <p:cNvSpPr/>
          <p:nvPr/>
        </p:nvSpPr>
        <p:spPr>
          <a:xfrm>
            <a:off x="5204007" y="510816"/>
            <a:ext cx="1479186" cy="369332"/>
          </a:xfrm>
          <a:prstGeom prst="rect">
            <a:avLst/>
          </a:prstGeom>
        </p:spPr>
        <p:txBody>
          <a:bodyPr wrap="none">
            <a:spAutoFit/>
          </a:bodyPr>
          <a:lstStyle/>
          <a:p>
            <a:pPr algn="ctr"/>
            <a:r>
              <a:rPr lang="fr-FR" b="1" dirty="0"/>
              <a:t>COEXISTENCE</a:t>
            </a:r>
          </a:p>
        </p:txBody>
      </p:sp>
    </p:spTree>
    <p:extLst>
      <p:ext uri="{BB962C8B-B14F-4D97-AF65-F5344CB8AC3E}">
        <p14:creationId xmlns:p14="http://schemas.microsoft.com/office/powerpoint/2010/main" val="3221780542"/>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5D984581-623A-D62A-5345-0B90F71857A4}"/>
              </a:ext>
            </a:extLst>
          </p:cNvPr>
          <p:cNvPicPr>
            <a:picLocks noGrp="1" noChangeAspect="1"/>
          </p:cNvPicPr>
          <p:nvPr>
            <p:ph idx="1"/>
          </p:nvPr>
        </p:nvPicPr>
        <p:blipFill>
          <a:blip r:embed="rId2"/>
          <a:stretch>
            <a:fillRect/>
          </a:stretch>
        </p:blipFill>
        <p:spPr>
          <a:xfrm>
            <a:off x="2111468" y="2947671"/>
            <a:ext cx="6492705" cy="3545204"/>
          </a:xfrm>
        </p:spPr>
      </p:pic>
      <p:sp>
        <p:nvSpPr>
          <p:cNvPr id="7" name="ZoneTexte 6">
            <a:extLst>
              <a:ext uri="{FF2B5EF4-FFF2-40B4-BE49-F238E27FC236}">
                <a16:creationId xmlns:a16="http://schemas.microsoft.com/office/drawing/2014/main" id="{918C57E4-B32D-2B03-59C7-116A010B153D}"/>
              </a:ext>
            </a:extLst>
          </p:cNvPr>
          <p:cNvSpPr txBox="1"/>
          <p:nvPr/>
        </p:nvSpPr>
        <p:spPr>
          <a:xfrm>
            <a:off x="1011715" y="1016938"/>
            <a:ext cx="10168569" cy="1754326"/>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just"/>
            <a:r>
              <a:rPr lang="fr-FR" b="1" dirty="0"/>
              <a:t>MONTAGE PARALLELE</a:t>
            </a:r>
          </a:p>
          <a:p>
            <a:pPr algn="just"/>
            <a:r>
              <a:rPr lang="fr-FR" dirty="0"/>
              <a:t>Les bilames contrôlent de par leurs emplacements toutes températures anormales en des points particuliers du réacteur (flûtes d’air chaud). </a:t>
            </a:r>
          </a:p>
          <a:p>
            <a:pPr algn="just"/>
            <a:r>
              <a:rPr lang="fr-FR" dirty="0"/>
              <a:t>Afin d’accroître la sécurité chaque bilame est alimenté par 2 fils, l’ensemble forme une boucle.</a:t>
            </a:r>
          </a:p>
          <a:p>
            <a:pPr algn="just"/>
            <a:r>
              <a:rPr lang="fr-FR" dirty="0"/>
              <a:t>Lorsque la température atteint la valeur de déformation d’un bilame, une masse est donnée au relais d’alarme qui s’excite, d’où fonctionnement des alarmes sonores et</a:t>
            </a:r>
          </a:p>
        </p:txBody>
      </p:sp>
    </p:spTree>
    <p:extLst>
      <p:ext uri="{BB962C8B-B14F-4D97-AF65-F5344CB8AC3E}">
        <p14:creationId xmlns:p14="http://schemas.microsoft.com/office/powerpoint/2010/main" val="187618822"/>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 6">
            <a:extLst>
              <a:ext uri="{FF2B5EF4-FFF2-40B4-BE49-F238E27FC236}">
                <a16:creationId xmlns:a16="http://schemas.microsoft.com/office/drawing/2014/main" id="{6EF7C557-1E1D-D1AD-B7D7-6BC9834CC8E0}"/>
              </a:ext>
            </a:extLst>
          </p:cNvPr>
          <p:cNvPicPr>
            <a:picLocks noChangeAspect="1"/>
          </p:cNvPicPr>
          <p:nvPr/>
        </p:nvPicPr>
        <p:blipFill>
          <a:blip r:embed="rId2"/>
          <a:stretch>
            <a:fillRect/>
          </a:stretch>
        </p:blipFill>
        <p:spPr>
          <a:xfrm>
            <a:off x="6976536" y="292792"/>
            <a:ext cx="4646260" cy="2427040"/>
          </a:xfrm>
          <a:prstGeom prst="rect">
            <a:avLst/>
          </a:prstGeom>
        </p:spPr>
      </p:pic>
      <p:sp>
        <p:nvSpPr>
          <p:cNvPr id="5" name="ZoneTexte 4">
            <a:extLst>
              <a:ext uri="{FF2B5EF4-FFF2-40B4-BE49-F238E27FC236}">
                <a16:creationId xmlns:a16="http://schemas.microsoft.com/office/drawing/2014/main" id="{D898DD57-3867-520E-CDAC-5AC8DDB72057}"/>
              </a:ext>
            </a:extLst>
          </p:cNvPr>
          <p:cNvSpPr txBox="1"/>
          <p:nvPr/>
        </p:nvSpPr>
        <p:spPr>
          <a:xfrm>
            <a:off x="616945" y="2995254"/>
            <a:ext cx="11215171" cy="3416320"/>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buFont typeface="Arial" panose="020B0604020202020204" pitchFamily="34" charset="0"/>
              <a:buChar char="•"/>
            </a:pPr>
            <a:r>
              <a:rPr lang="fr-FR" dirty="0"/>
              <a:t>L’élément détecteur est constitué d’un tube métallique creux, d’environ 2 mm de diamètre,</a:t>
            </a:r>
          </a:p>
          <a:p>
            <a:pPr marL="285750" indent="-285750">
              <a:buFont typeface="Arial" panose="020B0604020202020204" pitchFamily="34" charset="0"/>
              <a:buChar char="•"/>
            </a:pPr>
            <a:r>
              <a:rPr lang="fr-FR" dirty="0"/>
              <a:t>une substance thermosensible garnit l’intérieur du tube (diélectrique) ; </a:t>
            </a:r>
          </a:p>
          <a:p>
            <a:pPr marL="285750" indent="-285750">
              <a:buFont typeface="Arial" panose="020B0604020202020204" pitchFamily="34" charset="0"/>
              <a:buChar char="•"/>
            </a:pPr>
            <a:r>
              <a:rPr lang="fr-FR" dirty="0"/>
              <a:t>une âme métallique, conducteur très fin, est noyée dans ce diélectrique ; </a:t>
            </a:r>
          </a:p>
          <a:p>
            <a:endParaRPr lang="fr-FR" dirty="0"/>
          </a:p>
          <a:p>
            <a:r>
              <a:rPr lang="fr-FR" b="1" dirty="0"/>
              <a:t>Absence de surchauffe</a:t>
            </a:r>
          </a:p>
          <a:p>
            <a:pPr marL="285750" indent="-285750">
              <a:buFont typeface="Arial" panose="020B0604020202020204" pitchFamily="34" charset="0"/>
              <a:buChar char="•"/>
            </a:pPr>
            <a:r>
              <a:rPr lang="fr-FR" dirty="0"/>
              <a:t>La résistance ohmique mesurée entre le fil conducteur central et le tube est très élevée, supérieure à 50 mégohms ; aucun courant de fuite ne traverse la matière isolante, </a:t>
            </a:r>
          </a:p>
          <a:p>
            <a:pPr marL="285750" indent="-285750">
              <a:buFont typeface="Arial" panose="020B0604020202020204" pitchFamily="34" charset="0"/>
              <a:buChar char="•"/>
            </a:pPr>
            <a:r>
              <a:rPr lang="fr-FR" dirty="0"/>
              <a:t>le relais de détection incendie ne s’excite pas.</a:t>
            </a:r>
          </a:p>
          <a:p>
            <a:r>
              <a:rPr lang="fr-FR" b="1" dirty="0"/>
              <a:t>Surchauffe (160 à 200°)</a:t>
            </a:r>
          </a:p>
          <a:p>
            <a:pPr marL="285750" indent="-285750">
              <a:buFont typeface="Arial" panose="020B0604020202020204" pitchFamily="34" charset="0"/>
              <a:buChar char="•"/>
            </a:pPr>
            <a:r>
              <a:rPr lang="fr-FR" dirty="0"/>
              <a:t>Si la température autour de l’élément croît, la résistance de l’isolant décroît (CTN). </a:t>
            </a:r>
          </a:p>
          <a:p>
            <a:pPr marL="285750" indent="-285750">
              <a:buFont typeface="Arial" panose="020B0604020202020204" pitchFamily="34" charset="0"/>
              <a:buChar char="•"/>
            </a:pPr>
            <a:r>
              <a:rPr lang="fr-FR" dirty="0"/>
              <a:t>Dès qu’elle atteint 330 Q un courant de fuite s’établit, </a:t>
            </a:r>
          </a:p>
          <a:p>
            <a:pPr marL="285750" indent="-285750">
              <a:buFont typeface="Arial" panose="020B0604020202020204" pitchFamily="34" charset="0"/>
              <a:buChar char="•"/>
            </a:pPr>
            <a:r>
              <a:rPr lang="fr-FR" dirty="0"/>
              <a:t>exciter le relais d’alarme, </a:t>
            </a:r>
          </a:p>
        </p:txBody>
      </p:sp>
      <p:sp>
        <p:nvSpPr>
          <p:cNvPr id="11" name="ZoneTexte 10">
            <a:extLst>
              <a:ext uri="{FF2B5EF4-FFF2-40B4-BE49-F238E27FC236}">
                <a16:creationId xmlns:a16="http://schemas.microsoft.com/office/drawing/2014/main" id="{903C7383-960C-A374-38BB-1984ECB14BF0}"/>
              </a:ext>
            </a:extLst>
          </p:cNvPr>
          <p:cNvSpPr txBox="1"/>
          <p:nvPr/>
        </p:nvSpPr>
        <p:spPr>
          <a:xfrm>
            <a:off x="3193159" y="446426"/>
            <a:ext cx="3474904"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a:t>DETECTION A ELEMENT CONTINU</a:t>
            </a:r>
          </a:p>
        </p:txBody>
      </p:sp>
    </p:spTree>
    <p:extLst>
      <p:ext uri="{BB962C8B-B14F-4D97-AF65-F5344CB8AC3E}">
        <p14:creationId xmlns:p14="http://schemas.microsoft.com/office/powerpoint/2010/main" val="1259710062"/>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63D4A71D-3AE6-B9BE-9246-067D59AEF783}"/>
              </a:ext>
            </a:extLst>
          </p:cNvPr>
          <p:cNvPicPr>
            <a:picLocks noGrp="1" noChangeAspect="1"/>
          </p:cNvPicPr>
          <p:nvPr>
            <p:ph idx="1"/>
          </p:nvPr>
        </p:nvPicPr>
        <p:blipFill>
          <a:blip r:embed="rId2"/>
          <a:stretch>
            <a:fillRect/>
          </a:stretch>
        </p:blipFill>
        <p:spPr>
          <a:xfrm>
            <a:off x="2820443" y="882594"/>
            <a:ext cx="6279489" cy="2855437"/>
          </a:xfrm>
        </p:spPr>
        <p:style>
          <a:lnRef idx="2">
            <a:schemeClr val="accent2"/>
          </a:lnRef>
          <a:fillRef idx="1">
            <a:schemeClr val="lt1"/>
          </a:fillRef>
          <a:effectRef idx="0">
            <a:schemeClr val="accent2"/>
          </a:effectRef>
          <a:fontRef idx="minor">
            <a:schemeClr val="dk1"/>
          </a:fontRef>
        </p:style>
      </p:pic>
      <p:sp>
        <p:nvSpPr>
          <p:cNvPr id="7" name="ZoneTexte 6">
            <a:extLst>
              <a:ext uri="{FF2B5EF4-FFF2-40B4-BE49-F238E27FC236}">
                <a16:creationId xmlns:a16="http://schemas.microsoft.com/office/drawing/2014/main" id="{CDDF9777-24B8-C08B-3489-D2C3EB27BD31}"/>
              </a:ext>
            </a:extLst>
          </p:cNvPr>
          <p:cNvSpPr txBox="1"/>
          <p:nvPr/>
        </p:nvSpPr>
        <p:spPr>
          <a:xfrm>
            <a:off x="556413" y="3949106"/>
            <a:ext cx="10807547" cy="1200329"/>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gn="just">
              <a:buFont typeface="Arial" panose="020B0604020202020204" pitchFamily="34" charset="0"/>
              <a:buChar char="•"/>
            </a:pPr>
            <a:r>
              <a:rPr lang="fr-FR" dirty="0"/>
              <a:t>L’élément détecteur est identique à celui des autres systèmes. </a:t>
            </a:r>
          </a:p>
          <a:p>
            <a:pPr marL="285750" indent="-285750" algn="just">
              <a:buFont typeface="Arial" panose="020B0604020202020204" pitchFamily="34" charset="0"/>
              <a:buChar char="•"/>
            </a:pPr>
            <a:r>
              <a:rPr lang="fr-FR" dirty="0"/>
              <a:t>Toutefois il est alimenté-en courant alternatif </a:t>
            </a:r>
          </a:p>
          <a:p>
            <a:pPr marL="285750" indent="-285750" algn="just">
              <a:buFont typeface="Arial" panose="020B0604020202020204" pitchFamily="34" charset="0"/>
              <a:buChar char="•"/>
            </a:pPr>
            <a:r>
              <a:rPr lang="fr-FR" dirty="0"/>
              <a:t>il est basé sur un-effet capacitif.</a:t>
            </a:r>
          </a:p>
          <a:p>
            <a:pPr marL="285750" indent="-285750" algn="just">
              <a:buFont typeface="Arial" panose="020B0604020202020204" pitchFamily="34" charset="0"/>
              <a:buChar char="•"/>
            </a:pPr>
            <a:r>
              <a:rPr lang="fr-FR" dirty="0"/>
              <a:t>On peut l’assimiler à un condensateur cylindrique de capacité thermosensible.</a:t>
            </a:r>
          </a:p>
        </p:txBody>
      </p:sp>
      <p:sp>
        <p:nvSpPr>
          <p:cNvPr id="9" name="ZoneTexte 8">
            <a:extLst>
              <a:ext uri="{FF2B5EF4-FFF2-40B4-BE49-F238E27FC236}">
                <a16:creationId xmlns:a16="http://schemas.microsoft.com/office/drawing/2014/main" id="{7F7D9221-2AE0-F3BF-3C5C-ECCF6A8D8230}"/>
              </a:ext>
            </a:extLst>
          </p:cNvPr>
          <p:cNvSpPr txBox="1"/>
          <p:nvPr/>
        </p:nvSpPr>
        <p:spPr>
          <a:xfrm>
            <a:off x="4000834" y="307150"/>
            <a:ext cx="3799108"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a:t>DETECTION INCENDIE TYPE GRAVINER</a:t>
            </a:r>
          </a:p>
        </p:txBody>
      </p:sp>
    </p:spTree>
    <p:extLst>
      <p:ext uri="{BB962C8B-B14F-4D97-AF65-F5344CB8AC3E}">
        <p14:creationId xmlns:p14="http://schemas.microsoft.com/office/powerpoint/2010/main" val="561164149"/>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5E39140F-51D8-5E97-D077-52DE59CB7327}"/>
              </a:ext>
            </a:extLst>
          </p:cNvPr>
          <p:cNvSpPr txBox="1"/>
          <p:nvPr/>
        </p:nvSpPr>
        <p:spPr>
          <a:xfrm>
            <a:off x="561860" y="1459177"/>
            <a:ext cx="10862631" cy="3693319"/>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b="1" dirty="0"/>
              <a:t>DETECTION INCENDIE GTR</a:t>
            </a:r>
          </a:p>
          <a:p>
            <a:pPr marL="285750" indent="-285750">
              <a:buFont typeface="Arial" panose="020B0604020202020204" pitchFamily="34" charset="0"/>
              <a:buChar char="•"/>
            </a:pPr>
            <a:r>
              <a:rPr lang="fr-FR" dirty="0"/>
              <a:t>Les 4 GTR sont équipés de dispositifs de détection incendie de type capacitif. </a:t>
            </a:r>
          </a:p>
          <a:p>
            <a:pPr marL="285750" indent="-285750">
              <a:buFont typeface="Arial" panose="020B0604020202020204" pitchFamily="34" charset="0"/>
              <a:buChar char="•"/>
            </a:pPr>
            <a:r>
              <a:rPr lang="fr-FR" dirty="0"/>
              <a:t>Afin d’augmenter la fiabilité de la détection, chaque GTR est équipé de 2 circuits indépendants, </a:t>
            </a:r>
          </a:p>
          <a:p>
            <a:pPr marL="285750" indent="-285750">
              <a:buFont typeface="Arial" panose="020B0604020202020204" pitchFamily="34" charset="0"/>
              <a:buChar char="•"/>
            </a:pPr>
            <a:r>
              <a:rPr lang="fr-FR" dirty="0"/>
              <a:t>ils alimentent :</a:t>
            </a:r>
          </a:p>
          <a:p>
            <a:pPr marL="285750" indent="-285750">
              <a:buFont typeface="Arial" panose="020B0604020202020204" pitchFamily="34" charset="0"/>
              <a:buChar char="•"/>
            </a:pPr>
            <a:r>
              <a:rPr lang="fr-FR" dirty="0"/>
              <a:t>un indicateur double de température (panneau P4) ;</a:t>
            </a:r>
          </a:p>
          <a:p>
            <a:pPr marL="285750" indent="-285750">
              <a:buFont typeface="Arial" panose="020B0604020202020204" pitchFamily="34" charset="0"/>
              <a:buChar char="•"/>
            </a:pPr>
            <a:r>
              <a:rPr lang="fr-FR" dirty="0"/>
              <a:t>un circuit logique ET qui assure :</a:t>
            </a:r>
          </a:p>
          <a:p>
            <a:pPr marL="742950" lvl="1" indent="-285750">
              <a:buFont typeface="Courier New" panose="02070309020205020404" pitchFamily="49" charset="0"/>
              <a:buChar char="o"/>
            </a:pPr>
            <a:r>
              <a:rPr lang="fr-FR" dirty="0"/>
              <a:t>l’allumage de la poignée coupe feu du réacteur correspondant,</a:t>
            </a:r>
          </a:p>
          <a:p>
            <a:pPr marL="742950" lvl="1" indent="-285750">
              <a:buFont typeface="Courier New" panose="02070309020205020404" pitchFamily="49" charset="0"/>
              <a:buChar char="o"/>
            </a:pPr>
            <a:r>
              <a:rPr lang="fr-FR" dirty="0"/>
              <a:t>l’allumage de 2 voyants « </a:t>
            </a:r>
            <a:r>
              <a:rPr lang="fr-FR" dirty="0" err="1"/>
              <a:t>Fire</a:t>
            </a:r>
            <a:r>
              <a:rPr lang="fr-FR" dirty="0"/>
              <a:t> » (P10),</a:t>
            </a:r>
          </a:p>
          <a:p>
            <a:pPr marL="742950" lvl="1" indent="-285750">
              <a:buFont typeface="Courier New" panose="02070309020205020404" pitchFamily="49" charset="0"/>
              <a:buChar char="o"/>
            </a:pPr>
            <a:r>
              <a:rPr lang="fr-FR" dirty="0"/>
              <a:t>la sonnerie continue,</a:t>
            </a:r>
          </a:p>
          <a:p>
            <a:pPr marL="285750" indent="-285750">
              <a:buFont typeface="Arial" panose="020B0604020202020204" pitchFamily="34" charset="0"/>
              <a:buChar char="•"/>
            </a:pPr>
            <a:r>
              <a:rPr lang="fr-FR" dirty="0"/>
              <a:t>un circuit de défaut (court-circuit) comprenant :</a:t>
            </a:r>
          </a:p>
          <a:p>
            <a:pPr marL="742950" lvl="1" indent="-285750">
              <a:buFont typeface="Courier New" panose="02070309020205020404" pitchFamily="49" charset="0"/>
              <a:buChar char="o"/>
            </a:pPr>
            <a:r>
              <a:rPr lang="fr-FR" dirty="0"/>
              <a:t>un circuit ou exclusif,</a:t>
            </a:r>
          </a:p>
          <a:p>
            <a:pPr marL="742950" lvl="1" indent="-285750">
              <a:buFont typeface="Courier New" panose="02070309020205020404" pitchFamily="49" charset="0"/>
              <a:buChar char="o"/>
            </a:pPr>
            <a:r>
              <a:rPr lang="fr-FR" dirty="0"/>
              <a:t>un voyant </a:t>
            </a:r>
            <a:r>
              <a:rPr lang="fr-FR" dirty="0" err="1"/>
              <a:t>Fault</a:t>
            </a:r>
            <a:r>
              <a:rPr lang="fr-FR" dirty="0"/>
              <a:t>.</a:t>
            </a:r>
          </a:p>
          <a:p>
            <a:pPr marL="285750" indent="-285750">
              <a:buFont typeface="Arial" panose="020B0604020202020204" pitchFamily="34" charset="0"/>
              <a:buChar char="•"/>
            </a:pPr>
            <a:r>
              <a:rPr lang="fr-FR" dirty="0"/>
              <a:t>Le sélecteur (A - </a:t>
            </a:r>
            <a:r>
              <a:rPr lang="fr-FR" dirty="0" err="1"/>
              <a:t>Both</a:t>
            </a:r>
            <a:r>
              <a:rPr lang="fr-FR" dirty="0"/>
              <a:t> – B) permet d’éliminer le circuit défaillant.</a:t>
            </a:r>
          </a:p>
        </p:txBody>
      </p:sp>
      <p:sp>
        <p:nvSpPr>
          <p:cNvPr id="7" name="ZoneTexte 6">
            <a:extLst>
              <a:ext uri="{FF2B5EF4-FFF2-40B4-BE49-F238E27FC236}">
                <a16:creationId xmlns:a16="http://schemas.microsoft.com/office/drawing/2014/main" id="{D6CCEFD4-0066-DACE-B8FC-72BF971242AB}"/>
              </a:ext>
            </a:extLst>
          </p:cNvPr>
          <p:cNvSpPr txBox="1"/>
          <p:nvPr/>
        </p:nvSpPr>
        <p:spPr>
          <a:xfrm>
            <a:off x="3599761" y="615877"/>
            <a:ext cx="4123063"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dirty="0"/>
              <a:t>DETECTION INCENDIE B-747 (exemple)</a:t>
            </a:r>
          </a:p>
        </p:txBody>
      </p:sp>
    </p:spTree>
    <p:extLst>
      <p:ext uri="{BB962C8B-B14F-4D97-AF65-F5344CB8AC3E}">
        <p14:creationId xmlns:p14="http://schemas.microsoft.com/office/powerpoint/2010/main" val="2061466646"/>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02E2F99-7CB7-7A1F-ABC2-9EC20E5B7A3E}"/>
              </a:ext>
            </a:extLst>
          </p:cNvPr>
          <p:cNvSpPr>
            <a:spLocks noGrp="1"/>
          </p:cNvSpPr>
          <p:nvPr>
            <p:ph type="title"/>
          </p:nvPr>
        </p:nvSpPr>
        <p:spPr/>
        <p:txBody>
          <a:bodyPr/>
          <a:lstStyle/>
          <a:p>
            <a:endParaRPr lang="fr-FR"/>
          </a:p>
        </p:txBody>
      </p:sp>
      <p:sp>
        <p:nvSpPr>
          <p:cNvPr id="5" name="ZoneTexte 4">
            <a:extLst>
              <a:ext uri="{FF2B5EF4-FFF2-40B4-BE49-F238E27FC236}">
                <a16:creationId xmlns:a16="http://schemas.microsoft.com/office/drawing/2014/main" id="{0285709F-819E-EA14-62AD-014A823581FA}"/>
              </a:ext>
            </a:extLst>
          </p:cNvPr>
          <p:cNvSpPr txBox="1"/>
          <p:nvPr/>
        </p:nvSpPr>
        <p:spPr>
          <a:xfrm>
            <a:off x="484742" y="1849511"/>
            <a:ext cx="10351265" cy="1200329"/>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b="1" dirty="0"/>
              <a:t>CIRCUIT D’ESSAI</a:t>
            </a:r>
          </a:p>
          <a:p>
            <a:r>
              <a:rPr lang="fr-FR" dirty="0"/>
              <a:t>Un circuit d’essai permet de vérifier </a:t>
            </a:r>
          </a:p>
          <a:p>
            <a:pPr marL="285750" indent="-285750">
              <a:buFont typeface="Arial" panose="020B0604020202020204" pitchFamily="34" charset="0"/>
              <a:buChar char="•"/>
            </a:pPr>
            <a:r>
              <a:rPr lang="fr-FR" dirty="0"/>
              <a:t>sur « </a:t>
            </a:r>
            <a:r>
              <a:rPr lang="fr-FR" dirty="0" err="1"/>
              <a:t>Fire</a:t>
            </a:r>
            <a:r>
              <a:rPr lang="fr-FR" dirty="0"/>
              <a:t> test » le fonctionnement de la détection incendie,</a:t>
            </a:r>
          </a:p>
          <a:p>
            <a:pPr marL="285750" indent="-285750">
              <a:buFont typeface="Arial" panose="020B0604020202020204" pitchFamily="34" charset="0"/>
              <a:buChar char="•"/>
            </a:pPr>
            <a:r>
              <a:rPr lang="fr-FR" dirty="0"/>
              <a:t>sur « </a:t>
            </a:r>
            <a:r>
              <a:rPr lang="fr-FR" dirty="0" err="1"/>
              <a:t>Fault</a:t>
            </a:r>
            <a:r>
              <a:rPr lang="fr-FR" dirty="0"/>
              <a:t> test » le fonctionnement de la détection défaut.</a:t>
            </a:r>
          </a:p>
        </p:txBody>
      </p:sp>
    </p:spTree>
    <p:extLst>
      <p:ext uri="{BB962C8B-B14F-4D97-AF65-F5344CB8AC3E}">
        <p14:creationId xmlns:p14="http://schemas.microsoft.com/office/powerpoint/2010/main" val="2369349680"/>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091CC43E-D899-8966-D980-371B0D2BB43F}"/>
              </a:ext>
            </a:extLst>
          </p:cNvPr>
          <p:cNvSpPr txBox="1"/>
          <p:nvPr/>
        </p:nvSpPr>
        <p:spPr>
          <a:xfrm>
            <a:off x="583893" y="1446595"/>
            <a:ext cx="11160087" cy="2308324"/>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b="1" dirty="0"/>
              <a:t>DETECTION INCENDIE MOTEUR</a:t>
            </a:r>
          </a:p>
          <a:p>
            <a:r>
              <a:rPr lang="fr-FR" dirty="0"/>
              <a:t>Le système détecte l'incendie et/ou la surchauffe dans la zone des moteurs au moyen de détecteurs à gaz.</a:t>
            </a:r>
          </a:p>
          <a:p>
            <a:r>
              <a:rPr lang="fr-FR" dirty="0"/>
              <a:t>DESCRIPTION</a:t>
            </a:r>
          </a:p>
          <a:p>
            <a:r>
              <a:rPr lang="fr-FR" dirty="0"/>
              <a:t>L’élément détecteur comprend :</a:t>
            </a:r>
          </a:p>
          <a:p>
            <a:pPr marL="285750" indent="-285750">
              <a:buFont typeface="Arial" panose="020B0604020202020204" pitchFamily="34" charset="0"/>
              <a:buChar char="•"/>
            </a:pPr>
            <a:r>
              <a:rPr lang="fr-FR" dirty="0"/>
              <a:t>une enveloppe en acier inoxydable ;</a:t>
            </a:r>
          </a:p>
          <a:p>
            <a:pPr marL="285750" indent="-285750">
              <a:buFont typeface="Arial" panose="020B0604020202020204" pitchFamily="34" charset="0"/>
              <a:buChar char="•"/>
            </a:pPr>
            <a:r>
              <a:rPr lang="fr-FR" dirty="0"/>
              <a:t>une âme métallique en titanium hydraté ayant absorbé un gaz ;</a:t>
            </a:r>
          </a:p>
          <a:p>
            <a:r>
              <a:rPr lang="fr-FR" dirty="0"/>
              <a:t>» un rembourrage métallique torsadé entre F âme et F enveloppe, cet espace est</a:t>
            </a:r>
          </a:p>
          <a:p>
            <a:r>
              <a:rPr lang="fr-FR" dirty="0"/>
              <a:t>également rempli de gaz,</a:t>
            </a:r>
          </a:p>
        </p:txBody>
      </p:sp>
      <p:sp>
        <p:nvSpPr>
          <p:cNvPr id="7" name="ZoneTexte 6">
            <a:extLst>
              <a:ext uri="{FF2B5EF4-FFF2-40B4-BE49-F238E27FC236}">
                <a16:creationId xmlns:a16="http://schemas.microsoft.com/office/drawing/2014/main" id="{E56D5320-944B-4AF1-2E38-AC2C93DD6DA9}"/>
              </a:ext>
            </a:extLst>
          </p:cNvPr>
          <p:cNvSpPr txBox="1"/>
          <p:nvPr/>
        </p:nvSpPr>
        <p:spPr>
          <a:xfrm>
            <a:off x="2773496" y="255220"/>
            <a:ext cx="6932364"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dirty="0"/>
              <a:t>DISPOSITIFS DE DETECTION INCENDIE A GAZ (MOTEUR APU)</a:t>
            </a:r>
          </a:p>
        </p:txBody>
      </p:sp>
      <p:sp>
        <p:nvSpPr>
          <p:cNvPr id="9" name="ZoneTexte 8">
            <a:extLst>
              <a:ext uri="{FF2B5EF4-FFF2-40B4-BE49-F238E27FC236}">
                <a16:creationId xmlns:a16="http://schemas.microsoft.com/office/drawing/2014/main" id="{5B1BB34A-EFFD-D729-B79B-E3BCAA9B8334}"/>
              </a:ext>
            </a:extLst>
          </p:cNvPr>
          <p:cNvSpPr txBox="1"/>
          <p:nvPr/>
        </p:nvSpPr>
        <p:spPr>
          <a:xfrm>
            <a:off x="583892" y="4017457"/>
            <a:ext cx="11160087" cy="2031325"/>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b="1" dirty="0"/>
              <a:t>PRINCIPE</a:t>
            </a:r>
          </a:p>
          <a:p>
            <a:r>
              <a:rPr lang="fr-FR" dirty="0"/>
              <a:t>Lorsque le détecteur est soumis à une élévation de température, la pression dans le tube  augmente et actionne un </a:t>
            </a:r>
            <a:r>
              <a:rPr lang="fr-FR" dirty="0" err="1"/>
              <a:t>mano-contact</a:t>
            </a:r>
            <a:r>
              <a:rPr lang="fr-FR" dirty="0"/>
              <a:t> qui provoque à travers un module de détection, le déclenchement des alarmes sonores et lumineuses.</a:t>
            </a:r>
          </a:p>
          <a:p>
            <a:r>
              <a:rPr lang="fr-FR" dirty="0"/>
              <a:t>Le module comprend les circuits associés aux dispositifs de surchauffe et incendie moteur et ceux de F APU.</a:t>
            </a:r>
          </a:p>
          <a:p>
            <a:r>
              <a:rPr lang="fr-FR" dirty="0"/>
              <a:t>Chaque moteur est équipé de deux détecteurs doubles situés l’un à la partie inférieure du moteur, l’autre à la partie supérieure sous la tôle pare-feu.</a:t>
            </a:r>
          </a:p>
          <a:p>
            <a:r>
              <a:rPr lang="fr-FR" dirty="0"/>
              <a:t>APU : trois détecteurs à gaz sont installés sur F APU et son échappement</a:t>
            </a:r>
          </a:p>
        </p:txBody>
      </p:sp>
    </p:spTree>
    <p:extLst>
      <p:ext uri="{BB962C8B-B14F-4D97-AF65-F5344CB8AC3E}">
        <p14:creationId xmlns:p14="http://schemas.microsoft.com/office/powerpoint/2010/main" val="3002124716"/>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7985D9D-C9CD-913C-3028-4EC55937BE02}"/>
              </a:ext>
            </a:extLst>
          </p:cNvPr>
          <p:cNvSpPr>
            <a:spLocks noGrp="1"/>
          </p:cNvSpPr>
          <p:nvPr>
            <p:ph type="title"/>
          </p:nvPr>
        </p:nvSpPr>
        <p:spPr/>
        <p:txBody>
          <a:bodyPr/>
          <a:lstStyle/>
          <a:p>
            <a:endParaRPr lang="fr-FR"/>
          </a:p>
        </p:txBody>
      </p:sp>
      <p:sp>
        <p:nvSpPr>
          <p:cNvPr id="5" name="ZoneTexte 4">
            <a:extLst>
              <a:ext uri="{FF2B5EF4-FFF2-40B4-BE49-F238E27FC236}">
                <a16:creationId xmlns:a16="http://schemas.microsoft.com/office/drawing/2014/main" id="{A6FA12C8-36BD-7CA9-AA1A-1ED6E8AF8606}"/>
              </a:ext>
            </a:extLst>
          </p:cNvPr>
          <p:cNvSpPr txBox="1"/>
          <p:nvPr/>
        </p:nvSpPr>
        <p:spPr>
          <a:xfrm>
            <a:off x="290111" y="365125"/>
            <a:ext cx="11611778" cy="1477328"/>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b="1" dirty="0"/>
              <a:t>NATURE DES PARASITES</a:t>
            </a:r>
          </a:p>
          <a:p>
            <a:r>
              <a:rPr lang="fr-FR" dirty="0"/>
              <a:t>Leurs origines sont diverses, on peut les classer en 3 catégories :</a:t>
            </a:r>
          </a:p>
          <a:p>
            <a:pPr marL="285750" indent="-285750">
              <a:buFont typeface="Arial" panose="020B0604020202020204" pitchFamily="34" charset="0"/>
              <a:buChar char="•"/>
            </a:pPr>
            <a:r>
              <a:rPr lang="fr-FR" dirty="0"/>
              <a:t>les parasites atmosphériques,</a:t>
            </a:r>
          </a:p>
          <a:p>
            <a:pPr marL="285750" indent="-285750">
              <a:buFont typeface="Arial" panose="020B0604020202020204" pitchFamily="34" charset="0"/>
              <a:buChar char="•"/>
            </a:pPr>
            <a:r>
              <a:rPr lang="fr-FR" dirty="0"/>
              <a:t>les parasites électrostatiques,</a:t>
            </a:r>
          </a:p>
          <a:p>
            <a:pPr marL="285750" indent="-285750">
              <a:buFont typeface="Arial" panose="020B0604020202020204" pitchFamily="34" charset="0"/>
              <a:buChar char="•"/>
            </a:pPr>
            <a:r>
              <a:rPr lang="fr-FR" dirty="0"/>
              <a:t>les parasites électriques.</a:t>
            </a:r>
          </a:p>
        </p:txBody>
      </p:sp>
      <p:sp>
        <p:nvSpPr>
          <p:cNvPr id="7" name="ZoneTexte 6">
            <a:extLst>
              <a:ext uri="{FF2B5EF4-FFF2-40B4-BE49-F238E27FC236}">
                <a16:creationId xmlns:a16="http://schemas.microsoft.com/office/drawing/2014/main" id="{44967AA9-34D5-BB13-068A-656DD8FF3233}"/>
              </a:ext>
            </a:extLst>
          </p:cNvPr>
          <p:cNvSpPr txBox="1"/>
          <p:nvPr/>
        </p:nvSpPr>
        <p:spPr>
          <a:xfrm>
            <a:off x="290111" y="2239074"/>
            <a:ext cx="11611778" cy="3970318"/>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just"/>
            <a:r>
              <a:rPr lang="fr-FR" b="1" dirty="0"/>
              <a:t>PARASITES ATMOSPHERIQUES</a:t>
            </a:r>
          </a:p>
          <a:p>
            <a:pPr algn="just"/>
            <a:r>
              <a:rPr lang="fr-FR" dirty="0"/>
              <a:t>Les avions actuels sont construits en aluminium ; </a:t>
            </a:r>
          </a:p>
          <a:p>
            <a:pPr algn="just"/>
            <a:r>
              <a:rPr lang="fr-FR" dirty="0"/>
              <a:t>ils constituent de véritables cages de Faraday, sur lesquelles glisse la foudre, </a:t>
            </a:r>
          </a:p>
          <a:p>
            <a:pPr algn="just"/>
            <a:r>
              <a:rPr lang="fr-FR" dirty="0"/>
              <a:t>les aéronefs que la technique prépare pour les années à venir utiliseront beaucoup de matériaux composites (fibres de verre, carbone) </a:t>
            </a:r>
          </a:p>
          <a:p>
            <a:pPr algn="just"/>
            <a:r>
              <a:rPr lang="fr-FR" dirty="0"/>
              <a:t>ils présentent l’inconvénient d’être perméables aux parasites atmosphériques, </a:t>
            </a:r>
          </a:p>
          <a:p>
            <a:pPr algn="just"/>
            <a:r>
              <a:rPr lang="fr-FR" dirty="0"/>
              <a:t>d’où le risque d’atteindre les commandes de ces futurs avions. </a:t>
            </a:r>
          </a:p>
          <a:p>
            <a:pPr algn="just"/>
            <a:r>
              <a:rPr lang="fr-FR" dirty="0"/>
              <a:t>Ces commandes seront électriques, placées sous le contrôle d’ordinateurs, ce qui pose un vrai problème, </a:t>
            </a:r>
          </a:p>
          <a:p>
            <a:pPr algn="just"/>
            <a:r>
              <a:rPr lang="fr-FR" dirty="0"/>
              <a:t>car l’électronique caractérisée par une rapidité de réaction permettra à ces avions d’être plus sûrs que les avions actuels à condition toutefois que les équipements soient placés dans des endroits de l’appareil protégés de la foudre, et faire en sorte que l’information dans l’avion, qu’elle émane du pilote ou d’un système automatique, ne soit pas confondue avec un signal parasite, produit par un éclair.</a:t>
            </a:r>
          </a:p>
          <a:p>
            <a:pPr algn="just"/>
            <a:r>
              <a:rPr lang="fr-FR" dirty="0"/>
              <a:t>Les fibres optiques seront très certainement utilisées dans le futur, pour faire circuler l’information car elles sont insensibles aux parasites. </a:t>
            </a:r>
          </a:p>
        </p:txBody>
      </p:sp>
    </p:spTree>
    <p:extLst>
      <p:ext uri="{BB962C8B-B14F-4D97-AF65-F5344CB8AC3E}">
        <p14:creationId xmlns:p14="http://schemas.microsoft.com/office/powerpoint/2010/main" val="2264592230"/>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493D6243-FA3E-C902-398D-84041044DBFA}"/>
              </a:ext>
            </a:extLst>
          </p:cNvPr>
          <p:cNvSpPr txBox="1"/>
          <p:nvPr/>
        </p:nvSpPr>
        <p:spPr>
          <a:xfrm>
            <a:off x="637953" y="889844"/>
            <a:ext cx="11068494" cy="3416320"/>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a:t>PARASITES ELECTRIQUES</a:t>
            </a:r>
          </a:p>
          <a:p>
            <a:r>
              <a:rPr lang="fr-FR" dirty="0"/>
              <a:t>Ces derniers résultent du fonctionnement d’appareillages de bord tels que :</a:t>
            </a:r>
          </a:p>
          <a:p>
            <a:pPr marL="285750" indent="-285750">
              <a:buFont typeface="Arial" panose="020B0604020202020204" pitchFamily="34" charset="0"/>
              <a:buChar char="•"/>
            </a:pPr>
            <a:r>
              <a:rPr lang="fr-FR" dirty="0"/>
              <a:t>dynamos,</a:t>
            </a:r>
          </a:p>
          <a:p>
            <a:pPr marL="285750" indent="-285750">
              <a:buFont typeface="Arial" panose="020B0604020202020204" pitchFamily="34" charset="0"/>
              <a:buChar char="•"/>
            </a:pPr>
            <a:r>
              <a:rPr lang="fr-FR" dirty="0"/>
              <a:t>moteurs,</a:t>
            </a:r>
          </a:p>
          <a:p>
            <a:pPr marL="285750" indent="-285750">
              <a:buFont typeface="Arial" panose="020B0604020202020204" pitchFamily="34" charset="0"/>
              <a:buChar char="•"/>
            </a:pPr>
            <a:r>
              <a:rPr lang="fr-FR" dirty="0"/>
              <a:t>relais,</a:t>
            </a:r>
          </a:p>
          <a:p>
            <a:pPr marL="285750" indent="-285750">
              <a:buFont typeface="Arial" panose="020B0604020202020204" pitchFamily="34" charset="0"/>
              <a:buChar char="•"/>
            </a:pPr>
            <a:r>
              <a:rPr lang="fr-FR" dirty="0"/>
              <a:t>dispositifs d’allumage.</a:t>
            </a:r>
          </a:p>
          <a:p>
            <a:r>
              <a:rPr lang="fr-FR" dirty="0"/>
              <a:t>Il est donc nécessaire d’éliminer ces parasites, afin qu’ils ne perturbent pas le fonctionnement des récepteurs de bord.</a:t>
            </a:r>
          </a:p>
          <a:p>
            <a:r>
              <a:rPr lang="fr-FR" dirty="0"/>
              <a:t>Les parasites quelle que soit leur nature peuvent être considérés comme un courant électrique  haute fréquence susceptible d’atteindre les récepteurs de différentes façons, à </a:t>
            </a:r>
            <a:r>
              <a:rPr lang="fr-FR" dirty="0" err="1"/>
              <a:t>conditionqu’il</a:t>
            </a:r>
            <a:r>
              <a:rPr lang="fr-FR" dirty="0"/>
              <a:t> y ait couplage entre eux.</a:t>
            </a:r>
          </a:p>
          <a:p>
            <a:r>
              <a:rPr lang="fr-FR" dirty="0"/>
              <a:t>Le couplage se définit comme la façon dont l'énergie électromagnétique ou électrostatique se transmet de la source de parasites aux récepteurs de bord.</a:t>
            </a:r>
          </a:p>
        </p:txBody>
      </p:sp>
    </p:spTree>
    <p:extLst>
      <p:ext uri="{BB962C8B-B14F-4D97-AF65-F5344CB8AC3E}">
        <p14:creationId xmlns:p14="http://schemas.microsoft.com/office/powerpoint/2010/main" val="3063363695"/>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C65B6CC6-23A7-AAEB-4F11-065445C57586}"/>
              </a:ext>
            </a:extLst>
          </p:cNvPr>
          <p:cNvSpPr txBox="1"/>
          <p:nvPr/>
        </p:nvSpPr>
        <p:spPr>
          <a:xfrm>
            <a:off x="350874" y="289679"/>
            <a:ext cx="11079125" cy="6463308"/>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just"/>
            <a:r>
              <a:rPr lang="fr-FR" b="1" dirty="0"/>
              <a:t>TRANSMISSIONS DES PARASITES</a:t>
            </a:r>
          </a:p>
          <a:p>
            <a:pPr algn="just"/>
            <a:r>
              <a:rPr lang="fr-FR" dirty="0"/>
              <a:t>Ils peuvent se transmettre :</a:t>
            </a:r>
          </a:p>
          <a:p>
            <a:pPr marL="285750" indent="-285750" algn="just">
              <a:buFont typeface="Arial" panose="020B0604020202020204" pitchFamily="34" charset="0"/>
              <a:buChar char="•"/>
            </a:pPr>
            <a:r>
              <a:rPr lang="fr-FR" dirty="0"/>
              <a:t>par conduction,</a:t>
            </a:r>
          </a:p>
          <a:p>
            <a:pPr marL="285750" indent="-285750" algn="just">
              <a:buFont typeface="Arial" panose="020B0604020202020204" pitchFamily="34" charset="0"/>
              <a:buChar char="•"/>
            </a:pPr>
            <a:r>
              <a:rPr lang="fr-FR" dirty="0"/>
              <a:t>par induction,</a:t>
            </a:r>
          </a:p>
          <a:p>
            <a:pPr marL="285750" indent="-285750" algn="just">
              <a:buFont typeface="Arial" panose="020B0604020202020204" pitchFamily="34" charset="0"/>
              <a:buChar char="•"/>
            </a:pPr>
            <a:r>
              <a:rPr lang="fr-FR" dirty="0"/>
              <a:t>par rayonnement.</a:t>
            </a:r>
          </a:p>
          <a:p>
            <a:pPr algn="just"/>
            <a:r>
              <a:rPr lang="fr-FR" b="1" dirty="0"/>
              <a:t>ACOUPLAGE PAR CONDUCTION</a:t>
            </a:r>
          </a:p>
          <a:p>
            <a:pPr algn="just"/>
            <a:r>
              <a:rPr lang="fr-FR" dirty="0"/>
              <a:t>Les courants parasites se propagent par les câbles d’alimentation et peuvent ainsi atteindre les circuits des appareillages radio.</a:t>
            </a:r>
          </a:p>
          <a:p>
            <a:pPr algn="just"/>
            <a:r>
              <a:rPr lang="fr-FR" dirty="0"/>
              <a:t>Remède:</a:t>
            </a:r>
          </a:p>
          <a:p>
            <a:pPr algn="just"/>
            <a:r>
              <a:rPr lang="fr-FR" dirty="0"/>
              <a:t>Cette propagation peut être évitée par l'emploi de filtres placés soit sur les câbles d’alimentation, soit sur l’alimentation du récepteur</a:t>
            </a:r>
          </a:p>
          <a:p>
            <a:pPr algn="just"/>
            <a:r>
              <a:rPr lang="fr-FR" b="1" dirty="0"/>
              <a:t>COUPLAGE PAR INDUCTION</a:t>
            </a:r>
          </a:p>
          <a:p>
            <a:pPr algn="just"/>
            <a:r>
              <a:rPr lang="fr-FR" dirty="0"/>
              <a:t>Les lignes de force du champ magnétique peuvent atteindre les circuits récepteurs si la source de parasites est placée à proximité.</a:t>
            </a:r>
          </a:p>
          <a:p>
            <a:pPr algn="just"/>
            <a:r>
              <a:rPr lang="fr-FR" dirty="0"/>
              <a:t>Remède</a:t>
            </a:r>
          </a:p>
          <a:p>
            <a:pPr algn="just"/>
            <a:r>
              <a:rPr lang="fr-FR" dirty="0"/>
              <a:t>Il faut dériver le champ magnétique parasite, cela conduit à enfermer Soit la source, soit le récepteur, dans un blindage magnétique à haute perméabilité.</a:t>
            </a:r>
          </a:p>
          <a:p>
            <a:pPr algn="just"/>
            <a:r>
              <a:rPr lang="fr-FR" b="1" dirty="0"/>
              <a:t>COUPLAGE PAR RAYONNEMENT</a:t>
            </a:r>
          </a:p>
          <a:p>
            <a:pPr algn="just"/>
            <a:r>
              <a:rPr lang="fr-FR" dirty="0"/>
              <a:t>Les courants parasites HF créent un rayonnement électromagnétique qui se manifeste sous forme d’une énergie rayonnante.</a:t>
            </a:r>
          </a:p>
          <a:p>
            <a:pPr algn="just"/>
            <a:r>
              <a:rPr lang="fr-FR" dirty="0"/>
              <a:t>Remède</a:t>
            </a:r>
          </a:p>
          <a:p>
            <a:pPr algn="just"/>
            <a:r>
              <a:rPr lang="fr-FR" dirty="0"/>
              <a:t>Il suffît d’utiliser des blindages en métal très conducteur (cuivre rouge - aluminium) qui absorbent cette énergie émise</a:t>
            </a:r>
          </a:p>
        </p:txBody>
      </p:sp>
    </p:spTree>
    <p:extLst>
      <p:ext uri="{BB962C8B-B14F-4D97-AF65-F5344CB8AC3E}">
        <p14:creationId xmlns:p14="http://schemas.microsoft.com/office/powerpoint/2010/main" val="1729476410"/>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ZoneTexte 6">
            <a:extLst>
              <a:ext uri="{FF2B5EF4-FFF2-40B4-BE49-F238E27FC236}">
                <a16:creationId xmlns:a16="http://schemas.microsoft.com/office/drawing/2014/main" id="{3C21E7A9-72CB-96BD-D4BE-0AAEEA2CBD0C}"/>
              </a:ext>
            </a:extLst>
          </p:cNvPr>
          <p:cNvSpPr txBox="1"/>
          <p:nvPr/>
        </p:nvSpPr>
        <p:spPr>
          <a:xfrm>
            <a:off x="440365" y="826699"/>
            <a:ext cx="11429999" cy="1477328"/>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b="1" dirty="0"/>
              <a:t>ORIGINE DES CHARGES</a:t>
            </a:r>
          </a:p>
          <a:p>
            <a:r>
              <a:rPr lang="fr-FR" dirty="0"/>
              <a:t>Un avion se déplaçant à grande vitesse acquiert des charges électrostatiques importantes dont les causes sont :</a:t>
            </a:r>
          </a:p>
          <a:p>
            <a:pPr marL="285750" indent="-285750">
              <a:buFont typeface="Arial" panose="020B0604020202020204" pitchFamily="34" charset="0"/>
              <a:buChar char="•"/>
            </a:pPr>
            <a:r>
              <a:rPr lang="fr-FR" dirty="0"/>
              <a:t>frottement de la surface de l’avion contre des particules de sable, de cristaux de neige, de poussière,</a:t>
            </a:r>
          </a:p>
          <a:p>
            <a:pPr marL="285750" indent="-285750">
              <a:buFont typeface="Arial" panose="020B0604020202020204" pitchFamily="34" charset="0"/>
              <a:buChar char="•"/>
            </a:pPr>
            <a:r>
              <a:rPr lang="fr-FR" dirty="0"/>
              <a:t>impact de l’avion contre des particules possédant des charges électriques importantes (nuages à caractère orageux),</a:t>
            </a:r>
          </a:p>
          <a:p>
            <a:pPr marL="285750" indent="-285750">
              <a:buFont typeface="Arial" panose="020B0604020202020204" pitchFamily="34" charset="0"/>
              <a:buChar char="•"/>
            </a:pPr>
            <a:r>
              <a:rPr lang="fr-FR" dirty="0"/>
              <a:t>élimination mécanique d’ions dans les gaz d’échappement (moteurs, turbines).</a:t>
            </a:r>
          </a:p>
        </p:txBody>
      </p:sp>
      <p:sp>
        <p:nvSpPr>
          <p:cNvPr id="9" name="ZoneTexte 8">
            <a:extLst>
              <a:ext uri="{FF2B5EF4-FFF2-40B4-BE49-F238E27FC236}">
                <a16:creationId xmlns:a16="http://schemas.microsoft.com/office/drawing/2014/main" id="{90557E14-BAAF-BFE8-4E03-FBB1BDA7F82A}"/>
              </a:ext>
            </a:extLst>
          </p:cNvPr>
          <p:cNvSpPr txBox="1"/>
          <p:nvPr/>
        </p:nvSpPr>
        <p:spPr>
          <a:xfrm>
            <a:off x="3750635" y="121991"/>
            <a:ext cx="4510863"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dirty="0"/>
              <a:t>Chapitre 40 : CHARGES ELECTROSTATIQUES</a:t>
            </a:r>
          </a:p>
        </p:txBody>
      </p:sp>
      <p:sp>
        <p:nvSpPr>
          <p:cNvPr id="11" name="ZoneTexte 10">
            <a:extLst>
              <a:ext uri="{FF2B5EF4-FFF2-40B4-BE49-F238E27FC236}">
                <a16:creationId xmlns:a16="http://schemas.microsoft.com/office/drawing/2014/main" id="{436830C3-BFF3-ED36-39A2-925E37AF1D9E}"/>
              </a:ext>
            </a:extLst>
          </p:cNvPr>
          <p:cNvSpPr txBox="1"/>
          <p:nvPr/>
        </p:nvSpPr>
        <p:spPr>
          <a:xfrm>
            <a:off x="440365" y="2614529"/>
            <a:ext cx="11429999" cy="2308324"/>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a:t>Ces phénomènes divers accumulent sur l’avion une certaine quantité d’électricité qui donne naissance à un courant de charge pouvant atteindre 1 mA sous des potentiels de 500 000 Volts.</a:t>
            </a:r>
          </a:p>
          <a:p>
            <a:r>
              <a:rPr lang="fr-FR" dirty="0"/>
              <a:t>Ces potentiels dépendent :</a:t>
            </a:r>
          </a:p>
          <a:p>
            <a:pPr marL="285750" indent="-285750">
              <a:buFont typeface="Arial" panose="020B0604020202020204" pitchFamily="34" charset="0"/>
              <a:buChar char="•"/>
            </a:pPr>
            <a:r>
              <a:rPr lang="fr-FR" dirty="0"/>
              <a:t>de la vitesse de l’avion,</a:t>
            </a:r>
          </a:p>
          <a:p>
            <a:pPr marL="285750" indent="-285750">
              <a:buFont typeface="Arial" panose="020B0604020202020204" pitchFamily="34" charset="0"/>
              <a:buChar char="•"/>
            </a:pPr>
            <a:r>
              <a:rPr lang="fr-FR" dirty="0"/>
              <a:t>de sa géométrie extérieure,</a:t>
            </a:r>
          </a:p>
          <a:p>
            <a:pPr marL="285750" indent="-285750">
              <a:buFont typeface="Arial" panose="020B0604020202020204" pitchFamily="34" charset="0"/>
              <a:buChar char="•"/>
            </a:pPr>
            <a:r>
              <a:rPr lang="fr-FR" dirty="0"/>
              <a:t>de la nature des météores traversés,</a:t>
            </a:r>
          </a:p>
          <a:p>
            <a:pPr marL="285750" indent="-285750">
              <a:buFont typeface="Arial" panose="020B0604020202020204" pitchFamily="34" charset="0"/>
              <a:buChar char="•"/>
            </a:pPr>
            <a:r>
              <a:rPr lang="fr-FR" dirty="0"/>
              <a:t>de la température avec un maximum vers - 7°,</a:t>
            </a:r>
          </a:p>
          <a:p>
            <a:pPr marL="285750" indent="-285750">
              <a:buFont typeface="Arial" panose="020B0604020202020204" pitchFamily="34" charset="0"/>
              <a:buChar char="•"/>
            </a:pPr>
            <a:r>
              <a:rPr lang="fr-FR" dirty="0"/>
              <a:t>du régime moteur.</a:t>
            </a:r>
          </a:p>
        </p:txBody>
      </p:sp>
    </p:spTree>
    <p:extLst>
      <p:ext uri="{BB962C8B-B14F-4D97-AF65-F5344CB8AC3E}">
        <p14:creationId xmlns:p14="http://schemas.microsoft.com/office/powerpoint/2010/main" val="765256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4001AAF3-AD46-92EB-53E1-9F3D961A5CF6}"/>
              </a:ext>
            </a:extLst>
          </p:cNvPr>
          <p:cNvSpPr txBox="1"/>
          <p:nvPr/>
        </p:nvSpPr>
        <p:spPr>
          <a:xfrm>
            <a:off x="1949986" y="788939"/>
            <a:ext cx="7317954" cy="5478423"/>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marL="547370" indent="-547370" algn="just"/>
            <a:r>
              <a:rPr lang="fr-FR" sz="1100" b="1" dirty="0">
                <a:solidFill>
                  <a:srgbClr val="4F81BD"/>
                </a:solidFill>
                <a:effectLst/>
                <a:latin typeface="Cambria" panose="02040503050406030204" pitchFamily="18" charset="0"/>
                <a:ea typeface="Times New Roman" panose="02020603050405020304" pitchFamily="18" charset="0"/>
                <a:cs typeface="Times New Roman" panose="02020603050405020304" pitchFamily="18" charset="0"/>
              </a:rPr>
              <a:t>2.2. Equipements et circuits électriques E</a:t>
            </a:r>
          </a:p>
          <a:p>
            <a:pPr marL="547370" indent="-547370" algn="just"/>
            <a:r>
              <a:rPr lang="fr-FR" sz="1100" b="1" i="1" dirty="0">
                <a:solidFill>
                  <a:srgbClr val="4F81BD"/>
                </a:solidFill>
                <a:effectLst/>
                <a:latin typeface="Cambria" panose="02040503050406030204" pitchFamily="18" charset="0"/>
                <a:ea typeface="Times New Roman" panose="02020603050405020304" pitchFamily="18" charset="0"/>
                <a:cs typeface="Times New Roman" panose="02020603050405020304" pitchFamily="18" charset="0"/>
              </a:rPr>
              <a:t>2.2.1. Généralités et principe de fonctionnement</a:t>
            </a:r>
          </a:p>
          <a:p>
            <a:pPr marL="547370" indent="-547370" algn="just"/>
            <a:r>
              <a:rPr lang="fr-FR" sz="1100" b="1" i="1" dirty="0">
                <a:solidFill>
                  <a:srgbClr val="4F81BD"/>
                </a:solidFill>
                <a:effectLst/>
                <a:latin typeface="Cambria" panose="02040503050406030204" pitchFamily="18" charset="0"/>
                <a:ea typeface="Times New Roman" panose="02020603050405020304" pitchFamily="18" charset="0"/>
                <a:cs typeface="Times New Roman" panose="02020603050405020304" pitchFamily="18" charset="0"/>
              </a:rPr>
              <a:t>2.2.2. Généralités sur les éléments des circuits de génération électrique :</a:t>
            </a:r>
          </a:p>
          <a:p>
            <a:pPr marL="342900" lvl="0" indent="-342900" algn="l">
              <a:spcBef>
                <a:spcPts val="600"/>
              </a:spcBef>
              <a:buFont typeface="Symbol" panose="05050102010706020507" pitchFamily="18" charset="2"/>
              <a:buChar char=""/>
            </a:pPr>
            <a:r>
              <a:rPr lang="fr-FR" sz="1150" dirty="0">
                <a:effectLst/>
                <a:latin typeface="CourierNewPSMT"/>
                <a:ea typeface="Calibri" panose="020F0502020204030204" pitchFamily="34" charset="0"/>
                <a:cs typeface="CourierNewPSMT"/>
              </a:rPr>
              <a:t>L'alternateur à fréquence fixe</a:t>
            </a:r>
            <a:endParaRPr lang="fr-FR"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l">
              <a:buFont typeface="Symbol" panose="05050102010706020507" pitchFamily="18" charset="2"/>
              <a:buChar char=""/>
            </a:pPr>
            <a:r>
              <a:rPr lang="fr-FR" sz="1150" dirty="0">
                <a:effectLst/>
                <a:latin typeface="CourierNewPSMT"/>
                <a:ea typeface="Calibri" panose="020F0502020204030204" pitchFamily="34" charset="0"/>
                <a:cs typeface="CourierNewPSMT"/>
              </a:rPr>
              <a:t>Transmission à vitesse constante (C.S.D.).</a:t>
            </a:r>
            <a:endParaRPr lang="fr-FR"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l">
              <a:buFont typeface="Symbol" panose="05050102010706020507" pitchFamily="18" charset="2"/>
              <a:buChar char=""/>
            </a:pPr>
            <a:r>
              <a:rPr lang="fr-FR" sz="1150" dirty="0">
                <a:effectLst/>
                <a:latin typeface="CourierNewPSMT"/>
                <a:ea typeface="Calibri" panose="020F0502020204030204" pitchFamily="34" charset="0"/>
                <a:cs typeface="CourierNewPSMT"/>
              </a:rPr>
              <a:t>Eléments de contrôle du C.S.D.</a:t>
            </a:r>
            <a:endParaRPr lang="fr-FR"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l">
              <a:buFont typeface="Symbol" panose="05050102010706020507" pitchFamily="18" charset="2"/>
              <a:buChar char=""/>
            </a:pPr>
            <a:r>
              <a:rPr lang="fr-FR" sz="1150" dirty="0">
                <a:effectLst/>
                <a:latin typeface="CourierNewPSMT"/>
                <a:ea typeface="Calibri" panose="020F0502020204030204" pitchFamily="34" charset="0"/>
                <a:cs typeface="CourierNewPSMT"/>
              </a:rPr>
              <a:t>Tensions et fréquences normalisées</a:t>
            </a:r>
            <a:endParaRPr lang="fr-FR"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l">
              <a:buFont typeface="Symbol" panose="05050102010706020507" pitchFamily="18" charset="2"/>
              <a:buChar char=""/>
            </a:pPr>
            <a:r>
              <a:rPr lang="fr-FR" sz="1150" dirty="0">
                <a:solidFill>
                  <a:srgbClr val="FF0000"/>
                </a:solidFill>
                <a:effectLst/>
                <a:latin typeface="CourierNewPSMT"/>
                <a:ea typeface="Calibri" panose="020F0502020204030204" pitchFamily="34" charset="0"/>
                <a:cs typeface="CourierNewPSMT"/>
              </a:rPr>
              <a:t>Raison du choix de 400 Hz</a:t>
            </a:r>
            <a:r>
              <a:rPr lang="fr-FR" sz="1150" dirty="0">
                <a:effectLst/>
                <a:latin typeface="CourierNewPSMT"/>
                <a:ea typeface="Calibri" panose="020F0502020204030204" pitchFamily="34" charset="0"/>
                <a:cs typeface="CourierNewPSMT"/>
              </a:rPr>
              <a:t>.</a:t>
            </a:r>
            <a:endParaRPr lang="fr-FR"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l">
              <a:buFont typeface="Symbol" panose="05050102010706020507" pitchFamily="18" charset="2"/>
              <a:buChar char=""/>
            </a:pPr>
            <a:r>
              <a:rPr lang="fr-FR" sz="1150" dirty="0">
                <a:effectLst/>
                <a:latin typeface="CourierNewPSMT"/>
                <a:ea typeface="Calibri" panose="020F0502020204030204" pitchFamily="34" charset="0"/>
                <a:cs typeface="CourierNewPSMT"/>
              </a:rPr>
              <a:t>L'alternateur et le couplage sur le réseau</a:t>
            </a:r>
            <a:endParaRPr lang="fr-FR"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l">
              <a:buFont typeface="Symbol" panose="05050102010706020507" pitchFamily="18" charset="2"/>
              <a:buChar char=""/>
            </a:pPr>
            <a:r>
              <a:rPr lang="fr-FR" sz="1150" dirty="0">
                <a:effectLst/>
                <a:latin typeface="CourierNewPSMT"/>
                <a:ea typeface="Calibri" panose="020F0502020204030204" pitchFamily="34" charset="0"/>
                <a:cs typeface="CourierNewPSMT"/>
              </a:rPr>
              <a:t>Relais d'excitation, de ligne, de couplage</a:t>
            </a:r>
            <a:endParaRPr lang="fr-FR"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l">
              <a:buFont typeface="Symbol" panose="05050102010706020507" pitchFamily="18" charset="2"/>
              <a:buChar char=""/>
            </a:pPr>
            <a:r>
              <a:rPr lang="fr-FR" sz="1150" dirty="0" err="1">
                <a:effectLst/>
                <a:latin typeface="CourierNewPSMT"/>
                <a:ea typeface="Calibri" panose="020F0502020204030204" pitchFamily="34" charset="0"/>
                <a:cs typeface="CourierNewPSMT"/>
              </a:rPr>
              <a:t>Transforedresseur</a:t>
            </a:r>
            <a:r>
              <a:rPr lang="fr-FR" sz="1150" dirty="0">
                <a:effectLst/>
                <a:latin typeface="CourierNewPSMT"/>
                <a:ea typeface="Calibri" panose="020F0502020204030204" pitchFamily="34" charset="0"/>
                <a:cs typeface="CourierNewPSMT"/>
              </a:rPr>
              <a:t>. Convertisseur statique</a:t>
            </a:r>
            <a:endParaRPr lang="fr-FR"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l">
              <a:buFont typeface="Symbol" panose="05050102010706020507" pitchFamily="18" charset="2"/>
              <a:buChar char=""/>
            </a:pPr>
            <a:r>
              <a:rPr lang="fr-FR" sz="1150" dirty="0">
                <a:effectLst/>
                <a:latin typeface="CourierNewPSMT"/>
                <a:ea typeface="Calibri" panose="020F0502020204030204" pitchFamily="34" charset="0"/>
                <a:cs typeface="CourierNewPSMT"/>
              </a:rPr>
              <a:t>Génératrice à courant </a:t>
            </a:r>
            <a:r>
              <a:rPr lang="fr-FR" sz="1150" dirty="0" err="1">
                <a:effectLst/>
                <a:latin typeface="CourierNewPSMT"/>
                <a:ea typeface="Calibri" panose="020F0502020204030204" pitchFamily="34" charset="0"/>
                <a:cs typeface="CourierNewPSMT"/>
              </a:rPr>
              <a:t>continu.-Batterie</a:t>
            </a:r>
            <a:r>
              <a:rPr lang="fr-FR" sz="1150" dirty="0">
                <a:effectLst/>
                <a:latin typeface="CourierNewPSMT"/>
                <a:ea typeface="Calibri" panose="020F0502020204030204" pitchFamily="34" charset="0"/>
                <a:cs typeface="CourierNewPSMT"/>
              </a:rPr>
              <a:t>.</a:t>
            </a:r>
            <a:endParaRPr lang="fr-FR"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l">
              <a:buFont typeface="Symbol" panose="05050102010706020507" pitchFamily="18" charset="2"/>
              <a:buChar char=""/>
            </a:pPr>
            <a:r>
              <a:rPr lang="fr-FR" sz="1150" dirty="0">
                <a:effectLst/>
                <a:latin typeface="CourierNewPSMT"/>
                <a:ea typeface="Calibri" panose="020F0502020204030204" pitchFamily="34" charset="0"/>
                <a:cs typeface="CourierNewPSMT"/>
              </a:rPr>
              <a:t>Alimentation par groupe de parc.</a:t>
            </a:r>
            <a:endParaRPr lang="fr-FR"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l">
              <a:buFont typeface="Symbol" panose="05050102010706020507" pitchFamily="18" charset="2"/>
              <a:buChar char=""/>
            </a:pPr>
            <a:r>
              <a:rPr lang="fr-FR" sz="1150" dirty="0">
                <a:effectLst/>
                <a:latin typeface="CourierNewPSMT"/>
                <a:ea typeface="Calibri" panose="020F0502020204030204" pitchFamily="34" charset="0"/>
                <a:cs typeface="CourierNewPSMT"/>
              </a:rPr>
              <a:t>Bilan de l'énergie électrique à bord de l'avion.</a:t>
            </a:r>
            <a:endParaRPr lang="fr-FR" sz="1100" dirty="0">
              <a:effectLst/>
              <a:latin typeface="Calibri" panose="020F0502020204030204" pitchFamily="34" charset="0"/>
              <a:ea typeface="Calibri" panose="020F0502020204030204" pitchFamily="34" charset="0"/>
              <a:cs typeface="Times New Roman" panose="02020603050405020304" pitchFamily="18" charset="0"/>
            </a:endParaRPr>
          </a:p>
          <a:p>
            <a:pPr marL="547370" indent="-547370" algn="just"/>
            <a:r>
              <a:rPr lang="fr-FR" sz="1100" b="1" i="1" dirty="0">
                <a:solidFill>
                  <a:srgbClr val="4F81BD"/>
                </a:solidFill>
                <a:effectLst/>
                <a:latin typeface="Cambria" panose="02040503050406030204" pitchFamily="18" charset="0"/>
                <a:ea typeface="Times New Roman" panose="02020603050405020304" pitchFamily="18" charset="0"/>
                <a:cs typeface="Times New Roman" panose="02020603050405020304" pitchFamily="18" charset="0"/>
              </a:rPr>
              <a:t>2.2.3. Schéma du circuit de distribution.</a:t>
            </a:r>
          </a:p>
          <a:p>
            <a:pPr marL="342900" lvl="0" indent="-342900" algn="l">
              <a:spcBef>
                <a:spcPts val="600"/>
              </a:spcBef>
              <a:buFont typeface="Symbol" panose="05050102010706020507" pitchFamily="18" charset="2"/>
              <a:buChar char=""/>
            </a:pPr>
            <a:r>
              <a:rPr lang="fr-FR" sz="1150" dirty="0">
                <a:effectLst/>
                <a:latin typeface="CourierNewPSMT"/>
                <a:ea typeface="Calibri" panose="020F0502020204030204" pitchFamily="34" charset="0"/>
                <a:cs typeface="CourierNewPSMT"/>
              </a:rPr>
              <a:t>Schéma de circuit alternatif 115 V/4OO Hz,28V/4OOHz.</a:t>
            </a:r>
            <a:endParaRPr lang="fr-FR"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l">
              <a:buFont typeface="Symbol" panose="05050102010706020507" pitchFamily="18" charset="2"/>
              <a:buChar char=""/>
            </a:pPr>
            <a:r>
              <a:rPr lang="fr-FR" sz="1150" dirty="0">
                <a:effectLst/>
                <a:latin typeface="CourierNewPSMT"/>
                <a:ea typeface="Calibri" panose="020F0502020204030204" pitchFamily="34" charset="0"/>
                <a:cs typeface="CourierNewPSMT"/>
              </a:rPr>
              <a:t>Schéma de circuit continu.</a:t>
            </a:r>
            <a:endParaRPr lang="fr-FR" sz="1100" dirty="0">
              <a:effectLst/>
              <a:latin typeface="Calibri" panose="020F0502020204030204" pitchFamily="34" charset="0"/>
              <a:ea typeface="Calibri" panose="020F0502020204030204" pitchFamily="34" charset="0"/>
              <a:cs typeface="Times New Roman" panose="02020603050405020304" pitchFamily="18" charset="0"/>
            </a:endParaRPr>
          </a:p>
          <a:p>
            <a:pPr marL="547370" indent="-547370" algn="just"/>
            <a:r>
              <a:rPr lang="fr-FR" sz="1100" b="1" i="1" dirty="0">
                <a:solidFill>
                  <a:srgbClr val="4F81BD"/>
                </a:solidFill>
                <a:effectLst/>
                <a:latin typeface="Cambria" panose="02040503050406030204" pitchFamily="18" charset="0"/>
                <a:ea typeface="Times New Roman" panose="02020603050405020304" pitchFamily="18" charset="0"/>
                <a:cs typeface="Times New Roman" panose="02020603050405020304" pitchFamily="18" charset="0"/>
              </a:rPr>
              <a:t>2.2.4. Dispositifs de commande et contrôle.</a:t>
            </a:r>
          </a:p>
          <a:p>
            <a:pPr marL="342900" lvl="0" indent="-342900" algn="l">
              <a:spcBef>
                <a:spcPts val="600"/>
              </a:spcBef>
              <a:buFont typeface="Symbol" panose="05050102010706020507" pitchFamily="18" charset="2"/>
              <a:buChar char=""/>
            </a:pPr>
            <a:r>
              <a:rPr lang="fr-FR" sz="1150" dirty="0">
                <a:effectLst/>
                <a:latin typeface="CourierNewPSMT"/>
                <a:ea typeface="Calibri" panose="020F0502020204030204" pitchFamily="34" charset="0"/>
                <a:cs typeface="CourierNewPSMT"/>
              </a:rPr>
              <a:t>Dispositifs de contrôle. Détecteur de défaut :</a:t>
            </a:r>
            <a:endParaRPr lang="fr-FR"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gn="l">
              <a:spcAft>
                <a:spcPts val="0"/>
              </a:spcAft>
              <a:buFont typeface="Courier New" panose="02070309020205020404" pitchFamily="49" charset="0"/>
              <a:buChar char="o"/>
            </a:pPr>
            <a:r>
              <a:rPr lang="fr-FR" sz="1150" dirty="0">
                <a:effectLst/>
                <a:latin typeface="CourierNewPSMT"/>
                <a:ea typeface="Calibri" panose="020F0502020204030204" pitchFamily="34" charset="0"/>
                <a:cs typeface="CourierNewPSMT"/>
              </a:rPr>
              <a:t>-sous-tension, surtension ;</a:t>
            </a:r>
            <a:endParaRPr lang="fr-FR"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gn="l">
              <a:spcAft>
                <a:spcPts val="0"/>
              </a:spcAft>
              <a:buFont typeface="Courier New" panose="02070309020205020404" pitchFamily="49" charset="0"/>
              <a:buChar char="o"/>
            </a:pPr>
            <a:r>
              <a:rPr lang="fr-FR" sz="1150" dirty="0">
                <a:effectLst/>
                <a:latin typeface="CourierNewPSMT"/>
                <a:ea typeface="Calibri" panose="020F0502020204030204" pitchFamily="34" charset="0"/>
                <a:cs typeface="CourierNewPSMT"/>
              </a:rPr>
              <a:t>–sous - excitation, surexcitation ;</a:t>
            </a:r>
            <a:endParaRPr lang="fr-FR"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gn="l">
              <a:spcAft>
                <a:spcPts val="0"/>
              </a:spcAft>
              <a:buFont typeface="Courier New" panose="02070309020205020404" pitchFamily="49" charset="0"/>
              <a:buChar char="o"/>
            </a:pPr>
            <a:r>
              <a:rPr lang="fr-FR" sz="1150" dirty="0">
                <a:effectLst/>
                <a:latin typeface="CourierNewPSMT"/>
                <a:ea typeface="Calibri" panose="020F0502020204030204" pitchFamily="34" charset="0"/>
                <a:cs typeface="CourierNewPSMT"/>
              </a:rPr>
              <a:t>-sous - vitesse, survitesse ;</a:t>
            </a:r>
            <a:endParaRPr lang="fr-FR"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gn="l">
              <a:spcAft>
                <a:spcPts val="0"/>
              </a:spcAft>
              <a:buFont typeface="Courier New" panose="02070309020205020404" pitchFamily="49" charset="0"/>
              <a:buChar char="o"/>
            </a:pPr>
            <a:r>
              <a:rPr lang="fr-FR" sz="1150" dirty="0">
                <a:effectLst/>
                <a:latin typeface="CourierNewPSMT"/>
                <a:ea typeface="Calibri" panose="020F0502020204030204" pitchFamily="34" charset="0"/>
                <a:cs typeface="CourierNewPSMT"/>
              </a:rPr>
              <a:t>-sous-fréquence, surfréquence ;</a:t>
            </a:r>
            <a:endParaRPr lang="fr-FR"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gn="l">
              <a:spcAft>
                <a:spcPts val="0"/>
              </a:spcAft>
              <a:buFont typeface="Courier New" panose="02070309020205020404" pitchFamily="49" charset="0"/>
              <a:buChar char="o"/>
            </a:pPr>
            <a:r>
              <a:rPr lang="fr-FR" sz="1150" dirty="0">
                <a:effectLst/>
                <a:latin typeface="CourierNewPSMT"/>
                <a:ea typeface="Calibri" panose="020F0502020204030204" pitchFamily="34" charset="0"/>
                <a:cs typeface="CourierNewPSMT"/>
              </a:rPr>
              <a:t>-décrabotage.</a:t>
            </a:r>
            <a:endParaRPr lang="fr-FR"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l">
              <a:buFont typeface="Symbol" panose="05050102010706020507" pitchFamily="18" charset="2"/>
              <a:buChar char=""/>
            </a:pPr>
            <a:r>
              <a:rPr lang="fr-FR" sz="1150" dirty="0">
                <a:effectLst/>
                <a:latin typeface="CourierNewPSMT"/>
                <a:ea typeface="Calibri" panose="020F0502020204030204" pitchFamily="34" charset="0"/>
                <a:cs typeface="CourierNewPSMT"/>
              </a:rPr>
              <a:t>Protection, isolement.</a:t>
            </a:r>
            <a:endParaRPr lang="fr-FR"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l">
              <a:buFont typeface="Symbol" panose="05050102010706020507" pitchFamily="18" charset="2"/>
              <a:buChar char=""/>
            </a:pPr>
            <a:r>
              <a:rPr lang="fr-FR" sz="1150" dirty="0">
                <a:effectLst/>
                <a:latin typeface="CourierNewPSMT"/>
                <a:ea typeface="Calibri" panose="020F0502020204030204" pitchFamily="34" charset="0"/>
                <a:cs typeface="CourierNewPSMT"/>
              </a:rPr>
              <a:t>Instruments de contrôle.</a:t>
            </a:r>
            <a:endParaRPr lang="fr-FR" sz="1100" dirty="0">
              <a:effectLst/>
              <a:latin typeface="Calibri" panose="020F0502020204030204" pitchFamily="34" charset="0"/>
              <a:ea typeface="Calibri" panose="020F0502020204030204" pitchFamily="34" charset="0"/>
              <a:cs typeface="Times New Roman" panose="02020603050405020304" pitchFamily="18" charset="0"/>
            </a:endParaRPr>
          </a:p>
          <a:p>
            <a:pPr marL="547370" indent="-547370" algn="just"/>
            <a:r>
              <a:rPr lang="fr-FR" sz="1100" b="1" i="1" dirty="0">
                <a:solidFill>
                  <a:srgbClr val="4F81BD"/>
                </a:solidFill>
                <a:effectLst/>
                <a:latin typeface="Cambria" panose="02040503050406030204" pitchFamily="18" charset="0"/>
                <a:ea typeface="Times New Roman" panose="02020603050405020304" pitchFamily="18" charset="0"/>
                <a:cs typeface="Times New Roman" panose="02020603050405020304" pitchFamily="18" charset="0"/>
              </a:rPr>
              <a:t>2.2.5. Circuits de secours :</a:t>
            </a:r>
          </a:p>
          <a:p>
            <a:pPr marL="547370" indent="-547370" algn="l">
              <a:spcBef>
                <a:spcPts val="600"/>
              </a:spcBef>
              <a:spcAft>
                <a:spcPts val="0"/>
              </a:spcAft>
            </a:pPr>
            <a:r>
              <a:rPr lang="fr-FR" sz="1150" dirty="0">
                <a:effectLst/>
                <a:latin typeface="CourierNewPSMT"/>
                <a:ea typeface="Calibri" panose="020F0502020204030204" pitchFamily="34" charset="0"/>
                <a:cs typeface="CourierNewPSMT"/>
              </a:rPr>
              <a:t>Cas de panne. Perte d'alternateurs, Bilan électrique.</a:t>
            </a:r>
            <a:endParaRPr lang="fr-FR" sz="1100" dirty="0">
              <a:effectLst/>
              <a:latin typeface="Calibri" panose="020F0502020204030204" pitchFamily="34" charset="0"/>
              <a:ea typeface="Calibri" panose="020F0502020204030204" pitchFamily="34" charset="0"/>
              <a:cs typeface="Times New Roman" panose="02020603050405020304" pitchFamily="18" charset="0"/>
            </a:endParaRPr>
          </a:p>
          <a:p>
            <a:pPr marL="547370" indent="-547370" algn="just"/>
            <a:r>
              <a:rPr lang="fr-FR" sz="1100" b="1" i="1" dirty="0">
                <a:solidFill>
                  <a:srgbClr val="4F81BD"/>
                </a:solidFill>
                <a:effectLst/>
                <a:latin typeface="Cambria" panose="02040503050406030204" pitchFamily="18" charset="0"/>
                <a:ea typeface="Times New Roman" panose="02020603050405020304" pitchFamily="18" charset="0"/>
                <a:cs typeface="Times New Roman" panose="02020603050405020304" pitchFamily="18" charset="0"/>
              </a:rPr>
              <a:t>2.2.6. Compréhension d'un circuit électrique simple(circuit avion)</a:t>
            </a:r>
          </a:p>
        </p:txBody>
      </p:sp>
    </p:spTree>
    <p:extLst>
      <p:ext uri="{BB962C8B-B14F-4D97-AF65-F5344CB8AC3E}">
        <p14:creationId xmlns:p14="http://schemas.microsoft.com/office/powerpoint/2010/main" val="22990276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A117623-2745-316A-649A-9E5C9216D885}"/>
              </a:ext>
            </a:extLst>
          </p:cNvPr>
          <p:cNvSpPr>
            <a:spLocks noGrp="1"/>
          </p:cNvSpPr>
          <p:nvPr>
            <p:ph type="title"/>
          </p:nvPr>
        </p:nvSpPr>
        <p:spPr>
          <a:xfrm>
            <a:off x="3603434" y="42460"/>
            <a:ext cx="4141424" cy="566968"/>
          </a:xfrm>
        </p:spPr>
        <p:style>
          <a:lnRef idx="2">
            <a:schemeClr val="accent2"/>
          </a:lnRef>
          <a:fillRef idx="1">
            <a:schemeClr val="lt1"/>
          </a:fillRef>
          <a:effectRef idx="0">
            <a:schemeClr val="accent2"/>
          </a:effectRef>
          <a:fontRef idx="minor">
            <a:schemeClr val="dk1"/>
          </a:fontRef>
        </p:style>
        <p:txBody>
          <a:bodyPr>
            <a:normAutofit/>
          </a:bodyPr>
          <a:lstStyle/>
          <a:p>
            <a:pPr algn="ctr">
              <a:lnSpc>
                <a:spcPct val="100000"/>
              </a:lnSpc>
            </a:pPr>
            <a:r>
              <a:rPr lang="fr-FR" sz="2000" dirty="0">
                <a:effectLst/>
                <a:latin typeface="+mn-lt"/>
                <a:ea typeface="Calibri" panose="020F0502020204030204" pitchFamily="34" charset="0"/>
                <a:cs typeface="CourierNewPSMT"/>
              </a:rPr>
              <a:t>Tensions et fréquences normalisées</a:t>
            </a:r>
            <a:endParaRPr lang="fr-FR" sz="2000" dirty="0">
              <a:latin typeface="+mn-lt"/>
            </a:endParaRPr>
          </a:p>
        </p:txBody>
      </p:sp>
      <p:sp>
        <p:nvSpPr>
          <p:cNvPr id="5" name="ZoneTexte 4">
            <a:extLst>
              <a:ext uri="{FF2B5EF4-FFF2-40B4-BE49-F238E27FC236}">
                <a16:creationId xmlns:a16="http://schemas.microsoft.com/office/drawing/2014/main" id="{741C70D2-0D80-F8D6-CE20-144A4076CDEA}"/>
              </a:ext>
            </a:extLst>
          </p:cNvPr>
          <p:cNvSpPr txBox="1"/>
          <p:nvPr/>
        </p:nvSpPr>
        <p:spPr>
          <a:xfrm>
            <a:off x="246043" y="2358110"/>
            <a:ext cx="10550487" cy="1477328"/>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b="1" dirty="0">
                <a:solidFill>
                  <a:schemeClr val="tx1"/>
                </a:solidFill>
                <a:effectLst/>
                <a:ea typeface="DejaVu Sans" panose="020B0603030804020204" pitchFamily="34" charset="0"/>
                <a:cs typeface="DejaVu Sans" panose="020B0603030804020204" pitchFamily="34" charset="0"/>
              </a:rPr>
              <a:t>AVIONS COMMERCIAUX FRANÇAIS (SE-210 - F-27 - MYST 20 - ATR 42</a:t>
            </a:r>
            <a:r>
              <a:rPr lang="fr-FR" b="1" dirty="0" smtClean="0">
                <a:solidFill>
                  <a:schemeClr val="tx1"/>
                </a:solidFill>
                <a:effectLst/>
                <a:ea typeface="DejaVu Sans" panose="020B0603030804020204" pitchFamily="34" charset="0"/>
                <a:cs typeface="DejaVu Sans" panose="020B0603030804020204" pitchFamily="34" charset="0"/>
              </a:rPr>
              <a:t>): </a:t>
            </a:r>
          </a:p>
          <a:p>
            <a:r>
              <a:rPr lang="fr-FR" dirty="0" smtClean="0">
                <a:solidFill>
                  <a:schemeClr val="tx1"/>
                </a:solidFill>
                <a:effectLst/>
                <a:ea typeface="DejaVu Sans" panose="020B0603030804020204" pitchFamily="34" charset="0"/>
                <a:cs typeface="DejaVu Sans" panose="020B0603030804020204" pitchFamily="34" charset="0"/>
              </a:rPr>
              <a:t>La </a:t>
            </a:r>
            <a:r>
              <a:rPr lang="fr-FR" dirty="0">
                <a:solidFill>
                  <a:schemeClr val="tx1"/>
                </a:solidFill>
                <a:effectLst/>
                <a:ea typeface="DejaVu Sans" panose="020B0603030804020204" pitchFamily="34" charset="0"/>
                <a:cs typeface="DejaVu Sans" panose="020B0603030804020204" pitchFamily="34" charset="0"/>
              </a:rPr>
              <a:t>tension nominale sur le réseau de bord est de :28v ± 0,5 </a:t>
            </a:r>
            <a:r>
              <a:rPr lang="fr-FR" dirty="0">
                <a:solidFill>
                  <a:schemeClr val="tx1"/>
                </a:solidFill>
                <a:ea typeface="DejaVu Sans" panose="020B0603030804020204" pitchFamily="34" charset="0"/>
                <a:cs typeface="DejaVu Sans" panose="020B0603030804020204" pitchFamily="34" charset="0"/>
              </a:rPr>
              <a:t>V</a:t>
            </a:r>
          </a:p>
          <a:p>
            <a:pPr algn="just"/>
            <a:endParaRPr lang="fr-FR" dirty="0">
              <a:solidFill>
                <a:schemeClr val="tx1"/>
              </a:solidFill>
              <a:effectLst/>
              <a:ea typeface="DejaVu Sans" panose="020B0603030804020204" pitchFamily="34" charset="0"/>
              <a:cs typeface="DejaVu Sans" panose="020B0603030804020204" pitchFamily="34" charset="0"/>
            </a:endParaRPr>
          </a:p>
          <a:p>
            <a:r>
              <a:rPr lang="fr-FR" b="1" dirty="0">
                <a:solidFill>
                  <a:schemeClr val="tx1"/>
                </a:solidFill>
                <a:ea typeface="DejaVu Sans" panose="020B0603030804020204" pitchFamily="34" charset="0"/>
                <a:cs typeface="DejaVu Sans" panose="020B0603030804020204" pitchFamily="34" charset="0"/>
              </a:rPr>
              <a:t>AVIONS D’ORIGINE </a:t>
            </a:r>
            <a:r>
              <a:rPr lang="fr-FR" b="1" dirty="0" smtClean="0">
                <a:solidFill>
                  <a:schemeClr val="tx1"/>
                </a:solidFill>
                <a:ea typeface="DejaVu Sans" panose="020B0603030804020204" pitchFamily="34" charset="0"/>
                <a:cs typeface="DejaVu Sans" panose="020B0603030804020204" pitchFamily="34" charset="0"/>
              </a:rPr>
              <a:t>US: </a:t>
            </a:r>
          </a:p>
          <a:p>
            <a:r>
              <a:rPr lang="fr-FR" dirty="0" smtClean="0">
                <a:solidFill>
                  <a:schemeClr val="tx1"/>
                </a:solidFill>
                <a:effectLst/>
                <a:ea typeface="DejaVu Sans" panose="020B0603030804020204" pitchFamily="34" charset="0"/>
                <a:cs typeface="DejaVu Sans" panose="020B0603030804020204" pitchFamily="34" charset="0"/>
              </a:rPr>
              <a:t>Tension </a:t>
            </a:r>
            <a:r>
              <a:rPr lang="fr-FR" dirty="0">
                <a:solidFill>
                  <a:schemeClr val="tx1"/>
                </a:solidFill>
                <a:effectLst/>
                <a:ea typeface="DejaVu Sans" panose="020B0603030804020204" pitchFamily="34" charset="0"/>
                <a:cs typeface="DejaVu Sans" panose="020B0603030804020204" pitchFamily="34" charset="0"/>
              </a:rPr>
              <a:t>nominale 27,5 v ± 0,5 </a:t>
            </a:r>
            <a:r>
              <a:rPr lang="fr-FR" dirty="0">
                <a:solidFill>
                  <a:schemeClr val="tx1"/>
                </a:solidFill>
                <a:ea typeface="DejaVu Sans" panose="020B0603030804020204" pitchFamily="34" charset="0"/>
                <a:cs typeface="DejaVu Sans" panose="020B0603030804020204" pitchFamily="34" charset="0"/>
              </a:rPr>
              <a:t>V</a:t>
            </a:r>
            <a:r>
              <a:rPr lang="fr-FR" dirty="0">
                <a:solidFill>
                  <a:schemeClr val="tx1"/>
                </a:solidFill>
                <a:effectLst/>
                <a:ea typeface="DejaVu Sans" panose="020B0603030804020204" pitchFamily="34" charset="0"/>
                <a:cs typeface="DejaVu Sans" panose="020B0603030804020204" pitchFamily="34" charset="0"/>
              </a:rPr>
              <a:t>.</a:t>
            </a:r>
          </a:p>
        </p:txBody>
      </p:sp>
      <p:sp>
        <p:nvSpPr>
          <p:cNvPr id="7" name="ZoneTexte 6">
            <a:extLst>
              <a:ext uri="{FF2B5EF4-FFF2-40B4-BE49-F238E27FC236}">
                <a16:creationId xmlns:a16="http://schemas.microsoft.com/office/drawing/2014/main" id="{211FD181-49D2-EB67-F67B-5D91BA1A8C94}"/>
              </a:ext>
            </a:extLst>
          </p:cNvPr>
          <p:cNvSpPr txBox="1"/>
          <p:nvPr/>
        </p:nvSpPr>
        <p:spPr>
          <a:xfrm>
            <a:off x="246043" y="4067941"/>
            <a:ext cx="11699914" cy="1754326"/>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just">
              <a:lnSpc>
                <a:spcPct val="150000"/>
              </a:lnSpc>
            </a:pPr>
            <a:r>
              <a:rPr lang="fr-FR" sz="1800" dirty="0">
                <a:solidFill>
                  <a:srgbClr val="000000"/>
                </a:solidFill>
                <a:effectLst/>
                <a:ea typeface="DejaVu Sans" panose="020B0603030804020204" pitchFamily="34" charset="0"/>
                <a:cs typeface="DejaVu Sans" panose="020B0603030804020204" pitchFamily="34" charset="0"/>
              </a:rPr>
              <a:t>Ces réseaux sont alimentés :</a:t>
            </a:r>
          </a:p>
          <a:p>
            <a:pPr marL="342900" lvl="0" indent="-342900" algn="l">
              <a:lnSpc>
                <a:spcPct val="150000"/>
              </a:lnSpc>
              <a:buClr>
                <a:srgbClr val="000000"/>
              </a:buClr>
              <a:buSzPts val="1200"/>
              <a:buFont typeface="+mj-lt"/>
              <a:buAutoNum type="arabicPeriod"/>
              <a:tabLst>
                <a:tab pos="248920" algn="l"/>
              </a:tabLst>
            </a:pPr>
            <a:r>
              <a:rPr lang="fr-FR" sz="1800" u="none" strike="noStrike" spc="-50" dirty="0">
                <a:solidFill>
                  <a:srgbClr val="000000"/>
                </a:solidFill>
                <a:effectLst/>
                <a:ea typeface="Times New Roman" panose="02020603050405020304" pitchFamily="18" charset="0"/>
                <a:cs typeface="Times New Roman" panose="02020603050405020304" pitchFamily="18" charset="0"/>
              </a:rPr>
              <a:t>par la batterie de </a:t>
            </a:r>
            <a:r>
              <a:rPr lang="fr-FR" sz="1800" u="none" strike="noStrike" spc="-50" dirty="0" smtClean="0">
                <a:solidFill>
                  <a:srgbClr val="000000"/>
                </a:solidFill>
                <a:effectLst/>
                <a:ea typeface="Times New Roman" panose="02020603050405020304" pitchFamily="18" charset="0"/>
                <a:cs typeface="Times New Roman" panose="02020603050405020304" pitchFamily="18" charset="0"/>
              </a:rPr>
              <a:t>bord. Une </a:t>
            </a:r>
            <a:r>
              <a:rPr lang="fr-FR" sz="1800" u="none" strike="noStrike" spc="-50" dirty="0">
                <a:solidFill>
                  <a:srgbClr val="000000"/>
                </a:solidFill>
                <a:effectLst/>
                <a:ea typeface="Times New Roman" panose="02020603050405020304" pitchFamily="18" charset="0"/>
                <a:cs typeface="Times New Roman" panose="02020603050405020304" pitchFamily="18" charset="0"/>
              </a:rPr>
              <a:t>tension minimum de 24 v.</a:t>
            </a:r>
          </a:p>
          <a:p>
            <a:pPr marL="342900" lvl="0" indent="-342900" algn="l">
              <a:lnSpc>
                <a:spcPct val="150000"/>
              </a:lnSpc>
              <a:buClr>
                <a:srgbClr val="000000"/>
              </a:buClr>
              <a:buSzPts val="1200"/>
              <a:buFont typeface="+mj-lt"/>
              <a:buAutoNum type="arabicPeriod"/>
              <a:tabLst>
                <a:tab pos="250190" algn="l"/>
              </a:tabLst>
            </a:pPr>
            <a:r>
              <a:rPr lang="fr-FR" sz="1800" u="none" strike="noStrike" spc="-50" dirty="0">
                <a:solidFill>
                  <a:srgbClr val="000000"/>
                </a:solidFill>
                <a:effectLst/>
                <a:ea typeface="Times New Roman" panose="02020603050405020304" pitchFamily="18" charset="0"/>
                <a:cs typeface="Times New Roman" panose="02020603050405020304" pitchFamily="18" charset="0"/>
              </a:rPr>
              <a:t>par les dynamos, ou générateurs de courant en continu entraînés par les GTP ou GTR (la tension développée doit être régulée).</a:t>
            </a:r>
          </a:p>
          <a:p>
            <a:pPr marL="342900" lvl="0" indent="-342900" algn="l">
              <a:lnSpc>
                <a:spcPct val="150000"/>
              </a:lnSpc>
              <a:buClr>
                <a:srgbClr val="000000"/>
              </a:buClr>
              <a:buSzPts val="1200"/>
              <a:buFont typeface="+mj-lt"/>
              <a:buAutoNum type="arabicPeriod"/>
              <a:tabLst>
                <a:tab pos="250190" algn="l"/>
              </a:tabLst>
            </a:pPr>
            <a:r>
              <a:rPr lang="fr-FR" sz="1800" u="none" strike="noStrike" spc="-50" dirty="0">
                <a:solidFill>
                  <a:srgbClr val="000000"/>
                </a:solidFill>
                <a:effectLst/>
                <a:ea typeface="Times New Roman" panose="02020603050405020304" pitchFamily="18" charset="0"/>
                <a:cs typeface="Times New Roman" panose="02020603050405020304" pitchFamily="18" charset="0"/>
              </a:rPr>
              <a:t>par les TR sur les avions pourvus d’une génération alternative sans dispositif de régulation.</a:t>
            </a:r>
          </a:p>
        </p:txBody>
      </p:sp>
      <p:sp>
        <p:nvSpPr>
          <p:cNvPr id="6" name="ZoneTexte 5">
            <a:extLst>
              <a:ext uri="{FF2B5EF4-FFF2-40B4-BE49-F238E27FC236}">
                <a16:creationId xmlns:a16="http://schemas.microsoft.com/office/drawing/2014/main" id="{97E7C153-5526-1B5D-090F-35715E6A79D1}"/>
              </a:ext>
            </a:extLst>
          </p:cNvPr>
          <p:cNvSpPr txBox="1"/>
          <p:nvPr/>
        </p:nvSpPr>
        <p:spPr>
          <a:xfrm>
            <a:off x="4471930" y="663195"/>
            <a:ext cx="2404431"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marL="0" lvl="1" algn="ctr"/>
            <a:r>
              <a:rPr lang="fr-FR" b="1" dirty="0">
                <a:solidFill>
                  <a:srgbClr val="2F5496"/>
                </a:solidFill>
                <a:effectLst/>
                <a:ea typeface="Times New Roman" panose="02020603050405020304" pitchFamily="18" charset="0"/>
                <a:cs typeface="Times New Roman" panose="02020603050405020304" pitchFamily="18" charset="0"/>
              </a:rPr>
              <a:t>COURANT CONTINU</a:t>
            </a:r>
          </a:p>
        </p:txBody>
      </p:sp>
      <p:sp>
        <p:nvSpPr>
          <p:cNvPr id="8" name="ZoneTexte 7">
            <a:extLst>
              <a:ext uri="{FF2B5EF4-FFF2-40B4-BE49-F238E27FC236}">
                <a16:creationId xmlns:a16="http://schemas.microsoft.com/office/drawing/2014/main" id="{9EA6063D-78CF-18A9-2B9E-0D7F631D7318}"/>
              </a:ext>
            </a:extLst>
          </p:cNvPr>
          <p:cNvSpPr txBox="1"/>
          <p:nvPr/>
        </p:nvSpPr>
        <p:spPr>
          <a:xfrm>
            <a:off x="246043" y="1286217"/>
            <a:ext cx="10550487" cy="923330"/>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just"/>
            <a:r>
              <a:rPr lang="fr-FR" dirty="0">
                <a:solidFill>
                  <a:srgbClr val="000000"/>
                </a:solidFill>
                <a:effectLst/>
                <a:ea typeface="DejaVu Sans" panose="020B0603030804020204" pitchFamily="34" charset="0"/>
                <a:cs typeface="DejaVu Sans" panose="020B0603030804020204" pitchFamily="34" charset="0"/>
              </a:rPr>
              <a:t>La distribution est monofilaire, </a:t>
            </a:r>
          </a:p>
          <a:p>
            <a:pPr algn="just"/>
            <a:r>
              <a:rPr lang="fr-FR" dirty="0">
                <a:solidFill>
                  <a:srgbClr val="000000"/>
                </a:solidFill>
                <a:effectLst/>
                <a:ea typeface="DejaVu Sans" panose="020B0603030804020204" pitchFamily="34" charset="0"/>
                <a:cs typeface="DejaVu Sans" panose="020B0603030804020204" pitchFamily="34" charset="0"/>
              </a:rPr>
              <a:t>le retour du courant s’effectue par la structure de l’avion (masse ) </a:t>
            </a:r>
          </a:p>
          <a:p>
            <a:pPr algn="just"/>
            <a:r>
              <a:rPr lang="fr-FR" dirty="0">
                <a:solidFill>
                  <a:srgbClr val="000000"/>
                </a:solidFill>
                <a:effectLst/>
                <a:ea typeface="DejaVu Sans" panose="020B0603030804020204" pitchFamily="34" charset="0"/>
                <a:cs typeface="DejaVu Sans" panose="020B0603030804020204" pitchFamily="34" charset="0"/>
              </a:rPr>
              <a:t>toutes les parties métalliques de l’avion doivent être soigneusement reliées.</a:t>
            </a:r>
          </a:p>
        </p:txBody>
      </p:sp>
    </p:spTree>
    <p:extLst>
      <p:ext uri="{BB962C8B-B14F-4D97-AF65-F5344CB8AC3E}">
        <p14:creationId xmlns:p14="http://schemas.microsoft.com/office/powerpoint/2010/main" val="3650690391"/>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D5FC555-45E1-CD88-BF46-32D8F12206FB}"/>
              </a:ext>
            </a:extLst>
          </p:cNvPr>
          <p:cNvSpPr>
            <a:spLocks noGrp="1"/>
          </p:cNvSpPr>
          <p:nvPr>
            <p:ph type="title"/>
          </p:nvPr>
        </p:nvSpPr>
        <p:spPr/>
        <p:txBody>
          <a:bodyPr/>
          <a:lstStyle/>
          <a:p>
            <a:endParaRPr lang="fr-FR"/>
          </a:p>
        </p:txBody>
      </p:sp>
      <p:sp>
        <p:nvSpPr>
          <p:cNvPr id="4" name="ZoneTexte 3">
            <a:extLst>
              <a:ext uri="{FF2B5EF4-FFF2-40B4-BE49-F238E27FC236}">
                <a16:creationId xmlns:a16="http://schemas.microsoft.com/office/drawing/2014/main" id="{DCF21F21-5106-2A5E-41A5-D5FA9523C5DD}"/>
              </a:ext>
            </a:extLst>
          </p:cNvPr>
          <p:cNvSpPr txBox="1"/>
          <p:nvPr/>
        </p:nvSpPr>
        <p:spPr>
          <a:xfrm>
            <a:off x="285307" y="365125"/>
            <a:ext cx="11430000" cy="2585323"/>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a:t>Il est donc nécessaire que toutes les pièces métalliques de l’appareil soient au même potentiel, afin d’éviter les décharges électriques entre elles.</a:t>
            </a:r>
          </a:p>
          <a:p>
            <a:r>
              <a:rPr lang="fr-FR" dirty="0"/>
              <a:t>Conséquence :</a:t>
            </a:r>
          </a:p>
          <a:p>
            <a:r>
              <a:rPr lang="fr-FR" dirty="0"/>
              <a:t>On peut considérer que l’avion, au cours de son vol, est caractérisé par une charge auto- induite, et le voisinage de masses électriques (nuages électrisés) peut amener, en des points particuliers, une accumulation d’électricité avec risque de décharge (pouvoir des pointes) :</a:t>
            </a:r>
          </a:p>
          <a:p>
            <a:pPr marL="285750" indent="-285750">
              <a:buFont typeface="Arial" panose="020B0604020202020204" pitchFamily="34" charset="0"/>
              <a:buChar char="•"/>
            </a:pPr>
            <a:r>
              <a:rPr lang="fr-FR" dirty="0"/>
              <a:t>ailes,</a:t>
            </a:r>
          </a:p>
          <a:p>
            <a:pPr marL="285750" indent="-285750">
              <a:buFont typeface="Arial" panose="020B0604020202020204" pitchFamily="34" charset="0"/>
              <a:buChar char="•"/>
            </a:pPr>
            <a:r>
              <a:rPr lang="fr-FR" dirty="0"/>
              <a:t>hélices,</a:t>
            </a:r>
          </a:p>
          <a:p>
            <a:pPr marL="285750" indent="-285750">
              <a:buFont typeface="Arial" panose="020B0604020202020204" pitchFamily="34" charset="0"/>
              <a:buChar char="•"/>
            </a:pPr>
            <a:r>
              <a:rPr lang="fr-FR" dirty="0"/>
              <a:t>mâts d’antennes.</a:t>
            </a:r>
          </a:p>
        </p:txBody>
      </p:sp>
      <p:sp>
        <p:nvSpPr>
          <p:cNvPr id="6" name="ZoneTexte 5">
            <a:extLst>
              <a:ext uri="{FF2B5EF4-FFF2-40B4-BE49-F238E27FC236}">
                <a16:creationId xmlns:a16="http://schemas.microsoft.com/office/drawing/2014/main" id="{1D82491F-DF82-25FE-C5B5-EDFE297593FC}"/>
              </a:ext>
            </a:extLst>
          </p:cNvPr>
          <p:cNvSpPr txBox="1"/>
          <p:nvPr/>
        </p:nvSpPr>
        <p:spPr>
          <a:xfrm>
            <a:off x="243663" y="2325515"/>
            <a:ext cx="11513288" cy="3416320"/>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just"/>
            <a:r>
              <a:rPr lang="fr-FR" b="1" dirty="0"/>
              <a:t>NECESSITE DE LIMITER LE POTENTIEL DE L’AVION</a:t>
            </a:r>
          </a:p>
          <a:p>
            <a:pPr algn="just"/>
            <a:r>
              <a:rPr lang="fr-FR" dirty="0"/>
              <a:t>La solution consiste à utiliser des </a:t>
            </a:r>
            <a:r>
              <a:rPr lang="fr-FR" dirty="0" err="1"/>
              <a:t>déperditeurs</a:t>
            </a:r>
            <a:r>
              <a:rPr lang="fr-FR" dirty="0"/>
              <a:t> de potentiels qui, basés sur la propriété des pointes, sont placés sur les bords de fuite des ailes. </a:t>
            </a:r>
          </a:p>
          <a:p>
            <a:pPr algn="just"/>
            <a:r>
              <a:rPr lang="fr-FR" dirty="0"/>
              <a:t>Leur rôle est d’écouler les charges électrostatiques, ce qui a pour effet de limiter le potentiel de l’avion, ainsi que de canaliser les phénomènes d'effluves.</a:t>
            </a:r>
          </a:p>
          <a:p>
            <a:pPr algn="just"/>
            <a:r>
              <a:rPr lang="fr-FR" dirty="0"/>
              <a:t>On utilise pour ce faire :</a:t>
            </a:r>
          </a:p>
          <a:p>
            <a:pPr algn="just"/>
            <a:r>
              <a:rPr lang="fr-FR" dirty="0"/>
              <a:t>-	des pointes de tungstène,</a:t>
            </a:r>
          </a:p>
          <a:p>
            <a:pPr algn="just"/>
            <a:r>
              <a:rPr lang="fr-FR" dirty="0"/>
              <a:t>-	des. mèches de coton imprégnées de sels d’argent,</a:t>
            </a:r>
          </a:p>
          <a:p>
            <a:pPr algn="just"/>
            <a:r>
              <a:rPr lang="fr-FR" dirty="0"/>
              <a:t>-	plus récemment, des pointes métalliques en forme de faisceaux, un cadmiage particulièrement soigné les protégeant contre la corrosion.</a:t>
            </a:r>
          </a:p>
          <a:p>
            <a:pPr algn="just"/>
            <a:r>
              <a:rPr lang="fr-FR" dirty="0"/>
              <a:t>On peut ainsi abaisser le potentiel électrostatique de l’avion, à une valeur ne dépassant pas 10 000 Volts, pratiquement sans danger pour le personnel</a:t>
            </a:r>
          </a:p>
        </p:txBody>
      </p:sp>
    </p:spTree>
    <p:extLst>
      <p:ext uri="{BB962C8B-B14F-4D97-AF65-F5344CB8AC3E}">
        <p14:creationId xmlns:p14="http://schemas.microsoft.com/office/powerpoint/2010/main" val="501236940"/>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A0293C64-A297-AE3F-421E-6D2F23E3725F}"/>
              </a:ext>
            </a:extLst>
          </p:cNvPr>
          <p:cNvSpPr txBox="1"/>
          <p:nvPr/>
        </p:nvSpPr>
        <p:spPr>
          <a:xfrm>
            <a:off x="306572" y="1790023"/>
            <a:ext cx="11578856" cy="3693319"/>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a:t>C’est l’ensemble des mesures ayant pour but d’équilibrer le potentiel de toutes les parties métalliques de l’avion, en réalisant une conductibilité électrique aussi parfaite que possible entre ces parties.</a:t>
            </a:r>
          </a:p>
          <a:p>
            <a:r>
              <a:rPr lang="fr-FR" b="1" dirty="0"/>
              <a:t>BUT DE LA METALLISATION</a:t>
            </a:r>
          </a:p>
          <a:p>
            <a:pPr marL="342900" indent="-342900">
              <a:buFont typeface="+mj-lt"/>
              <a:buAutoNum type="alphaLcPeriod"/>
            </a:pPr>
            <a:r>
              <a:rPr lang="fr-FR" dirty="0"/>
              <a:t>Equilibrer le potentiel des diverses parties métalliques de l’avion.</a:t>
            </a:r>
          </a:p>
          <a:p>
            <a:pPr marL="342900" indent="-342900">
              <a:buFont typeface="+mj-lt"/>
              <a:buAutoNum type="alphaLcPeriod"/>
            </a:pPr>
            <a:r>
              <a:rPr lang="fr-FR" dirty="0"/>
              <a:t>Réduire le niveau des parasites à l’intérieur de l’avion par des contacts répétés de pièces métalliques qui ne seraient pas au même potentiel électrostatique, et par là-même supprimer les risques d'incendie par étincelles.</a:t>
            </a:r>
          </a:p>
          <a:p>
            <a:pPr marL="342900" indent="-342900">
              <a:buFont typeface="+mj-lt"/>
              <a:buAutoNum type="alphaLcPeriod"/>
            </a:pPr>
            <a:r>
              <a:rPr lang="fr-FR" dirty="0"/>
              <a:t>Assurer l’efficacité des blindages et les empêcher de rayonner, en les mettant à la masse en des points suffisamment rapprochés, pour limiter la longueur d’onde des rayonnements résiduels.</a:t>
            </a:r>
          </a:p>
          <a:p>
            <a:pPr marL="342900" indent="-342900">
              <a:buFont typeface="+mj-lt"/>
              <a:buAutoNum type="alphaLcPeriod"/>
            </a:pPr>
            <a:r>
              <a:rPr lang="fr-FR" dirty="0"/>
              <a:t>Protéger l’avion et son équipage contre la foudre en ménageant à cette dernière des trajets à basse impédance, lui évitant de provoquer des ruptures mécaniques, ou des arcs électriques générateurs d'incendie.</a:t>
            </a:r>
          </a:p>
          <a:p>
            <a:pPr marL="342900" indent="-342900">
              <a:buFont typeface="+mj-lt"/>
              <a:buAutoNum type="alphaLcPeriod"/>
            </a:pPr>
            <a:r>
              <a:rPr lang="fr-FR" dirty="0"/>
              <a:t>Prévoir un moyen de mettre l’avion au potentiel terre lors de l’atterrissage et l’y maintenir pendant les pleins.</a:t>
            </a:r>
          </a:p>
          <a:p>
            <a:pPr marL="342900" indent="-342900">
              <a:buFont typeface="+mj-lt"/>
              <a:buAutoNum type="alphaLcPeriod"/>
            </a:pPr>
            <a:r>
              <a:rPr lang="fr-FR" dirty="0"/>
              <a:t>Utiliser la bonne conductibilité de la masse comme retour du courant, ainsi que le neutre des réseaux alternatifs de bord.</a:t>
            </a:r>
          </a:p>
        </p:txBody>
      </p:sp>
      <p:sp>
        <p:nvSpPr>
          <p:cNvPr id="7" name="ZoneTexte 6">
            <a:extLst>
              <a:ext uri="{FF2B5EF4-FFF2-40B4-BE49-F238E27FC236}">
                <a16:creationId xmlns:a16="http://schemas.microsoft.com/office/drawing/2014/main" id="{E05E2AFC-0321-BBB1-8BE2-3D7ABF1F4E27}"/>
              </a:ext>
            </a:extLst>
          </p:cNvPr>
          <p:cNvSpPr txBox="1"/>
          <p:nvPr/>
        </p:nvSpPr>
        <p:spPr>
          <a:xfrm>
            <a:off x="4324794" y="116701"/>
            <a:ext cx="3032936"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a:t>Chapitre 41 : METALLISATION</a:t>
            </a:r>
          </a:p>
        </p:txBody>
      </p:sp>
    </p:spTree>
    <p:extLst>
      <p:ext uri="{BB962C8B-B14F-4D97-AF65-F5344CB8AC3E}">
        <p14:creationId xmlns:p14="http://schemas.microsoft.com/office/powerpoint/2010/main" val="565739347"/>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828E497-B3A6-6230-1868-06BCB83A1151}"/>
              </a:ext>
            </a:extLst>
          </p:cNvPr>
          <p:cNvSpPr>
            <a:spLocks noGrp="1"/>
          </p:cNvSpPr>
          <p:nvPr>
            <p:ph type="title"/>
          </p:nvPr>
        </p:nvSpPr>
        <p:spPr/>
        <p:txBody>
          <a:bodyPr/>
          <a:lstStyle/>
          <a:p>
            <a:endParaRPr lang="fr-FR"/>
          </a:p>
        </p:txBody>
      </p:sp>
      <p:sp>
        <p:nvSpPr>
          <p:cNvPr id="5" name="ZoneTexte 4">
            <a:extLst>
              <a:ext uri="{FF2B5EF4-FFF2-40B4-BE49-F238E27FC236}">
                <a16:creationId xmlns:a16="http://schemas.microsoft.com/office/drawing/2014/main" id="{643BB718-6120-F393-37EC-B1495A57A56C}"/>
              </a:ext>
            </a:extLst>
          </p:cNvPr>
          <p:cNvSpPr txBox="1"/>
          <p:nvPr/>
        </p:nvSpPr>
        <p:spPr>
          <a:xfrm>
            <a:off x="838200" y="365125"/>
            <a:ext cx="10591800" cy="2308324"/>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b="1" dirty="0"/>
              <a:t>REALISATION DE LA METALLISATION</a:t>
            </a:r>
          </a:p>
          <a:p>
            <a:r>
              <a:rPr lang="fr-FR" dirty="0"/>
              <a:t>IL faut assurer la liaison des surfaces métalliques auxiliaires par des connexions réalisées par:</a:t>
            </a:r>
          </a:p>
          <a:p>
            <a:pPr marL="285750" indent="-285750">
              <a:buFont typeface="Arial" panose="020B0604020202020204" pitchFamily="34" charset="0"/>
              <a:buChar char="•"/>
            </a:pPr>
            <a:r>
              <a:rPr lang="fr-FR" dirty="0"/>
              <a:t>vis,</a:t>
            </a:r>
          </a:p>
          <a:p>
            <a:pPr marL="285750" indent="-285750">
              <a:buFont typeface="Arial" panose="020B0604020202020204" pitchFamily="34" charset="0"/>
              <a:buChar char="•"/>
            </a:pPr>
            <a:r>
              <a:rPr lang="fr-FR" dirty="0"/>
              <a:t>boulons,</a:t>
            </a:r>
          </a:p>
          <a:p>
            <a:pPr marL="285750" indent="-285750">
              <a:buFont typeface="Arial" panose="020B0604020202020204" pitchFamily="34" charset="0"/>
              <a:buChar char="•"/>
            </a:pPr>
            <a:r>
              <a:rPr lang="fr-FR" dirty="0"/>
              <a:t>rivets. </a:t>
            </a:r>
          </a:p>
          <a:p>
            <a:r>
              <a:rPr lang="fr-FR" dirty="0"/>
              <a:t>La connexion de métallisation est en général une tresse standard de cuivre ou d’aluminium, dont la résistance ohmique ne doit pas excéder 0,002 </a:t>
            </a:r>
            <a:r>
              <a:rPr lang="el-GR" dirty="0"/>
              <a:t>Ω</a:t>
            </a:r>
            <a:r>
              <a:rPr lang="fr-FR" dirty="0"/>
              <a:t>.</a:t>
            </a:r>
          </a:p>
          <a:p>
            <a:r>
              <a:rPr lang="fr-FR" dirty="0"/>
              <a:t>Son impédance </a:t>
            </a:r>
            <a:r>
              <a:rPr lang="fr-FR" dirty="0" err="1"/>
              <a:t>radio-électrique</a:t>
            </a:r>
            <a:r>
              <a:rPr lang="fr-FR" dirty="0"/>
              <a:t> doit être également faible, notamment aux fréquences élevées.</a:t>
            </a:r>
          </a:p>
        </p:txBody>
      </p:sp>
      <p:sp>
        <p:nvSpPr>
          <p:cNvPr id="4" name="ZoneTexte 3">
            <a:extLst>
              <a:ext uri="{FF2B5EF4-FFF2-40B4-BE49-F238E27FC236}">
                <a16:creationId xmlns:a16="http://schemas.microsoft.com/office/drawing/2014/main" id="{B65A739B-F9B0-3456-6D64-A80EB62589DE}"/>
              </a:ext>
            </a:extLst>
          </p:cNvPr>
          <p:cNvSpPr txBox="1"/>
          <p:nvPr/>
        </p:nvSpPr>
        <p:spPr>
          <a:xfrm>
            <a:off x="838201" y="2799556"/>
            <a:ext cx="10591799" cy="2308324"/>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b="1" dirty="0"/>
              <a:t>PARTIES DE L’AVION A METALLISER</a:t>
            </a:r>
          </a:p>
          <a:p>
            <a:pPr marL="285750" indent="-285750">
              <a:buFont typeface="Arial" panose="020B0604020202020204" pitchFamily="34" charset="0"/>
              <a:buChar char="•"/>
            </a:pPr>
            <a:r>
              <a:rPr lang="fr-FR" dirty="0"/>
              <a:t>les tuyauteries métalliques et gouttières de canalisations électriques,</a:t>
            </a:r>
          </a:p>
          <a:p>
            <a:pPr marL="285750" indent="-285750">
              <a:buFont typeface="Arial" panose="020B0604020202020204" pitchFamily="34" charset="0"/>
              <a:buChar char="•"/>
            </a:pPr>
            <a:r>
              <a:rPr lang="fr-FR" dirty="0"/>
              <a:t>les gouvernes,</a:t>
            </a:r>
          </a:p>
          <a:p>
            <a:pPr marL="285750" indent="-285750">
              <a:buFont typeface="Arial" panose="020B0604020202020204" pitchFamily="34" charset="0"/>
              <a:buChar char="•"/>
            </a:pPr>
            <a:r>
              <a:rPr lang="fr-FR" dirty="0"/>
              <a:t>les groupes </a:t>
            </a:r>
            <a:r>
              <a:rPr lang="fr-FR" dirty="0" err="1"/>
              <a:t>moto-propulseurs</a:t>
            </a:r>
            <a:r>
              <a:rPr lang="fr-FR" dirty="0"/>
              <a:t>,</a:t>
            </a:r>
          </a:p>
          <a:p>
            <a:pPr marL="285750" indent="-285750">
              <a:buFont typeface="Arial" panose="020B0604020202020204" pitchFamily="34" charset="0"/>
              <a:buChar char="•"/>
            </a:pPr>
            <a:r>
              <a:rPr lang="fr-FR" dirty="0"/>
              <a:t>les capots moteurs démontables,</a:t>
            </a:r>
          </a:p>
          <a:p>
            <a:pPr marL="285750" indent="-285750">
              <a:buFont typeface="Arial" panose="020B0604020202020204" pitchFamily="34" charset="0"/>
              <a:buChar char="•"/>
            </a:pPr>
            <a:r>
              <a:rPr lang="fr-FR" dirty="0"/>
              <a:t>les réservoirs métalliques,</a:t>
            </a:r>
          </a:p>
          <a:p>
            <a:pPr marL="285750" indent="-285750">
              <a:buFont typeface="Arial" panose="020B0604020202020204" pitchFamily="34" charset="0"/>
              <a:buChar char="•"/>
            </a:pPr>
            <a:r>
              <a:rPr lang="fr-FR" dirty="0"/>
              <a:t>les canalisations de carburant,</a:t>
            </a:r>
          </a:p>
          <a:p>
            <a:pPr marL="285750" indent="-285750">
              <a:buFont typeface="Arial" panose="020B0604020202020204" pitchFamily="34" charset="0"/>
              <a:buChar char="•"/>
            </a:pPr>
            <a:r>
              <a:rPr lang="fr-FR" dirty="0"/>
              <a:t>les planches de bord, et pièces métalliques situées à l’intérieur de la cabine.</a:t>
            </a:r>
          </a:p>
        </p:txBody>
      </p:sp>
    </p:spTree>
    <p:extLst>
      <p:ext uri="{BB962C8B-B14F-4D97-AF65-F5344CB8AC3E}">
        <p14:creationId xmlns:p14="http://schemas.microsoft.com/office/powerpoint/2010/main" val="629878325"/>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080DE6D1-DA73-F952-C00E-D353AC14425A}"/>
              </a:ext>
            </a:extLst>
          </p:cNvPr>
          <p:cNvSpPr txBox="1"/>
          <p:nvPr/>
        </p:nvSpPr>
        <p:spPr>
          <a:xfrm>
            <a:off x="708752" y="1506388"/>
            <a:ext cx="10774496" cy="1754326"/>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just"/>
            <a:r>
              <a:rPr lang="fr-FR" b="1" dirty="0"/>
              <a:t>ECLAIRAGE INCANDESCENT</a:t>
            </a:r>
          </a:p>
          <a:p>
            <a:pPr marL="285750" indent="-285750" algn="just">
              <a:buFont typeface="Arial" panose="020B0604020202020204" pitchFamily="34" charset="0"/>
              <a:buChar char="•"/>
            </a:pPr>
            <a:r>
              <a:rPr lang="fr-FR" dirty="0"/>
              <a:t>La lampe à incandescence comporte un filament de tungstène très résistant porté à haute température 2000 à 3000° par effet joule, </a:t>
            </a:r>
          </a:p>
          <a:p>
            <a:pPr marL="285750" indent="-285750" algn="just">
              <a:buFont typeface="Arial" panose="020B0604020202020204" pitchFamily="34" charset="0"/>
              <a:buChar char="•"/>
            </a:pPr>
            <a:r>
              <a:rPr lang="fr-FR" dirty="0"/>
              <a:t>le filament étant enfermé dans une ampoule de verre, vide d’air ou emplie de gaz inerte à basse pression (argon, azote).</a:t>
            </a:r>
          </a:p>
          <a:p>
            <a:pPr algn="just"/>
            <a:endParaRPr lang="fr-FR" dirty="0"/>
          </a:p>
        </p:txBody>
      </p:sp>
      <p:sp>
        <p:nvSpPr>
          <p:cNvPr id="7" name="ZoneTexte 6">
            <a:extLst>
              <a:ext uri="{FF2B5EF4-FFF2-40B4-BE49-F238E27FC236}">
                <a16:creationId xmlns:a16="http://schemas.microsoft.com/office/drawing/2014/main" id="{0217F202-21FC-A667-049D-0B5F61C6500B}"/>
              </a:ext>
            </a:extLst>
          </p:cNvPr>
          <p:cNvSpPr txBox="1"/>
          <p:nvPr/>
        </p:nvSpPr>
        <p:spPr>
          <a:xfrm>
            <a:off x="3291289" y="536939"/>
            <a:ext cx="6097836"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a:t>Chapitre 42 : SIGNALISATION DE L’AVION ECLAIRAGES DE BORD</a:t>
            </a:r>
          </a:p>
        </p:txBody>
      </p:sp>
      <p:pic>
        <p:nvPicPr>
          <p:cNvPr id="9" name="Image 8">
            <a:extLst>
              <a:ext uri="{FF2B5EF4-FFF2-40B4-BE49-F238E27FC236}">
                <a16:creationId xmlns:a16="http://schemas.microsoft.com/office/drawing/2014/main" id="{A9C7B9BD-92A8-20EC-31EC-C561C0157F6A}"/>
              </a:ext>
            </a:extLst>
          </p:cNvPr>
          <p:cNvPicPr>
            <a:picLocks noChangeAspect="1"/>
          </p:cNvPicPr>
          <p:nvPr/>
        </p:nvPicPr>
        <p:blipFill>
          <a:blip r:embed="rId2"/>
          <a:stretch>
            <a:fillRect/>
          </a:stretch>
        </p:blipFill>
        <p:spPr>
          <a:xfrm>
            <a:off x="4116138" y="2929599"/>
            <a:ext cx="3254644" cy="3797085"/>
          </a:xfrm>
          <a:prstGeom prst="rect">
            <a:avLst/>
          </a:prstGeom>
        </p:spPr>
      </p:pic>
    </p:spTree>
    <p:extLst>
      <p:ext uri="{BB962C8B-B14F-4D97-AF65-F5344CB8AC3E}">
        <p14:creationId xmlns:p14="http://schemas.microsoft.com/office/powerpoint/2010/main" val="2207747959"/>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Espace réservé du contenu 6">
            <a:extLst>
              <a:ext uri="{FF2B5EF4-FFF2-40B4-BE49-F238E27FC236}">
                <a16:creationId xmlns:a16="http://schemas.microsoft.com/office/drawing/2014/main" id="{CB5E88C5-9379-93FB-E02C-E0DD4C2A6CA6}"/>
              </a:ext>
            </a:extLst>
          </p:cNvPr>
          <p:cNvPicPr>
            <a:picLocks noGrp="1" noChangeAspect="1"/>
          </p:cNvPicPr>
          <p:nvPr>
            <p:ph idx="1"/>
          </p:nvPr>
        </p:nvPicPr>
        <p:blipFill>
          <a:blip r:embed="rId2"/>
          <a:stretch>
            <a:fillRect/>
          </a:stretch>
        </p:blipFill>
        <p:spPr>
          <a:xfrm>
            <a:off x="2324870" y="460388"/>
            <a:ext cx="6962349" cy="2911303"/>
          </a:xfrm>
        </p:spPr>
      </p:pic>
      <p:sp>
        <p:nvSpPr>
          <p:cNvPr id="9" name="ZoneTexte 8">
            <a:extLst>
              <a:ext uri="{FF2B5EF4-FFF2-40B4-BE49-F238E27FC236}">
                <a16:creationId xmlns:a16="http://schemas.microsoft.com/office/drawing/2014/main" id="{F26855A7-B9A7-25B1-04B8-879723101E1E}"/>
              </a:ext>
            </a:extLst>
          </p:cNvPr>
          <p:cNvSpPr txBox="1"/>
          <p:nvPr/>
        </p:nvSpPr>
        <p:spPr>
          <a:xfrm>
            <a:off x="538448" y="3718679"/>
            <a:ext cx="11115101" cy="3139321"/>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buFont typeface="Arial" panose="020B0604020202020204" pitchFamily="34" charset="0"/>
              <a:buChar char="•"/>
            </a:pPr>
            <a:r>
              <a:rPr lang="fr-FR" dirty="0"/>
              <a:t>Une matière est fluorescente lorsque recevant une radiation lumineuse, elle rayonne à son tour une lumière d’une teinte différente. </a:t>
            </a:r>
          </a:p>
          <a:p>
            <a:pPr marL="285750" indent="-285750">
              <a:buFont typeface="Arial" panose="020B0604020202020204" pitchFamily="34" charset="0"/>
              <a:buChar char="•"/>
            </a:pPr>
            <a:r>
              <a:rPr lang="fr-FR" dirty="0"/>
              <a:t>C’est ainsi que les radiations ultra-violettes invisibles pour l’</a:t>
            </a:r>
            <a:r>
              <a:rPr lang="fr-FR" dirty="0" err="1"/>
              <a:t>oeil</a:t>
            </a:r>
            <a:r>
              <a:rPr lang="fr-FR" dirty="0"/>
              <a:t> peuvent par fluorescence être transformées en lumière visible.</a:t>
            </a:r>
          </a:p>
          <a:p>
            <a:r>
              <a:rPr lang="fr-FR" b="1" dirty="0"/>
              <a:t>TUBE FLUORESCENT</a:t>
            </a:r>
          </a:p>
          <a:p>
            <a:pPr marL="285750" indent="-285750">
              <a:buFont typeface="Arial" panose="020B0604020202020204" pitchFamily="34" charset="0"/>
              <a:buChar char="•"/>
            </a:pPr>
            <a:r>
              <a:rPr lang="fr-FR" dirty="0"/>
              <a:t>Le tube comporte intérieurement un revêtement fluorescent ; </a:t>
            </a:r>
          </a:p>
          <a:p>
            <a:pPr marL="285750" indent="-285750">
              <a:buFont typeface="Arial" panose="020B0604020202020204" pitchFamily="34" charset="0"/>
              <a:buChar char="•"/>
            </a:pPr>
            <a:r>
              <a:rPr lang="fr-FR" dirty="0"/>
              <a:t>à chaque extrémité est disposé un filament de tungstène alimenté par un transformateur. </a:t>
            </a:r>
          </a:p>
          <a:p>
            <a:pPr marL="285750" indent="-285750">
              <a:buFont typeface="Arial" panose="020B0604020202020204" pitchFamily="34" charset="0"/>
              <a:buChar char="•"/>
            </a:pPr>
            <a:r>
              <a:rPr lang="fr-FR" dirty="0"/>
              <a:t>L’intérieur du tube contient de la vapeur de mercure sous faible pression ainsi que de l’argon qui a pour effet de faciliter l’amorçage.</a:t>
            </a:r>
          </a:p>
          <a:p>
            <a:pPr marL="285750" indent="-285750">
              <a:buFont typeface="Arial" panose="020B0604020202020204" pitchFamily="34" charset="0"/>
              <a:buChar char="•"/>
            </a:pPr>
            <a:r>
              <a:rPr lang="fr-FR" dirty="0"/>
              <a:t>Lorsque le primaire du transformateur est alimenté, une surtension se produit réalisant l’amorçage du tube. L’intensité dans le circuit est limitée par la conception du transformateur.</a:t>
            </a:r>
          </a:p>
        </p:txBody>
      </p:sp>
    </p:spTree>
    <p:extLst>
      <p:ext uri="{BB962C8B-B14F-4D97-AF65-F5344CB8AC3E}">
        <p14:creationId xmlns:p14="http://schemas.microsoft.com/office/powerpoint/2010/main" val="285173765"/>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099457" y="2128611"/>
            <a:ext cx="10515600" cy="1325563"/>
          </a:xfrm>
        </p:spPr>
        <p:style>
          <a:lnRef idx="3">
            <a:schemeClr val="lt1"/>
          </a:lnRef>
          <a:fillRef idx="1">
            <a:schemeClr val="accent2"/>
          </a:fillRef>
          <a:effectRef idx="1">
            <a:schemeClr val="accent2"/>
          </a:effectRef>
          <a:fontRef idx="minor">
            <a:schemeClr val="lt1"/>
          </a:fontRef>
        </p:style>
        <p:txBody>
          <a:bodyPr/>
          <a:lstStyle/>
          <a:p>
            <a:pPr algn="ctr"/>
            <a:r>
              <a:rPr lang="fr-FR" b="1" dirty="0"/>
              <a:t>ECLAIRAGES </a:t>
            </a:r>
            <a:r>
              <a:rPr lang="fr-FR" b="1" dirty="0" smtClean="0"/>
              <a:t>EXTERIEURS</a:t>
            </a:r>
            <a:endParaRPr lang="fr-FR" dirty="0"/>
          </a:p>
        </p:txBody>
      </p:sp>
    </p:spTree>
    <p:extLst>
      <p:ext uri="{BB962C8B-B14F-4D97-AF65-F5344CB8AC3E}">
        <p14:creationId xmlns:p14="http://schemas.microsoft.com/office/powerpoint/2010/main" val="3071745551"/>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E0A24A77-8844-63A2-B080-794F60B7D5EB}"/>
              </a:ext>
            </a:extLst>
          </p:cNvPr>
          <p:cNvSpPr>
            <a:spLocks noGrp="1"/>
          </p:cNvSpPr>
          <p:nvPr>
            <p:ph idx="1"/>
          </p:nvPr>
        </p:nvSpPr>
        <p:spPr/>
        <p:txBody>
          <a:bodyPr/>
          <a:lstStyle/>
          <a:p>
            <a:endParaRPr lang="fr-FR"/>
          </a:p>
        </p:txBody>
      </p:sp>
      <p:sp>
        <p:nvSpPr>
          <p:cNvPr id="7" name="ZoneTexte 6">
            <a:extLst>
              <a:ext uri="{FF2B5EF4-FFF2-40B4-BE49-F238E27FC236}">
                <a16:creationId xmlns:a16="http://schemas.microsoft.com/office/drawing/2014/main" id="{262C16CD-6398-A45F-10B2-A43766CC084A}"/>
              </a:ext>
            </a:extLst>
          </p:cNvPr>
          <p:cNvSpPr txBox="1"/>
          <p:nvPr/>
        </p:nvSpPr>
        <p:spPr>
          <a:xfrm>
            <a:off x="838200" y="2139093"/>
            <a:ext cx="10597308" cy="2308324"/>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just"/>
            <a:r>
              <a:rPr lang="fr-FR" b="1" dirty="0"/>
              <a:t>A) PROJECTEURS D’ATTERRISSAGE</a:t>
            </a:r>
          </a:p>
          <a:p>
            <a:pPr algn="just"/>
            <a:r>
              <a:rPr lang="fr-FR" dirty="0"/>
              <a:t>Ils sont destinés à éclairer la piste lors de l’atterrissage.</a:t>
            </a:r>
          </a:p>
          <a:p>
            <a:pPr algn="just"/>
            <a:r>
              <a:rPr lang="fr-FR" b="1" dirty="0"/>
              <a:t>PRINCIPE</a:t>
            </a:r>
          </a:p>
          <a:p>
            <a:pPr algn="just"/>
            <a:r>
              <a:rPr lang="fr-FR" dirty="0"/>
              <a:t>Ils se composent d’un filament incandescent au foyer d’un miroir parabolique donnant un faisceau suffisamment ouvert.</a:t>
            </a:r>
          </a:p>
          <a:p>
            <a:pPr algn="just"/>
            <a:r>
              <a:rPr lang="fr-FR" dirty="0"/>
              <a:t>Puissance de la lampe : 800 watts.</a:t>
            </a:r>
          </a:p>
          <a:p>
            <a:pPr algn="just"/>
            <a:r>
              <a:rPr lang="fr-FR" dirty="0"/>
              <a:t>Miroir : verre argenté ou aluminium poli.</a:t>
            </a:r>
          </a:p>
          <a:p>
            <a:pPr algn="just"/>
            <a:endParaRPr lang="fr-FR" dirty="0"/>
          </a:p>
        </p:txBody>
      </p:sp>
      <p:sp>
        <p:nvSpPr>
          <p:cNvPr id="9" name="ZoneTexte 8">
            <a:extLst>
              <a:ext uri="{FF2B5EF4-FFF2-40B4-BE49-F238E27FC236}">
                <a16:creationId xmlns:a16="http://schemas.microsoft.com/office/drawing/2014/main" id="{CDED2A19-DE05-3E6B-C760-51910370E8E0}"/>
              </a:ext>
            </a:extLst>
          </p:cNvPr>
          <p:cNvSpPr txBox="1"/>
          <p:nvPr/>
        </p:nvSpPr>
        <p:spPr>
          <a:xfrm>
            <a:off x="4796927" y="311705"/>
            <a:ext cx="2679853" cy="646331"/>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b="1" dirty="0"/>
              <a:t>ECLAIRAGES EXTERIEURS</a:t>
            </a:r>
          </a:p>
          <a:p>
            <a:endParaRPr lang="fr-FR" b="1" dirty="0"/>
          </a:p>
        </p:txBody>
      </p:sp>
    </p:spTree>
    <p:extLst>
      <p:ext uri="{BB962C8B-B14F-4D97-AF65-F5344CB8AC3E}">
        <p14:creationId xmlns:p14="http://schemas.microsoft.com/office/powerpoint/2010/main" val="1452489003"/>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23D7B2A-AA6A-9AF9-5C3B-18E08BA9D035}"/>
              </a:ext>
            </a:extLst>
          </p:cNvPr>
          <p:cNvSpPr>
            <a:spLocks noGrp="1"/>
          </p:cNvSpPr>
          <p:nvPr>
            <p:ph type="title"/>
          </p:nvPr>
        </p:nvSpPr>
        <p:spPr/>
        <p:txBody>
          <a:bodyPr/>
          <a:lstStyle/>
          <a:p>
            <a:endParaRPr lang="fr-FR"/>
          </a:p>
        </p:txBody>
      </p:sp>
      <p:pic>
        <p:nvPicPr>
          <p:cNvPr id="7" name="Image 6">
            <a:extLst>
              <a:ext uri="{FF2B5EF4-FFF2-40B4-BE49-F238E27FC236}">
                <a16:creationId xmlns:a16="http://schemas.microsoft.com/office/drawing/2014/main" id="{DF47B65C-9317-94C5-BF73-8E93649083E6}"/>
              </a:ext>
            </a:extLst>
          </p:cNvPr>
          <p:cNvPicPr>
            <a:picLocks noChangeAspect="1"/>
          </p:cNvPicPr>
          <p:nvPr/>
        </p:nvPicPr>
        <p:blipFill>
          <a:blip r:embed="rId2"/>
          <a:stretch>
            <a:fillRect/>
          </a:stretch>
        </p:blipFill>
        <p:spPr>
          <a:xfrm>
            <a:off x="7930588" y="1861331"/>
            <a:ext cx="3053229" cy="4094640"/>
          </a:xfrm>
          <a:prstGeom prst="rect">
            <a:avLst/>
          </a:prstGeom>
        </p:spPr>
      </p:pic>
      <p:sp>
        <p:nvSpPr>
          <p:cNvPr id="9" name="ZoneTexte 8">
            <a:extLst>
              <a:ext uri="{FF2B5EF4-FFF2-40B4-BE49-F238E27FC236}">
                <a16:creationId xmlns:a16="http://schemas.microsoft.com/office/drawing/2014/main" id="{96A30B76-E5CA-B836-3E96-150382F2F6FE}"/>
              </a:ext>
            </a:extLst>
          </p:cNvPr>
          <p:cNvSpPr txBox="1"/>
          <p:nvPr/>
        </p:nvSpPr>
        <p:spPr>
          <a:xfrm>
            <a:off x="1208183" y="3173113"/>
            <a:ext cx="6097836" cy="1200329"/>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b="1" dirty="0"/>
              <a:t>PROJECTEUR FIXE</a:t>
            </a:r>
          </a:p>
          <a:p>
            <a:r>
              <a:rPr lang="fr-FR" dirty="0"/>
              <a:t>Le projecteur est encastré dans le bord d’attaque de l’aile.</a:t>
            </a:r>
          </a:p>
          <a:p>
            <a:r>
              <a:rPr lang="fr-FR" dirty="0"/>
              <a:t>Il est généralement équipé d’une lampe de 800 W dont l’alimentation est commandée à partir du poste équipage.</a:t>
            </a:r>
          </a:p>
        </p:txBody>
      </p:sp>
    </p:spTree>
    <p:extLst>
      <p:ext uri="{BB962C8B-B14F-4D97-AF65-F5344CB8AC3E}">
        <p14:creationId xmlns:p14="http://schemas.microsoft.com/office/powerpoint/2010/main" val="3068105285"/>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4FC12E5-BC2D-6FB0-6B86-5D49A99A51CA}"/>
              </a:ext>
            </a:extLst>
          </p:cNvPr>
          <p:cNvSpPr>
            <a:spLocks noGrp="1"/>
          </p:cNvSpPr>
          <p:nvPr>
            <p:ph type="title"/>
          </p:nvPr>
        </p:nvSpPr>
        <p:spPr/>
        <p:txBody>
          <a:bodyPr/>
          <a:lstStyle/>
          <a:p>
            <a:endParaRPr lang="fr-FR"/>
          </a:p>
        </p:txBody>
      </p:sp>
      <p:sp>
        <p:nvSpPr>
          <p:cNvPr id="5" name="ZoneTexte 4">
            <a:extLst>
              <a:ext uri="{FF2B5EF4-FFF2-40B4-BE49-F238E27FC236}">
                <a16:creationId xmlns:a16="http://schemas.microsoft.com/office/drawing/2014/main" id="{4AAE974C-F35F-7F61-E090-E38955F42CFB}"/>
              </a:ext>
            </a:extLst>
          </p:cNvPr>
          <p:cNvSpPr txBox="1"/>
          <p:nvPr/>
        </p:nvSpPr>
        <p:spPr>
          <a:xfrm>
            <a:off x="838200" y="1723594"/>
            <a:ext cx="10515600" cy="2308324"/>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just"/>
            <a:r>
              <a:rPr lang="fr-FR" dirty="0"/>
              <a:t>PROJECTEUR ESCAMOTABLE</a:t>
            </a:r>
          </a:p>
          <a:p>
            <a:pPr algn="just"/>
            <a:r>
              <a:rPr lang="fr-FR" dirty="0"/>
              <a:t>Chaque projecteur est installé à l’intrados de la voilure, sa rentrée et sa sortie sont commandées par un moteur électrique pourvu de contacteras de fin de course, afin d’en limiter le débattement En position rentrée, la vitre se confond avec la surface de l’aile.</a:t>
            </a:r>
          </a:p>
          <a:p>
            <a:pPr algn="just"/>
            <a:r>
              <a:rPr lang="fr-FR" b="1" dirty="0"/>
              <a:t>COMMANDE</a:t>
            </a:r>
          </a:p>
          <a:p>
            <a:pPr algn="just"/>
            <a:r>
              <a:rPr lang="fr-FR" dirty="0"/>
              <a:t>Elle est assurée par 2 interrupteurs :</a:t>
            </a:r>
          </a:p>
          <a:p>
            <a:pPr marL="285750" indent="-285750" algn="just">
              <a:buFont typeface="Arial" panose="020B0604020202020204" pitchFamily="34" charset="0"/>
              <a:buChar char="•"/>
            </a:pPr>
            <a:r>
              <a:rPr lang="fr-FR" dirty="0"/>
              <a:t>le premier permet la rentrée et la sortie,</a:t>
            </a:r>
          </a:p>
          <a:p>
            <a:pPr marL="285750" indent="-285750" algn="just">
              <a:buFont typeface="Arial" panose="020B0604020202020204" pitchFamily="34" charset="0"/>
              <a:buChar char="•"/>
            </a:pPr>
            <a:r>
              <a:rPr lang="fr-FR" dirty="0"/>
              <a:t>le second commande l’allumage.</a:t>
            </a:r>
          </a:p>
        </p:txBody>
      </p:sp>
      <p:pic>
        <p:nvPicPr>
          <p:cNvPr id="7" name="Image 6">
            <a:extLst>
              <a:ext uri="{FF2B5EF4-FFF2-40B4-BE49-F238E27FC236}">
                <a16:creationId xmlns:a16="http://schemas.microsoft.com/office/drawing/2014/main" id="{110028DF-93E2-E557-693D-65250BCEE416}"/>
              </a:ext>
            </a:extLst>
          </p:cNvPr>
          <p:cNvPicPr>
            <a:picLocks noChangeAspect="1"/>
          </p:cNvPicPr>
          <p:nvPr/>
        </p:nvPicPr>
        <p:blipFill>
          <a:blip r:embed="rId2"/>
          <a:stretch>
            <a:fillRect/>
          </a:stretch>
        </p:blipFill>
        <p:spPr>
          <a:xfrm>
            <a:off x="7723213" y="2873962"/>
            <a:ext cx="3995684" cy="2943162"/>
          </a:xfrm>
          <a:prstGeom prst="rect">
            <a:avLst/>
          </a:prstGeom>
        </p:spPr>
      </p:pic>
    </p:spTree>
    <p:extLst>
      <p:ext uri="{BB962C8B-B14F-4D97-AF65-F5344CB8AC3E}">
        <p14:creationId xmlns:p14="http://schemas.microsoft.com/office/powerpoint/2010/main" val="2099034004"/>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E0EDFBD1-D159-78F7-B240-B3714160EDFA}"/>
              </a:ext>
            </a:extLst>
          </p:cNvPr>
          <p:cNvSpPr txBox="1"/>
          <p:nvPr/>
        </p:nvSpPr>
        <p:spPr>
          <a:xfrm>
            <a:off x="750065" y="1120821"/>
            <a:ext cx="10515599" cy="1200329"/>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just"/>
            <a:r>
              <a:rPr lang="fr-FR" b="1" dirty="0"/>
              <a:t>PROJECTEURS DE ROULAGE</a:t>
            </a:r>
          </a:p>
          <a:p>
            <a:pPr algn="just"/>
            <a:r>
              <a:rPr lang="fr-FR" dirty="0"/>
              <a:t>Ils doivent permettre au pilote, lorsque l’avion est au sol l’éclairement de la zone de roulage de l’avion, ce sont des projecteurs fixes encastrés dans l’aile, sur le train avant, et sur certains avions dans la partie avant du fuselage, l’allumage de chaque projecteur est commandé à partir du poste équipage.</a:t>
            </a:r>
          </a:p>
        </p:txBody>
      </p:sp>
      <p:pic>
        <p:nvPicPr>
          <p:cNvPr id="7" name="Image 6">
            <a:extLst>
              <a:ext uri="{FF2B5EF4-FFF2-40B4-BE49-F238E27FC236}">
                <a16:creationId xmlns:a16="http://schemas.microsoft.com/office/drawing/2014/main" id="{03BD9DBF-3318-44DD-AB20-81D32CA2FBD1}"/>
              </a:ext>
            </a:extLst>
          </p:cNvPr>
          <p:cNvPicPr>
            <a:picLocks noChangeAspect="1"/>
          </p:cNvPicPr>
          <p:nvPr/>
        </p:nvPicPr>
        <p:blipFill>
          <a:blip r:embed="rId2"/>
          <a:stretch>
            <a:fillRect/>
          </a:stretch>
        </p:blipFill>
        <p:spPr>
          <a:xfrm>
            <a:off x="6095999" y="3340661"/>
            <a:ext cx="4788666" cy="3517339"/>
          </a:xfrm>
          <a:prstGeom prst="rect">
            <a:avLst/>
          </a:prstGeom>
        </p:spPr>
      </p:pic>
      <p:pic>
        <p:nvPicPr>
          <p:cNvPr id="9" name="Image 8">
            <a:extLst>
              <a:ext uri="{FF2B5EF4-FFF2-40B4-BE49-F238E27FC236}">
                <a16:creationId xmlns:a16="http://schemas.microsoft.com/office/drawing/2014/main" id="{6E8A80CE-E7D1-E078-FD6C-FFD69C595379}"/>
              </a:ext>
            </a:extLst>
          </p:cNvPr>
          <p:cNvPicPr>
            <a:picLocks noChangeAspect="1"/>
          </p:cNvPicPr>
          <p:nvPr/>
        </p:nvPicPr>
        <p:blipFill>
          <a:blip r:embed="rId3"/>
          <a:stretch>
            <a:fillRect/>
          </a:stretch>
        </p:blipFill>
        <p:spPr>
          <a:xfrm>
            <a:off x="1134676" y="2899056"/>
            <a:ext cx="3737176" cy="3275590"/>
          </a:xfrm>
          <a:prstGeom prst="rect">
            <a:avLst/>
          </a:prstGeom>
        </p:spPr>
      </p:pic>
    </p:spTree>
    <p:extLst>
      <p:ext uri="{BB962C8B-B14F-4D97-AF65-F5344CB8AC3E}">
        <p14:creationId xmlns:p14="http://schemas.microsoft.com/office/powerpoint/2010/main" val="705942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B3086EBA-AEF5-4A3F-EE25-F1E191CF2E60}"/>
              </a:ext>
            </a:extLst>
          </p:cNvPr>
          <p:cNvSpPr txBox="1"/>
          <p:nvPr/>
        </p:nvSpPr>
        <p:spPr>
          <a:xfrm>
            <a:off x="683046" y="2158400"/>
            <a:ext cx="11027884" cy="2198038"/>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marL="0" lvl="1" algn="ctr">
              <a:spcBef>
                <a:spcPts val="200"/>
              </a:spcBef>
            </a:pPr>
            <a:r>
              <a:rPr lang="fr-FR" b="1" u="sng" dirty="0">
                <a:solidFill>
                  <a:srgbClr val="2F5496"/>
                </a:solidFill>
                <a:effectLst/>
                <a:ea typeface="Times New Roman" panose="02020603050405020304" pitchFamily="18" charset="0"/>
                <a:cs typeface="Times New Roman" panose="02020603050405020304" pitchFamily="18" charset="0"/>
              </a:rPr>
              <a:t>B.707 - 727 - 737 - 747 - Concorde - AIRBUS</a:t>
            </a:r>
          </a:p>
          <a:p>
            <a:pPr marR="2781300" algn="l">
              <a:lnSpc>
                <a:spcPts val="2680"/>
              </a:lnSpc>
            </a:pPr>
            <a:r>
              <a:rPr lang="fr-FR" dirty="0">
                <a:solidFill>
                  <a:srgbClr val="000000"/>
                </a:solidFill>
                <a:effectLst/>
                <a:ea typeface="DejaVu Sans" panose="020B0603030804020204" pitchFamily="34" charset="0"/>
                <a:cs typeface="DejaVu Sans" panose="020B0603030804020204" pitchFamily="34" charset="0"/>
              </a:rPr>
              <a:t>La tension nominale sur le réseau de bord est de : </a:t>
            </a:r>
          </a:p>
          <a:p>
            <a:pPr marL="285750" marR="2781300" indent="-285750" algn="l">
              <a:lnSpc>
                <a:spcPts val="2680"/>
              </a:lnSpc>
              <a:buFont typeface="Arial" panose="020B0604020202020204" pitchFamily="34" charset="0"/>
              <a:buChar char="•"/>
            </a:pPr>
            <a:r>
              <a:rPr lang="fr-FR" dirty="0">
                <a:solidFill>
                  <a:srgbClr val="000000"/>
                </a:solidFill>
                <a:effectLst/>
                <a:ea typeface="DejaVu Sans" panose="020B0603030804020204" pitchFamily="34" charset="0"/>
                <a:cs typeface="DejaVu Sans" panose="020B0603030804020204" pitchFamily="34" charset="0"/>
              </a:rPr>
              <a:t>200 v Triphasés ± 2 V</a:t>
            </a:r>
          </a:p>
          <a:p>
            <a:pPr marL="285750" marR="2781300" indent="-285750" algn="l">
              <a:lnSpc>
                <a:spcPts val="2680"/>
              </a:lnSpc>
              <a:buFont typeface="Arial" panose="020B0604020202020204" pitchFamily="34" charset="0"/>
              <a:buChar char="•"/>
            </a:pPr>
            <a:r>
              <a:rPr lang="fr-FR" dirty="0">
                <a:solidFill>
                  <a:srgbClr val="000000"/>
                </a:solidFill>
                <a:effectLst/>
                <a:ea typeface="DejaVu Sans" panose="020B0603030804020204" pitchFamily="34" charset="0"/>
                <a:cs typeface="DejaVu Sans" panose="020B0603030804020204" pitchFamily="34" charset="0"/>
              </a:rPr>
              <a:t>115 v triphasés et monophasés ± 2 v</a:t>
            </a:r>
          </a:p>
          <a:p>
            <a:pPr algn="just"/>
            <a:r>
              <a:rPr lang="fr-FR" dirty="0">
                <a:solidFill>
                  <a:srgbClr val="000000"/>
                </a:solidFill>
                <a:effectLst/>
                <a:ea typeface="DejaVu Sans" panose="020B0603030804020204" pitchFamily="34" charset="0"/>
                <a:cs typeface="DejaVu Sans" panose="020B0603030804020204" pitchFamily="34" charset="0"/>
              </a:rPr>
              <a:t>Ces tensions sont développées à partir d’alternateurs triphasés, </a:t>
            </a:r>
          </a:p>
          <a:p>
            <a:pPr marL="285750" indent="-285750" algn="l">
              <a:lnSpc>
                <a:spcPts val="2000"/>
              </a:lnSpc>
              <a:buFont typeface="Arial" panose="020B0604020202020204" pitchFamily="34" charset="0"/>
              <a:buChar char="•"/>
            </a:pPr>
            <a:r>
              <a:rPr lang="fr-FR" dirty="0">
                <a:solidFill>
                  <a:srgbClr val="000000"/>
                </a:solidFill>
                <a:effectLst/>
                <a:ea typeface="DejaVu Sans" panose="020B0603030804020204" pitchFamily="34" charset="0"/>
                <a:cs typeface="DejaVu Sans" panose="020B0603030804020204" pitchFamily="34" charset="0"/>
              </a:rPr>
              <a:t>28 v monophasés obtenus par utilisation de transformateurs abaisseurs, sans régulation</a:t>
            </a:r>
          </a:p>
          <a:p>
            <a:pPr marL="285750" indent="-285750" algn="l">
              <a:lnSpc>
                <a:spcPts val="2000"/>
              </a:lnSpc>
              <a:buFont typeface="Arial" panose="020B0604020202020204" pitchFamily="34" charset="0"/>
              <a:buChar char="•"/>
            </a:pPr>
            <a:r>
              <a:rPr lang="fr-FR" dirty="0">
                <a:solidFill>
                  <a:srgbClr val="000000"/>
                </a:solidFill>
                <a:effectLst/>
                <a:ea typeface="DejaVu Sans" panose="020B0603030804020204" pitchFamily="34" charset="0"/>
                <a:cs typeface="DejaVu Sans" panose="020B0603030804020204" pitchFamily="34" charset="0"/>
              </a:rPr>
              <a:t>26 v monophasés</a:t>
            </a:r>
          </a:p>
        </p:txBody>
      </p:sp>
      <p:sp>
        <p:nvSpPr>
          <p:cNvPr id="8" name="Titre 1">
            <a:extLst>
              <a:ext uri="{FF2B5EF4-FFF2-40B4-BE49-F238E27FC236}">
                <a16:creationId xmlns:a16="http://schemas.microsoft.com/office/drawing/2014/main" id="{3804B1B1-6B7B-40B4-2A34-2EC4855FDC2C}"/>
              </a:ext>
            </a:extLst>
          </p:cNvPr>
          <p:cNvSpPr>
            <a:spLocks noGrp="1"/>
          </p:cNvSpPr>
          <p:nvPr>
            <p:ph type="title"/>
          </p:nvPr>
        </p:nvSpPr>
        <p:spPr>
          <a:xfrm>
            <a:off x="3603434" y="42460"/>
            <a:ext cx="4141424" cy="566968"/>
          </a:xfrm>
        </p:spPr>
        <p:style>
          <a:lnRef idx="2">
            <a:schemeClr val="accent2"/>
          </a:lnRef>
          <a:fillRef idx="1">
            <a:schemeClr val="lt1"/>
          </a:fillRef>
          <a:effectRef idx="0">
            <a:schemeClr val="accent2"/>
          </a:effectRef>
          <a:fontRef idx="minor">
            <a:schemeClr val="dk1"/>
          </a:fontRef>
        </p:style>
        <p:txBody>
          <a:bodyPr>
            <a:normAutofit/>
          </a:bodyPr>
          <a:lstStyle/>
          <a:p>
            <a:pPr algn="ctr">
              <a:lnSpc>
                <a:spcPct val="100000"/>
              </a:lnSpc>
            </a:pPr>
            <a:r>
              <a:rPr lang="fr-FR" sz="2000" dirty="0">
                <a:effectLst/>
                <a:latin typeface="+mn-lt"/>
                <a:ea typeface="Calibri" panose="020F0502020204030204" pitchFamily="34" charset="0"/>
                <a:cs typeface="CourierNewPSMT"/>
              </a:rPr>
              <a:t>Tensions et fréquences normalisées</a:t>
            </a:r>
            <a:endParaRPr lang="fr-FR" sz="2000" dirty="0">
              <a:latin typeface="+mn-lt"/>
            </a:endParaRPr>
          </a:p>
        </p:txBody>
      </p:sp>
      <p:sp>
        <p:nvSpPr>
          <p:cNvPr id="6" name="ZoneTexte 5">
            <a:extLst>
              <a:ext uri="{FF2B5EF4-FFF2-40B4-BE49-F238E27FC236}">
                <a16:creationId xmlns:a16="http://schemas.microsoft.com/office/drawing/2014/main" id="{BDE9F1D8-21BD-4BB1-9D23-CAF4338B953F}"/>
              </a:ext>
            </a:extLst>
          </p:cNvPr>
          <p:cNvSpPr txBox="1"/>
          <p:nvPr/>
        </p:nvSpPr>
        <p:spPr>
          <a:xfrm>
            <a:off x="4536196" y="759774"/>
            <a:ext cx="2459515"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b="1" dirty="0">
                <a:solidFill>
                  <a:srgbClr val="2F5496"/>
                </a:solidFill>
                <a:effectLst/>
                <a:ea typeface="Times New Roman" panose="02020603050405020304" pitchFamily="18" charset="0"/>
                <a:cs typeface="Times New Roman" panose="02020603050405020304" pitchFamily="18" charset="0"/>
              </a:rPr>
              <a:t>COURANT ALTERNATIF </a:t>
            </a:r>
            <a:endParaRPr lang="fr-FR" dirty="0"/>
          </a:p>
        </p:txBody>
      </p:sp>
    </p:spTree>
    <p:extLst>
      <p:ext uri="{BB962C8B-B14F-4D97-AF65-F5344CB8AC3E}">
        <p14:creationId xmlns:p14="http://schemas.microsoft.com/office/powerpoint/2010/main" val="3827991559"/>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00154D9-3467-88D8-3310-14B1BEDDA630}"/>
              </a:ext>
            </a:extLst>
          </p:cNvPr>
          <p:cNvSpPr>
            <a:spLocks noGrp="1"/>
          </p:cNvSpPr>
          <p:nvPr>
            <p:ph type="title"/>
          </p:nvPr>
        </p:nvSpPr>
        <p:spPr/>
        <p:txBody>
          <a:bodyPr/>
          <a:lstStyle/>
          <a:p>
            <a:endParaRPr lang="fr-FR"/>
          </a:p>
        </p:txBody>
      </p:sp>
      <p:pic>
        <p:nvPicPr>
          <p:cNvPr id="5" name="Espace réservé du contenu 4">
            <a:extLst>
              <a:ext uri="{FF2B5EF4-FFF2-40B4-BE49-F238E27FC236}">
                <a16:creationId xmlns:a16="http://schemas.microsoft.com/office/drawing/2014/main" id="{36E0BFEE-E40B-1F90-DFD0-A82E36D5A69D}"/>
              </a:ext>
            </a:extLst>
          </p:cNvPr>
          <p:cNvPicPr>
            <a:picLocks noGrp="1" noChangeAspect="1"/>
          </p:cNvPicPr>
          <p:nvPr>
            <p:ph idx="1"/>
          </p:nvPr>
        </p:nvPicPr>
        <p:blipFill>
          <a:blip r:embed="rId2"/>
          <a:stretch>
            <a:fillRect/>
          </a:stretch>
        </p:blipFill>
        <p:spPr>
          <a:xfrm>
            <a:off x="5317652" y="2387485"/>
            <a:ext cx="5584457" cy="3638741"/>
          </a:xfrm>
        </p:spPr>
      </p:pic>
      <p:sp>
        <p:nvSpPr>
          <p:cNvPr id="7" name="ZoneTexte 6">
            <a:extLst>
              <a:ext uri="{FF2B5EF4-FFF2-40B4-BE49-F238E27FC236}">
                <a16:creationId xmlns:a16="http://schemas.microsoft.com/office/drawing/2014/main" id="{D32C3574-14D3-D35D-F057-0CDF735E18BD}"/>
              </a:ext>
            </a:extLst>
          </p:cNvPr>
          <p:cNvSpPr txBox="1"/>
          <p:nvPr/>
        </p:nvSpPr>
        <p:spPr>
          <a:xfrm>
            <a:off x="716097" y="1582340"/>
            <a:ext cx="11149070" cy="2031325"/>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b="1" dirty="0"/>
              <a:t>FEUX DE NAVIGATION</a:t>
            </a:r>
          </a:p>
          <a:p>
            <a:r>
              <a:rPr lang="fr-FR" dirty="0"/>
              <a:t>Ils ont pour rôle de signaler aux autres aéronefs la présence de l’avion et sa position par rapport à eux, tant au sol qu’en vol, afin d’éviter les risques de collision.</a:t>
            </a:r>
          </a:p>
          <a:p>
            <a:r>
              <a:rPr lang="fr-FR" dirty="0"/>
              <a:t>Ces feux sont normalisés comme suit :</a:t>
            </a:r>
          </a:p>
          <a:p>
            <a:r>
              <a:rPr lang="fr-FR" dirty="0"/>
              <a:t>Secteur de 110° compté depuis Taxe de l’avion :</a:t>
            </a:r>
          </a:p>
          <a:p>
            <a:pPr marL="285750" indent="-285750">
              <a:buFont typeface="Arial" panose="020B0604020202020204" pitchFamily="34" charset="0"/>
              <a:buChar char="•"/>
            </a:pPr>
            <a:r>
              <a:rPr lang="fr-FR" dirty="0"/>
              <a:t>Rouge à gauche</a:t>
            </a:r>
          </a:p>
          <a:p>
            <a:pPr marL="285750" indent="-285750">
              <a:buFont typeface="Arial" panose="020B0604020202020204" pitchFamily="34" charset="0"/>
              <a:buChar char="•"/>
            </a:pPr>
            <a:r>
              <a:rPr lang="fr-FR" dirty="0"/>
              <a:t>Vert a droite</a:t>
            </a:r>
          </a:p>
        </p:txBody>
      </p:sp>
    </p:spTree>
    <p:extLst>
      <p:ext uri="{BB962C8B-B14F-4D97-AF65-F5344CB8AC3E}">
        <p14:creationId xmlns:p14="http://schemas.microsoft.com/office/powerpoint/2010/main" val="896477764"/>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AC03422-2313-2896-4DC3-E807ED97AC2B}"/>
              </a:ext>
            </a:extLst>
          </p:cNvPr>
          <p:cNvSpPr>
            <a:spLocks noGrp="1"/>
          </p:cNvSpPr>
          <p:nvPr>
            <p:ph type="title"/>
          </p:nvPr>
        </p:nvSpPr>
        <p:spPr/>
        <p:txBody>
          <a:bodyPr/>
          <a:lstStyle/>
          <a:p>
            <a:endParaRPr lang="fr-FR"/>
          </a:p>
        </p:txBody>
      </p:sp>
      <p:sp>
        <p:nvSpPr>
          <p:cNvPr id="5" name="ZoneTexte 4">
            <a:extLst>
              <a:ext uri="{FF2B5EF4-FFF2-40B4-BE49-F238E27FC236}">
                <a16:creationId xmlns:a16="http://schemas.microsoft.com/office/drawing/2014/main" id="{588013CA-1D6F-DFDC-9EAD-1F788EECF883}"/>
              </a:ext>
            </a:extLst>
          </p:cNvPr>
          <p:cNvSpPr txBox="1"/>
          <p:nvPr/>
        </p:nvSpPr>
        <p:spPr>
          <a:xfrm>
            <a:off x="506776" y="1871545"/>
            <a:ext cx="10736855" cy="1200329"/>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a:t>Secteur de 140° symétrique (70° de part et d’autre de l’axe), à l’arrière : Blanc.</a:t>
            </a:r>
          </a:p>
          <a:p>
            <a:r>
              <a:rPr lang="fr-FR" dirty="0"/>
              <a:t>Tous les feux doivent être visibles sous des angles de 40° minimum au-dessus et au dessous du plan horizontal ; </a:t>
            </a:r>
          </a:p>
          <a:p>
            <a:r>
              <a:rPr lang="fr-FR" dirty="0"/>
              <a:t>on utilise pour ce faire des caches de verre teinté ou en plexiglas, ainsi que des caches métalliques limitant les secteurs</a:t>
            </a:r>
          </a:p>
        </p:txBody>
      </p:sp>
      <p:pic>
        <p:nvPicPr>
          <p:cNvPr id="7" name="Image 6">
            <a:extLst>
              <a:ext uri="{FF2B5EF4-FFF2-40B4-BE49-F238E27FC236}">
                <a16:creationId xmlns:a16="http://schemas.microsoft.com/office/drawing/2014/main" id="{08840F8B-CBE8-3657-F04F-35DCFF2FC131}"/>
              </a:ext>
            </a:extLst>
          </p:cNvPr>
          <p:cNvPicPr>
            <a:picLocks noChangeAspect="1"/>
          </p:cNvPicPr>
          <p:nvPr/>
        </p:nvPicPr>
        <p:blipFill>
          <a:blip r:embed="rId2"/>
          <a:stretch>
            <a:fillRect/>
          </a:stretch>
        </p:blipFill>
        <p:spPr>
          <a:xfrm>
            <a:off x="2219182" y="3536413"/>
            <a:ext cx="7244307" cy="2956461"/>
          </a:xfrm>
          <a:prstGeom prst="rect">
            <a:avLst/>
          </a:prstGeom>
        </p:spPr>
      </p:pic>
    </p:spTree>
    <p:extLst>
      <p:ext uri="{BB962C8B-B14F-4D97-AF65-F5344CB8AC3E}">
        <p14:creationId xmlns:p14="http://schemas.microsoft.com/office/powerpoint/2010/main" val="577324370"/>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E60BC2D-1E57-78D5-8B62-9A4DF0E69167}"/>
              </a:ext>
            </a:extLst>
          </p:cNvPr>
          <p:cNvSpPr>
            <a:spLocks noGrp="1"/>
          </p:cNvSpPr>
          <p:nvPr>
            <p:ph type="title"/>
          </p:nvPr>
        </p:nvSpPr>
        <p:spPr/>
        <p:txBody>
          <a:bodyPr/>
          <a:lstStyle/>
          <a:p>
            <a:endParaRPr lang="fr-FR"/>
          </a:p>
        </p:txBody>
      </p:sp>
      <p:pic>
        <p:nvPicPr>
          <p:cNvPr id="10" name="Espace réservé du contenu 9">
            <a:extLst>
              <a:ext uri="{FF2B5EF4-FFF2-40B4-BE49-F238E27FC236}">
                <a16:creationId xmlns:a16="http://schemas.microsoft.com/office/drawing/2014/main" id="{B5743635-442D-52EE-461B-721DFFD5FF95}"/>
              </a:ext>
            </a:extLst>
          </p:cNvPr>
          <p:cNvPicPr>
            <a:picLocks noGrp="1" noChangeAspect="1"/>
          </p:cNvPicPr>
          <p:nvPr>
            <p:ph idx="1"/>
          </p:nvPr>
        </p:nvPicPr>
        <p:blipFill>
          <a:blip r:embed="rId2"/>
          <a:stretch>
            <a:fillRect/>
          </a:stretch>
        </p:blipFill>
        <p:spPr>
          <a:xfrm>
            <a:off x="6903964" y="1661616"/>
            <a:ext cx="4449836" cy="4351338"/>
          </a:xfrm>
        </p:spPr>
      </p:pic>
      <p:sp>
        <p:nvSpPr>
          <p:cNvPr id="8" name="ZoneTexte 7">
            <a:extLst>
              <a:ext uri="{FF2B5EF4-FFF2-40B4-BE49-F238E27FC236}">
                <a16:creationId xmlns:a16="http://schemas.microsoft.com/office/drawing/2014/main" id="{D5B23C5C-2549-755A-6AD8-72B2375B2623}"/>
              </a:ext>
            </a:extLst>
          </p:cNvPr>
          <p:cNvSpPr txBox="1"/>
          <p:nvPr/>
        </p:nvSpPr>
        <p:spPr>
          <a:xfrm>
            <a:off x="838200" y="2416092"/>
            <a:ext cx="10663410" cy="1200329"/>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a:t>b) Le feu à éclats (60 par minute) : il fonctionne suivant le principe d’un flash</a:t>
            </a:r>
          </a:p>
          <a:p>
            <a:r>
              <a:rPr lang="fr-FR" dirty="0"/>
              <a:t>électronique.</a:t>
            </a:r>
          </a:p>
          <a:p>
            <a:r>
              <a:rPr lang="fr-FR" dirty="0"/>
              <a:t>Il comporte un tube à décharge pourvu d’une anode, d’une cathode, d’une électrode</a:t>
            </a:r>
          </a:p>
          <a:p>
            <a:r>
              <a:rPr lang="fr-FR" dirty="0"/>
              <a:t>d’amorçage. C’est la décharge d’un condensateur qui sert à rendre le tube conducteur.</a:t>
            </a:r>
          </a:p>
        </p:txBody>
      </p:sp>
    </p:spTree>
    <p:extLst>
      <p:ext uri="{BB962C8B-B14F-4D97-AF65-F5344CB8AC3E}">
        <p14:creationId xmlns:p14="http://schemas.microsoft.com/office/powerpoint/2010/main" val="1308083022"/>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0DE97AF-CD10-B850-BB4F-AC583B77359B}"/>
              </a:ext>
            </a:extLst>
          </p:cNvPr>
          <p:cNvSpPr>
            <a:spLocks noGrp="1"/>
          </p:cNvSpPr>
          <p:nvPr>
            <p:ph type="title"/>
          </p:nvPr>
        </p:nvSpPr>
        <p:spPr/>
        <p:txBody>
          <a:bodyPr/>
          <a:lstStyle/>
          <a:p>
            <a:endParaRPr lang="fr-FR"/>
          </a:p>
        </p:txBody>
      </p:sp>
      <p:sp>
        <p:nvSpPr>
          <p:cNvPr id="5" name="ZoneTexte 4">
            <a:extLst>
              <a:ext uri="{FF2B5EF4-FFF2-40B4-BE49-F238E27FC236}">
                <a16:creationId xmlns:a16="http://schemas.microsoft.com/office/drawing/2014/main" id="{5FC5E6C4-FCE4-525C-4B56-C855C826339A}"/>
              </a:ext>
            </a:extLst>
          </p:cNvPr>
          <p:cNvSpPr txBox="1"/>
          <p:nvPr/>
        </p:nvSpPr>
        <p:spPr>
          <a:xfrm>
            <a:off x="342440" y="1888722"/>
            <a:ext cx="4064307" cy="1754326"/>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b="1" dirty="0"/>
              <a:t>ECLAIRAGE BORD D’ATTAQUE</a:t>
            </a:r>
          </a:p>
          <a:p>
            <a:r>
              <a:rPr lang="fr-FR" dirty="0"/>
              <a:t>Il est réalisé par des projecteurs fixes encastrés dans le fuselage. Ils permettent à l’équipage d’inspecter de nuit le bord d’attaque de l’aile, ainsi que l’entrée d’air des réacteurs.</a:t>
            </a:r>
          </a:p>
        </p:txBody>
      </p:sp>
      <p:pic>
        <p:nvPicPr>
          <p:cNvPr id="11" name="Espace réservé du contenu 10">
            <a:extLst>
              <a:ext uri="{FF2B5EF4-FFF2-40B4-BE49-F238E27FC236}">
                <a16:creationId xmlns:a16="http://schemas.microsoft.com/office/drawing/2014/main" id="{5F850F5F-C6C6-BD0C-A44B-FFF5A5806888}"/>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r="23986" b="14098"/>
          <a:stretch/>
        </p:blipFill>
        <p:spPr>
          <a:xfrm>
            <a:off x="5786593" y="1891726"/>
            <a:ext cx="5880270" cy="3737893"/>
          </a:xfrm>
        </p:spPr>
      </p:pic>
      <p:sp>
        <p:nvSpPr>
          <p:cNvPr id="13" name="ZoneTexte 12">
            <a:extLst>
              <a:ext uri="{FF2B5EF4-FFF2-40B4-BE49-F238E27FC236}">
                <a16:creationId xmlns:a16="http://schemas.microsoft.com/office/drawing/2014/main" id="{4D17178E-DAC5-AB5E-54C6-FC50A8FC8558}"/>
              </a:ext>
            </a:extLst>
          </p:cNvPr>
          <p:cNvSpPr txBox="1"/>
          <p:nvPr/>
        </p:nvSpPr>
        <p:spPr>
          <a:xfrm>
            <a:off x="438362" y="4057593"/>
            <a:ext cx="10696461" cy="2308324"/>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b="1" dirty="0"/>
              <a:t>Clignoteurs</a:t>
            </a:r>
          </a:p>
          <a:p>
            <a:r>
              <a:rPr lang="fr-FR" dirty="0"/>
              <a:t>Les filtres colorés présentent l’inconvénient d’absorber 80 % de l’intensité lumineuse émise par la lampe.</a:t>
            </a:r>
          </a:p>
          <a:p>
            <a:r>
              <a:rPr lang="fr-FR" dirty="0"/>
              <a:t>Aussi a-t-on prévu des clignoteurs allumant alternativement des feux blancs et colorés qui présentent les avantages suivants :</a:t>
            </a:r>
          </a:p>
          <a:p>
            <a:r>
              <a:rPr lang="fr-FR" dirty="0"/>
              <a:t>Un feu clignotant attire davantage l’attention qu’un feu fixe, et ne peut être confondu avec un astre ou une lumière au sol. </a:t>
            </a:r>
          </a:p>
          <a:p>
            <a:r>
              <a:rPr lang="fr-FR" dirty="0"/>
              <a:t>Aussi on est averti par le clignotement et les feux blancs de la présence de l’avion, puis on identifie sa position grâce aux feux colorés qui donnent aussi le diamètre apparent.</a:t>
            </a:r>
          </a:p>
        </p:txBody>
      </p:sp>
    </p:spTree>
    <p:extLst>
      <p:ext uri="{BB962C8B-B14F-4D97-AF65-F5344CB8AC3E}">
        <p14:creationId xmlns:p14="http://schemas.microsoft.com/office/powerpoint/2010/main" val="3907672730"/>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84E0606-734F-3A16-43B0-DBAA1FC52870}"/>
              </a:ext>
            </a:extLst>
          </p:cNvPr>
          <p:cNvSpPr>
            <a:spLocks noGrp="1"/>
          </p:cNvSpPr>
          <p:nvPr>
            <p:ph type="title"/>
          </p:nvPr>
        </p:nvSpPr>
        <p:spPr/>
        <p:txBody>
          <a:bodyPr/>
          <a:lstStyle/>
          <a:p>
            <a:endParaRPr lang="fr-FR"/>
          </a:p>
        </p:txBody>
      </p:sp>
      <p:sp>
        <p:nvSpPr>
          <p:cNvPr id="5" name="ZoneTexte 4">
            <a:extLst>
              <a:ext uri="{FF2B5EF4-FFF2-40B4-BE49-F238E27FC236}">
                <a16:creationId xmlns:a16="http://schemas.microsoft.com/office/drawing/2014/main" id="{9C81C26A-11C2-D00D-9E83-B256798CD175}"/>
              </a:ext>
            </a:extLst>
          </p:cNvPr>
          <p:cNvSpPr txBox="1"/>
          <p:nvPr/>
        </p:nvSpPr>
        <p:spPr>
          <a:xfrm>
            <a:off x="638979" y="1690688"/>
            <a:ext cx="11380424" cy="3693319"/>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a:t>Exemple de système en service.</a:t>
            </a:r>
          </a:p>
          <a:p>
            <a:r>
              <a:rPr lang="fr-FR" dirty="0"/>
              <a:t>Il comprend :</a:t>
            </a:r>
          </a:p>
          <a:p>
            <a:r>
              <a:rPr lang="fr-FR" dirty="0"/>
              <a:t>Un moteur électrique à vitesse constante entraînant un dispositif à cames assurant l’allumage et l’extinction de deux groupes de feux.</a:t>
            </a:r>
          </a:p>
          <a:p>
            <a:r>
              <a:rPr lang="fr-FR" b="1" dirty="0"/>
              <a:t>1er temps :</a:t>
            </a:r>
            <a:r>
              <a:rPr lang="fr-FR" dirty="0"/>
              <a:t>	</a:t>
            </a:r>
          </a:p>
          <a:p>
            <a:pPr marL="285750" indent="-285750">
              <a:buFont typeface="Arial" panose="020B0604020202020204" pitchFamily="34" charset="0"/>
              <a:buChar char="•"/>
            </a:pPr>
            <a:r>
              <a:rPr lang="fr-FR" dirty="0"/>
              <a:t>feux verts à droite</a:t>
            </a:r>
          </a:p>
          <a:p>
            <a:pPr marL="285750" indent="-285750">
              <a:buFont typeface="Arial" panose="020B0604020202020204" pitchFamily="34" charset="0"/>
              <a:buChar char="•"/>
            </a:pPr>
            <a:r>
              <a:rPr lang="fr-FR" dirty="0"/>
              <a:t>rouges à gauche</a:t>
            </a:r>
          </a:p>
          <a:p>
            <a:pPr marL="285750" indent="-285750">
              <a:buFont typeface="Arial" panose="020B0604020202020204" pitchFamily="34" charset="0"/>
              <a:buChar char="•"/>
            </a:pPr>
            <a:r>
              <a:rPr lang="fr-FR" dirty="0"/>
              <a:t>feux blancs en queue</a:t>
            </a:r>
          </a:p>
          <a:p>
            <a:r>
              <a:rPr lang="fr-FR" b="1" dirty="0"/>
              <a:t>2ème temps :</a:t>
            </a:r>
            <a:r>
              <a:rPr lang="fr-FR" dirty="0"/>
              <a:t>	</a:t>
            </a:r>
          </a:p>
          <a:p>
            <a:pPr marL="285750" indent="-285750">
              <a:buFont typeface="Arial" panose="020B0604020202020204" pitchFamily="34" charset="0"/>
              <a:buChar char="•"/>
            </a:pPr>
            <a:r>
              <a:rPr lang="fr-FR" dirty="0"/>
              <a:t>feux blancs (dorsal)</a:t>
            </a:r>
          </a:p>
          <a:p>
            <a:pPr marL="285750" indent="-285750">
              <a:buFont typeface="Arial" panose="020B0604020202020204" pitchFamily="34" charset="0"/>
              <a:buChar char="•"/>
            </a:pPr>
            <a:r>
              <a:rPr lang="fr-FR" dirty="0"/>
              <a:t>feux blancs (ventral)</a:t>
            </a:r>
          </a:p>
          <a:p>
            <a:pPr marL="285750" indent="-285750">
              <a:buFont typeface="Arial" panose="020B0604020202020204" pitchFamily="34" charset="0"/>
              <a:buChar char="•"/>
            </a:pPr>
            <a:r>
              <a:rPr lang="fr-FR" dirty="0"/>
              <a:t>feux rouges en queue</a:t>
            </a:r>
          </a:p>
          <a:p>
            <a:r>
              <a:rPr lang="fr-FR" dirty="0"/>
              <a:t>Fréquence du cycle : 30 à 40 cycles par minute.</a:t>
            </a:r>
          </a:p>
        </p:txBody>
      </p:sp>
      <p:pic>
        <p:nvPicPr>
          <p:cNvPr id="7" name="Image 6">
            <a:extLst>
              <a:ext uri="{FF2B5EF4-FFF2-40B4-BE49-F238E27FC236}">
                <a16:creationId xmlns:a16="http://schemas.microsoft.com/office/drawing/2014/main" id="{97C578E1-0C60-1BA2-C52E-0EDD9FCA2A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50038" y="1407295"/>
            <a:ext cx="6733778" cy="3217912"/>
          </a:xfrm>
          <a:prstGeom prst="rect">
            <a:avLst/>
          </a:prstGeom>
        </p:spPr>
      </p:pic>
    </p:spTree>
    <p:extLst>
      <p:ext uri="{BB962C8B-B14F-4D97-AF65-F5344CB8AC3E}">
        <p14:creationId xmlns:p14="http://schemas.microsoft.com/office/powerpoint/2010/main" val="260911758"/>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2CBEAC7-FE78-9273-5892-2856B890ECBB}"/>
              </a:ext>
            </a:extLst>
          </p:cNvPr>
          <p:cNvSpPr>
            <a:spLocks noGrp="1"/>
          </p:cNvSpPr>
          <p:nvPr>
            <p:ph type="title"/>
          </p:nvPr>
        </p:nvSpPr>
        <p:spPr/>
        <p:txBody>
          <a:bodyPr/>
          <a:lstStyle/>
          <a:p>
            <a:endParaRPr lang="fr-FR"/>
          </a:p>
        </p:txBody>
      </p:sp>
      <p:sp>
        <p:nvSpPr>
          <p:cNvPr id="5" name="ZoneTexte 4">
            <a:extLst>
              <a:ext uri="{FF2B5EF4-FFF2-40B4-BE49-F238E27FC236}">
                <a16:creationId xmlns:a16="http://schemas.microsoft.com/office/drawing/2014/main" id="{BC631956-09E0-92C7-2837-DC17DB75B1C5}"/>
              </a:ext>
            </a:extLst>
          </p:cNvPr>
          <p:cNvSpPr txBox="1"/>
          <p:nvPr/>
        </p:nvSpPr>
        <p:spPr>
          <a:xfrm>
            <a:off x="595829" y="1690688"/>
            <a:ext cx="5257800" cy="286232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b="1" dirty="0"/>
              <a:t>ECLAIRAGE DERIVE</a:t>
            </a:r>
          </a:p>
          <a:p>
            <a:r>
              <a:rPr lang="fr-FR" dirty="0"/>
              <a:t>L’éclairage dérive a pour but lorsque l’avion est au soi de faire apparaître la compagnie utilisatrice de l’avion, faisant ainsi apparaître l’image de marque.</a:t>
            </a:r>
          </a:p>
          <a:p>
            <a:r>
              <a:rPr lang="fr-FR" dirty="0"/>
              <a:t>Cet éclairage est réalisé par 2 projecteurs installés sur le plan fixe horizontal.</a:t>
            </a:r>
          </a:p>
          <a:p>
            <a:r>
              <a:rPr lang="fr-FR" dirty="0"/>
              <a:t>L’interrupteur situé au poste équipage commande l’allumage de ces 2 projecteurs.</a:t>
            </a:r>
          </a:p>
          <a:p>
            <a:r>
              <a:rPr lang="fr-FR" dirty="0"/>
              <a:t> </a:t>
            </a:r>
          </a:p>
          <a:p>
            <a:endParaRPr lang="fr-FR" dirty="0"/>
          </a:p>
        </p:txBody>
      </p:sp>
      <p:pic>
        <p:nvPicPr>
          <p:cNvPr id="11" name="Image 10">
            <a:extLst>
              <a:ext uri="{FF2B5EF4-FFF2-40B4-BE49-F238E27FC236}">
                <a16:creationId xmlns:a16="http://schemas.microsoft.com/office/drawing/2014/main" id="{8C261738-1EE2-ADE1-0032-7A3F7BE733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89885" y="1690688"/>
            <a:ext cx="6420127" cy="3773277"/>
          </a:xfrm>
          <a:prstGeom prst="rect">
            <a:avLst/>
          </a:prstGeom>
        </p:spPr>
      </p:pic>
    </p:spTree>
    <p:extLst>
      <p:ext uri="{BB962C8B-B14F-4D97-AF65-F5344CB8AC3E}">
        <p14:creationId xmlns:p14="http://schemas.microsoft.com/office/powerpoint/2010/main" val="2777933338"/>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80C4350-8C3C-792B-3216-4476FCD8B4AB}"/>
              </a:ext>
            </a:extLst>
          </p:cNvPr>
          <p:cNvSpPr>
            <a:spLocks noGrp="1"/>
          </p:cNvSpPr>
          <p:nvPr>
            <p:ph type="title"/>
          </p:nvPr>
        </p:nvSpPr>
        <p:spPr/>
        <p:txBody>
          <a:bodyPr/>
          <a:lstStyle/>
          <a:p>
            <a:endParaRPr lang="fr-FR"/>
          </a:p>
        </p:txBody>
      </p:sp>
      <p:pic>
        <p:nvPicPr>
          <p:cNvPr id="5" name="Espace réservé du contenu 4">
            <a:extLst>
              <a:ext uri="{FF2B5EF4-FFF2-40B4-BE49-F238E27FC236}">
                <a16:creationId xmlns:a16="http://schemas.microsoft.com/office/drawing/2014/main" id="{1600B9CC-BC7A-C335-6499-B5E1B7ADD3AB}"/>
              </a:ext>
            </a:extLst>
          </p:cNvPr>
          <p:cNvPicPr>
            <a:picLocks noGrp="1" noChangeAspect="1"/>
          </p:cNvPicPr>
          <p:nvPr>
            <p:ph idx="1"/>
          </p:nvPr>
        </p:nvPicPr>
        <p:blipFill>
          <a:blip r:embed="rId2"/>
          <a:stretch>
            <a:fillRect/>
          </a:stretch>
        </p:blipFill>
        <p:spPr>
          <a:xfrm rot="5400000">
            <a:off x="3224955" y="-1828801"/>
            <a:ext cx="5742089" cy="10515601"/>
          </a:xfrm>
        </p:spPr>
      </p:pic>
    </p:spTree>
    <p:extLst>
      <p:ext uri="{BB962C8B-B14F-4D97-AF65-F5344CB8AC3E}">
        <p14:creationId xmlns:p14="http://schemas.microsoft.com/office/powerpoint/2010/main" val="2107280770"/>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F45CACA6-35A4-3BAF-BB6D-777CB402EA96}"/>
              </a:ext>
            </a:extLst>
          </p:cNvPr>
          <p:cNvSpPr txBox="1"/>
          <p:nvPr/>
        </p:nvSpPr>
        <p:spPr>
          <a:xfrm>
            <a:off x="374574" y="1031097"/>
            <a:ext cx="6753340" cy="4247317"/>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b="1" dirty="0"/>
              <a:t>ECLAIRAGES INTERIEURS</a:t>
            </a:r>
          </a:p>
          <a:p>
            <a:r>
              <a:rPr lang="fr-FR" b="1" dirty="0"/>
              <a:t>ECLAIRAGE POSTE</a:t>
            </a:r>
          </a:p>
          <a:p>
            <a:pPr marL="285750" indent="-285750">
              <a:buFont typeface="Arial" panose="020B0604020202020204" pitchFamily="34" charset="0"/>
              <a:buChar char="•"/>
            </a:pPr>
            <a:r>
              <a:rPr lang="fr-FR" dirty="0"/>
              <a:t>Plusieurs types d’éclairage sont utilisés :</a:t>
            </a:r>
          </a:p>
          <a:p>
            <a:pPr marL="285750" indent="-285750">
              <a:buFont typeface="Arial" panose="020B0604020202020204" pitchFamily="34" charset="0"/>
              <a:buChar char="•"/>
            </a:pPr>
            <a:r>
              <a:rPr lang="fr-FR" dirty="0"/>
              <a:t>plafonniers blancs,</a:t>
            </a:r>
          </a:p>
          <a:p>
            <a:pPr marL="285750" indent="-285750">
              <a:buFont typeface="Arial" panose="020B0604020202020204" pitchFamily="34" charset="0"/>
              <a:buChar char="•"/>
            </a:pPr>
            <a:r>
              <a:rPr lang="fr-FR" dirty="0"/>
              <a:t>tubes fluorescents et lampes incandescentes situés au-dessus des planches de bord,</a:t>
            </a:r>
          </a:p>
          <a:p>
            <a:pPr marL="285750" indent="-285750">
              <a:buFont typeface="Arial" panose="020B0604020202020204" pitchFamily="34" charset="0"/>
              <a:buChar char="•"/>
            </a:pPr>
            <a:r>
              <a:rPr lang="fr-FR" dirty="0"/>
              <a:t>lampes intégrées dans les instruments des planches.</a:t>
            </a:r>
          </a:p>
          <a:p>
            <a:r>
              <a:rPr lang="fr-FR" dirty="0"/>
              <a:t>Les panneaux de bord, doivent avoir un éclairage spécial pour ne pas gêner la vision nocturne de l’équipage, tout en permettant la lecture des instruments.</a:t>
            </a:r>
          </a:p>
          <a:p>
            <a:pPr marL="285750" indent="-285750">
              <a:buFont typeface="Arial" panose="020B0604020202020204" pitchFamily="34" charset="0"/>
              <a:buChar char="•"/>
            </a:pPr>
            <a:r>
              <a:rPr lang="fr-FR" dirty="0"/>
              <a:t>Certains éclairages par lampe à incandescence sont plus ou moins occultables, ou disposent de rhéostats permettant de régler l’intensité lumineuse.</a:t>
            </a:r>
          </a:p>
          <a:p>
            <a:pPr marL="285750" indent="-285750">
              <a:buFont typeface="Arial" panose="020B0604020202020204" pitchFamily="34" charset="0"/>
              <a:buChar char="•"/>
            </a:pPr>
            <a:r>
              <a:rPr lang="fr-FR" dirty="0"/>
              <a:t>L’éclairage indirect par lampe à incandescence rouge présente l’avantage d’une accoutumance rapide sans éblouir.</a:t>
            </a:r>
          </a:p>
        </p:txBody>
      </p:sp>
      <p:pic>
        <p:nvPicPr>
          <p:cNvPr id="3074" name="Picture 2" descr="Composants pour l'éclairage, la navigation et les écrans d ...">
            <a:extLst>
              <a:ext uri="{FF2B5EF4-FFF2-40B4-BE49-F238E27FC236}">
                <a16:creationId xmlns:a16="http://schemas.microsoft.com/office/drawing/2014/main" id="{1938760E-C6A3-49A4-5423-22B4A6AD59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55713" y="2076315"/>
            <a:ext cx="4328591" cy="27053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0488035"/>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BCF5CF0-D213-D058-BD28-4C0ED4AE4D4D}"/>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C5BBCDF5-EE37-744B-A308-E467A2EA6D2D}"/>
              </a:ext>
            </a:extLst>
          </p:cNvPr>
          <p:cNvSpPr>
            <a:spLocks noGrp="1"/>
          </p:cNvSpPr>
          <p:nvPr>
            <p:ph idx="1"/>
          </p:nvPr>
        </p:nvSpPr>
        <p:spPr/>
        <p:txBody>
          <a:bodyPr/>
          <a:lstStyle/>
          <a:p>
            <a:endParaRPr lang="fr-FR"/>
          </a:p>
        </p:txBody>
      </p:sp>
      <p:sp>
        <p:nvSpPr>
          <p:cNvPr id="5" name="ZoneTexte 4">
            <a:extLst>
              <a:ext uri="{FF2B5EF4-FFF2-40B4-BE49-F238E27FC236}">
                <a16:creationId xmlns:a16="http://schemas.microsoft.com/office/drawing/2014/main" id="{C7C54221-526E-462C-8F97-79EEDC2091F8}"/>
              </a:ext>
            </a:extLst>
          </p:cNvPr>
          <p:cNvSpPr txBox="1"/>
          <p:nvPr/>
        </p:nvSpPr>
        <p:spPr>
          <a:xfrm>
            <a:off x="936434" y="1446595"/>
            <a:ext cx="10417366" cy="2031325"/>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a:t>Les commandes de ces différents éclairages sont situées au poste de travail des différents membres d’équipage.</a:t>
            </a:r>
          </a:p>
          <a:p>
            <a:r>
              <a:rPr lang="fr-FR" dirty="0"/>
              <a:t>L’alimentation électrique vient du réseau alternatif de bord. En cas de panne totale alternative, la batterie de bord de l’avion alimente les circuits plafonniers ainsi qu’une</a:t>
            </a:r>
          </a:p>
          <a:p>
            <a:r>
              <a:rPr lang="fr-FR" dirty="0"/>
              <a:t>fraction des lampes incandescentes situées au-dessus des planches de bord.</a:t>
            </a:r>
          </a:p>
          <a:p>
            <a:r>
              <a:rPr lang="fr-FR" dirty="0"/>
              <a:t>Un interrupteur permet l’allumage de tous les éclairages « blancs » du poste, afin que de nuit et en cas d’orage il ne puisse y avoir éblouissement des membres d’équipage par variation d’intensité lumineuse.</a:t>
            </a:r>
          </a:p>
        </p:txBody>
      </p:sp>
    </p:spTree>
    <p:extLst>
      <p:ext uri="{BB962C8B-B14F-4D97-AF65-F5344CB8AC3E}">
        <p14:creationId xmlns:p14="http://schemas.microsoft.com/office/powerpoint/2010/main" val="9088206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70E7DBA5-BA00-C6EC-26D8-EE57B2149727}"/>
              </a:ext>
            </a:extLst>
          </p:cNvPr>
          <p:cNvSpPr txBox="1"/>
          <p:nvPr/>
        </p:nvSpPr>
        <p:spPr>
          <a:xfrm>
            <a:off x="345195" y="1038058"/>
            <a:ext cx="11501610" cy="549381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marR="3213100" algn="ctr">
              <a:lnSpc>
                <a:spcPct val="150000"/>
              </a:lnSpc>
            </a:pPr>
            <a:r>
              <a:rPr lang="fr-FR" sz="1800" dirty="0">
                <a:solidFill>
                  <a:srgbClr val="00B0F0"/>
                </a:solidFill>
                <a:effectLst/>
                <a:ea typeface="DejaVu Sans" panose="020B0603030804020204" pitchFamily="34" charset="0"/>
                <a:cs typeface="DejaVu Sans" panose="020B0603030804020204" pitchFamily="34" charset="0"/>
              </a:rPr>
              <a:t>SE-210 - F-27 - MYST 20 </a:t>
            </a:r>
            <a:endParaRPr lang="fr-FR" sz="1800" dirty="0" smtClean="0">
              <a:solidFill>
                <a:srgbClr val="00B0F0"/>
              </a:solidFill>
              <a:effectLst/>
              <a:ea typeface="DejaVu Sans" panose="020B0603030804020204" pitchFamily="34" charset="0"/>
              <a:cs typeface="DejaVu Sans" panose="020B0603030804020204" pitchFamily="34" charset="0"/>
            </a:endParaRPr>
          </a:p>
          <a:p>
            <a:pPr marR="3213100">
              <a:lnSpc>
                <a:spcPct val="150000"/>
              </a:lnSpc>
            </a:pPr>
            <a:r>
              <a:rPr lang="fr-FR" sz="1800" dirty="0" smtClean="0">
                <a:solidFill>
                  <a:srgbClr val="000000"/>
                </a:solidFill>
                <a:effectLst/>
                <a:ea typeface="DejaVu Sans" panose="020B0603030804020204" pitchFamily="34" charset="0"/>
                <a:cs typeface="DejaVu Sans" panose="020B0603030804020204" pitchFamily="34" charset="0"/>
              </a:rPr>
              <a:t>Deux </a:t>
            </a:r>
            <a:r>
              <a:rPr lang="fr-FR" sz="1800" dirty="0">
                <a:solidFill>
                  <a:srgbClr val="000000"/>
                </a:solidFill>
                <a:effectLst/>
                <a:ea typeface="DejaVu Sans" panose="020B0603030804020204" pitchFamily="34" charset="0"/>
                <a:cs typeface="DejaVu Sans" panose="020B0603030804020204" pitchFamily="34" charset="0"/>
              </a:rPr>
              <a:t>tensions sont utilisées :</a:t>
            </a:r>
          </a:p>
          <a:p>
            <a:pPr marL="742950" lvl="1" indent="-285750" algn="just">
              <a:lnSpc>
                <a:spcPct val="150000"/>
              </a:lnSpc>
              <a:buFont typeface="Arial" panose="020B0604020202020204" pitchFamily="34" charset="0"/>
              <a:buChar char="•"/>
            </a:pPr>
            <a:r>
              <a:rPr lang="fr-FR" dirty="0">
                <a:solidFill>
                  <a:srgbClr val="000000"/>
                </a:solidFill>
                <a:effectLst/>
                <a:ea typeface="DejaVu Sans" panose="020B0603030804020204" pitchFamily="34" charset="0"/>
                <a:cs typeface="DejaVu Sans" panose="020B0603030804020204" pitchFamily="34" charset="0"/>
              </a:rPr>
              <a:t>115 v triphasés ± 5 % développés à partir de groupe convertisseurs rotatifs ou statiques appelés INVERTER et alimentés en 28 v continu.</a:t>
            </a:r>
          </a:p>
          <a:p>
            <a:pPr marL="742950" lvl="1" indent="-285750" algn="just">
              <a:lnSpc>
                <a:spcPct val="150000"/>
              </a:lnSpc>
              <a:buFont typeface="Arial" panose="020B0604020202020204" pitchFamily="34" charset="0"/>
              <a:buChar char="•"/>
            </a:pPr>
            <a:r>
              <a:rPr lang="fr-FR" dirty="0">
                <a:solidFill>
                  <a:srgbClr val="000000"/>
                </a:solidFill>
                <a:effectLst/>
                <a:ea typeface="DejaVu Sans" panose="020B0603030804020204" pitchFamily="34" charset="0"/>
                <a:cs typeface="DejaVu Sans" panose="020B0603030804020204" pitchFamily="34" charset="0"/>
              </a:rPr>
              <a:t>26 v monophasés obtenu à partir de transformateur-abaisseur.</a:t>
            </a:r>
          </a:p>
          <a:p>
            <a:pPr marL="285750" indent="-285750" algn="just">
              <a:lnSpc>
                <a:spcPct val="150000"/>
              </a:lnSpc>
              <a:buFont typeface="Wingdings" panose="05000000000000000000" pitchFamily="2" charset="2"/>
              <a:buChar char="Ø"/>
            </a:pPr>
            <a:r>
              <a:rPr lang="fr-FR" sz="1800" dirty="0">
                <a:solidFill>
                  <a:srgbClr val="000000"/>
                </a:solidFill>
                <a:effectLst/>
                <a:ea typeface="DejaVu Sans" panose="020B0603030804020204" pitchFamily="34" charset="0"/>
                <a:cs typeface="DejaVu Sans" panose="020B0603030804020204" pitchFamily="34" charset="0"/>
              </a:rPr>
              <a:t>La tendance actuelle: Remplacer les convertisseurs rotatifs de faible rendement par des convertisseurs statiques, (onduleurs) d’encombrement réduit et de rendement élevé.</a:t>
            </a:r>
          </a:p>
          <a:p>
            <a:pPr marL="285750" indent="-285750" algn="just">
              <a:lnSpc>
                <a:spcPct val="150000"/>
              </a:lnSpc>
              <a:buFont typeface="Wingdings" panose="05000000000000000000" pitchFamily="2" charset="2"/>
              <a:buChar char="Ø"/>
            </a:pPr>
            <a:r>
              <a:rPr lang="fr-FR" sz="1800" dirty="0">
                <a:solidFill>
                  <a:srgbClr val="000000"/>
                </a:solidFill>
                <a:effectLst/>
                <a:ea typeface="DejaVu Sans" panose="020B0603030804020204" pitchFamily="34" charset="0"/>
                <a:cs typeface="DejaVu Sans" panose="020B0603030804020204" pitchFamily="34" charset="0"/>
              </a:rPr>
              <a:t>Les avions de type Boeing, Airbus sont également pourvus de convertisseurs statiques, de puissance réduite, généralement utilisés en secours.</a:t>
            </a:r>
          </a:p>
          <a:p>
            <a:pPr marL="285750" indent="-285750" algn="just">
              <a:lnSpc>
                <a:spcPct val="150000"/>
              </a:lnSpc>
              <a:buFont typeface="Wingdings" panose="05000000000000000000" pitchFamily="2" charset="2"/>
              <a:buChar char="Ø"/>
            </a:pPr>
            <a:r>
              <a:rPr lang="fr-FR" sz="1800" dirty="0">
                <a:solidFill>
                  <a:srgbClr val="000000"/>
                </a:solidFill>
                <a:effectLst/>
                <a:ea typeface="DejaVu Sans" panose="020B0603030804020204" pitchFamily="34" charset="0"/>
                <a:cs typeface="DejaVu Sans" panose="020B0603030804020204" pitchFamily="34" charset="0"/>
              </a:rPr>
              <a:t>Certains avions tels le F-27, ATR 42, disposent en plus des générateurs primaires de courant continu, d’alternateurs triphasés entraînés par les GTP, régulés en tension exclusivement ; </a:t>
            </a:r>
          </a:p>
          <a:p>
            <a:pPr marL="285750" indent="-285750" algn="just">
              <a:lnSpc>
                <a:spcPct val="150000"/>
              </a:lnSpc>
              <a:buFont typeface="Wingdings" panose="05000000000000000000" pitchFamily="2" charset="2"/>
              <a:buChar char="Ø"/>
            </a:pPr>
            <a:r>
              <a:rPr lang="fr-FR" sz="1800" dirty="0">
                <a:solidFill>
                  <a:srgbClr val="000000"/>
                </a:solidFill>
                <a:effectLst/>
                <a:ea typeface="DejaVu Sans" panose="020B0603030804020204" pitchFamily="34" charset="0"/>
                <a:cs typeface="DejaVu Sans" panose="020B0603030804020204" pitchFamily="34" charset="0"/>
              </a:rPr>
              <a:t>Leur rôle est d’assurer l’alimentation de servitudes à caractères résistif : ex. : dégivrage des hélices, donc indépendant de la fréquence.</a:t>
            </a:r>
          </a:p>
        </p:txBody>
      </p:sp>
      <p:sp>
        <p:nvSpPr>
          <p:cNvPr id="6" name="Titre 1">
            <a:extLst>
              <a:ext uri="{FF2B5EF4-FFF2-40B4-BE49-F238E27FC236}">
                <a16:creationId xmlns:a16="http://schemas.microsoft.com/office/drawing/2014/main" id="{96E1DD12-A3E5-0EF6-4446-E0CCDB3AA7A8}"/>
              </a:ext>
            </a:extLst>
          </p:cNvPr>
          <p:cNvSpPr>
            <a:spLocks noGrp="1"/>
          </p:cNvSpPr>
          <p:nvPr>
            <p:ph type="title"/>
          </p:nvPr>
        </p:nvSpPr>
        <p:spPr>
          <a:xfrm>
            <a:off x="3603434" y="42460"/>
            <a:ext cx="4141424" cy="566968"/>
          </a:xfrm>
        </p:spPr>
        <p:style>
          <a:lnRef idx="2">
            <a:schemeClr val="accent2"/>
          </a:lnRef>
          <a:fillRef idx="1">
            <a:schemeClr val="lt1"/>
          </a:fillRef>
          <a:effectRef idx="0">
            <a:schemeClr val="accent2"/>
          </a:effectRef>
          <a:fontRef idx="minor">
            <a:schemeClr val="dk1"/>
          </a:fontRef>
        </p:style>
        <p:txBody>
          <a:bodyPr>
            <a:normAutofit/>
          </a:bodyPr>
          <a:lstStyle/>
          <a:p>
            <a:pPr algn="ctr">
              <a:lnSpc>
                <a:spcPct val="100000"/>
              </a:lnSpc>
            </a:pPr>
            <a:r>
              <a:rPr lang="fr-FR" sz="2000" dirty="0">
                <a:effectLst/>
                <a:latin typeface="+mn-lt"/>
                <a:ea typeface="Calibri" panose="020F0502020204030204" pitchFamily="34" charset="0"/>
                <a:cs typeface="CourierNewPSMT"/>
              </a:rPr>
              <a:t>Tensions et fréquences normalisées</a:t>
            </a:r>
            <a:endParaRPr lang="fr-FR" sz="2000" dirty="0">
              <a:latin typeface="+mn-lt"/>
            </a:endParaRPr>
          </a:p>
        </p:txBody>
      </p:sp>
    </p:spTree>
    <p:extLst>
      <p:ext uri="{BB962C8B-B14F-4D97-AF65-F5344CB8AC3E}">
        <p14:creationId xmlns:p14="http://schemas.microsoft.com/office/powerpoint/2010/main" val="25324344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ZoneTexte 4">
                <a:extLst>
                  <a:ext uri="{FF2B5EF4-FFF2-40B4-BE49-F238E27FC236}">
                    <a16:creationId xmlns:a16="http://schemas.microsoft.com/office/drawing/2014/main" id="{A67B3D55-2A03-E8AF-92E0-5FF1C9345E36}"/>
                  </a:ext>
                </a:extLst>
              </p:cNvPr>
              <p:cNvSpPr txBox="1"/>
              <p:nvPr/>
            </p:nvSpPr>
            <p:spPr>
              <a:xfrm>
                <a:off x="178865" y="697619"/>
                <a:ext cx="7321705" cy="56628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lvl="1" algn="ctr">
                  <a:lnSpc>
                    <a:spcPct val="150000"/>
                  </a:lnSpc>
                  <a:spcBef>
                    <a:spcPts val="200"/>
                  </a:spcBef>
                </a:pPr>
                <a:r>
                  <a:rPr lang="fr-FR" b="1" dirty="0">
                    <a:solidFill>
                      <a:srgbClr val="2F5496"/>
                    </a:solidFill>
                    <a:effectLst/>
                    <a:ea typeface="Times New Roman" panose="02020603050405020304" pitchFamily="18" charset="0"/>
                    <a:cs typeface="Times New Roman" panose="02020603050405020304" pitchFamily="18" charset="0"/>
                  </a:rPr>
                  <a:t>CHOIX DE LA FREQUENCE 400 Hz</a:t>
                </a:r>
              </a:p>
              <a:p>
                <a:pPr marL="285750" indent="-285750" algn="just">
                  <a:lnSpc>
                    <a:spcPct val="150000"/>
                  </a:lnSpc>
                  <a:buFont typeface="Arial" panose="020B0604020202020204" pitchFamily="34" charset="0"/>
                  <a:buChar char="•"/>
                </a:pPr>
                <a:r>
                  <a:rPr lang="fr-FR" dirty="0">
                    <a:solidFill>
                      <a:srgbClr val="000000"/>
                    </a:solidFill>
                    <a:effectLst/>
                    <a:ea typeface="DejaVu Sans" panose="020B0603030804020204" pitchFamily="34" charset="0"/>
                    <a:cs typeface="DejaVu Sans" panose="020B0603030804020204" pitchFamily="34" charset="0"/>
                  </a:rPr>
                  <a:t>L’emploi d’une fréquence élevée permet une réduction sensible du poids</a:t>
                </a:r>
              </a:p>
              <a:p>
                <a:pPr marL="285750" indent="-285750" algn="just">
                  <a:lnSpc>
                    <a:spcPct val="150000"/>
                  </a:lnSpc>
                  <a:buFont typeface="Arial" panose="020B0604020202020204" pitchFamily="34" charset="0"/>
                  <a:buChar char="•"/>
                </a:pPr>
                <a:r>
                  <a:rPr lang="fr-FR" dirty="0">
                    <a:solidFill>
                      <a:srgbClr val="000000"/>
                    </a:solidFill>
                    <a:effectLst/>
                    <a:ea typeface="DejaVu Sans" panose="020B0603030804020204" pitchFamily="34" charset="0"/>
                    <a:cs typeface="DejaVu Sans" panose="020B0603030804020204" pitchFamily="34" charset="0"/>
                  </a:rPr>
                  <a:t>La FEM induite est régie par la loi de Faraday</a:t>
                </a:r>
                <a:r>
                  <a:rPr lang="fr-FR" dirty="0">
                    <a:solidFill>
                      <a:srgbClr val="000000"/>
                    </a:solidFill>
                    <a:ea typeface="DejaVu Sans" panose="020B0603030804020204" pitchFamily="34" charset="0"/>
                    <a:cs typeface="DejaVu Sans" panose="020B0603030804020204" pitchFamily="34" charset="0"/>
                  </a:rPr>
                  <a:t>: </a:t>
                </a:r>
                <a:endParaRPr lang="de-DE" b="0" i="1" dirty="0">
                  <a:solidFill>
                    <a:srgbClr val="000000"/>
                  </a:solidFill>
                  <a:latin typeface="Cambria Math" panose="02040503050406030204" pitchFamily="18" charset="0"/>
                  <a:ea typeface="DejaVu Sans" panose="020B0603030804020204" pitchFamily="34" charset="0"/>
                  <a:cs typeface="DejaVu Sans" panose="020B0603030804020204" pitchFamily="34" charset="0"/>
                </a:endParaRPr>
              </a:p>
              <a:p>
                <a:pPr algn="just">
                  <a:lnSpc>
                    <a:spcPct val="150000"/>
                  </a:lnSpc>
                </a:pPr>
                <a14:m>
                  <m:oMathPara xmlns:m="http://schemas.openxmlformats.org/officeDocument/2006/math">
                    <m:oMathParaPr>
                      <m:jc m:val="centerGroup"/>
                    </m:oMathParaPr>
                    <m:oMath xmlns:m="http://schemas.openxmlformats.org/officeDocument/2006/math">
                      <m:r>
                        <a:rPr lang="de-DE" b="0" i="1" smtClean="0">
                          <a:solidFill>
                            <a:srgbClr val="000000"/>
                          </a:solidFill>
                          <a:latin typeface="Cambria Math" panose="02040503050406030204" pitchFamily="18" charset="0"/>
                          <a:ea typeface="DejaVu Sans" panose="020B0603030804020204" pitchFamily="34" charset="0"/>
                          <a:cs typeface="DejaVu Sans" panose="020B0603030804020204" pitchFamily="34" charset="0"/>
                        </a:rPr>
                        <m:t>𝑒</m:t>
                      </m:r>
                      <m:r>
                        <a:rPr lang="de-DE" b="0" i="1" smtClean="0">
                          <a:solidFill>
                            <a:srgbClr val="000000"/>
                          </a:solidFill>
                          <a:latin typeface="Cambria Math" panose="02040503050406030204" pitchFamily="18" charset="0"/>
                          <a:ea typeface="DejaVu Sans" panose="020B0603030804020204" pitchFamily="34" charset="0"/>
                          <a:cs typeface="DejaVu Sans" panose="020B0603030804020204" pitchFamily="34" charset="0"/>
                        </a:rPr>
                        <m:t>=</m:t>
                      </m:r>
                      <m:f>
                        <m:fPr>
                          <m:type m:val="skw"/>
                          <m:ctrlPr>
                            <a:rPr lang="de-DE" b="0" i="1" smtClean="0">
                              <a:solidFill>
                                <a:srgbClr val="000000"/>
                              </a:solidFill>
                              <a:latin typeface="Cambria Math" panose="02040503050406030204" pitchFamily="18" charset="0"/>
                              <a:ea typeface="DejaVu Sans" panose="020B0603030804020204" pitchFamily="34" charset="0"/>
                              <a:cs typeface="DejaVu Sans" panose="020B0603030804020204" pitchFamily="34" charset="0"/>
                            </a:rPr>
                          </m:ctrlPr>
                        </m:fPr>
                        <m:num>
                          <m:r>
                            <a:rPr lang="fr-FR" i="1" dirty="0" smtClean="0">
                              <a:solidFill>
                                <a:srgbClr val="000000"/>
                              </a:solidFill>
                              <a:effectLst/>
                              <a:latin typeface="Cambria Math" panose="02040503050406030204" pitchFamily="18" charset="0"/>
                              <a:ea typeface="Cambria Math" panose="02040503050406030204" pitchFamily="18" charset="0"/>
                              <a:cs typeface="DejaVu Sans" panose="020B0603030804020204" pitchFamily="34" charset="0"/>
                            </a:rPr>
                            <m:t>∆∅</m:t>
                          </m:r>
                        </m:num>
                        <m:den>
                          <m:r>
                            <a:rPr lang="fr-FR" i="1" dirty="0" smtClean="0">
                              <a:solidFill>
                                <a:srgbClr val="000000"/>
                              </a:solidFill>
                              <a:effectLst/>
                              <a:latin typeface="Cambria Math" panose="02040503050406030204" pitchFamily="18" charset="0"/>
                              <a:ea typeface="Cambria Math" panose="02040503050406030204" pitchFamily="18" charset="0"/>
                              <a:cs typeface="DejaVu Sans" panose="020B0603030804020204" pitchFamily="34" charset="0"/>
                            </a:rPr>
                            <m:t>∆</m:t>
                          </m:r>
                          <m:r>
                            <a:rPr lang="de-DE" b="0" i="1" dirty="0" smtClean="0">
                              <a:solidFill>
                                <a:srgbClr val="000000"/>
                              </a:solidFill>
                              <a:effectLst/>
                              <a:latin typeface="Cambria Math" panose="02040503050406030204" pitchFamily="18" charset="0"/>
                              <a:ea typeface="Cambria Math" panose="02040503050406030204" pitchFamily="18" charset="0"/>
                              <a:cs typeface="DejaVu Sans" panose="020B0603030804020204" pitchFamily="34" charset="0"/>
                            </a:rPr>
                            <m:t>𝑡</m:t>
                          </m:r>
                        </m:den>
                      </m:f>
                    </m:oMath>
                  </m:oMathPara>
                </a14:m>
                <a:endParaRPr lang="fr-FR" dirty="0">
                  <a:solidFill>
                    <a:srgbClr val="000000"/>
                  </a:solidFill>
                  <a:effectLst/>
                  <a:ea typeface="DejaVu Sans" panose="020B0603030804020204" pitchFamily="34" charset="0"/>
                  <a:cs typeface="DejaVu Sans" panose="020B0603030804020204" pitchFamily="34" charset="0"/>
                </a:endParaRPr>
              </a:p>
              <a:p>
                <a:pPr marL="285750" indent="-285750">
                  <a:lnSpc>
                    <a:spcPct val="150000"/>
                  </a:lnSpc>
                  <a:buFont typeface="Arial" panose="020B0604020202020204" pitchFamily="34" charset="0"/>
                  <a:buChar char="•"/>
                </a:pPr>
                <a:r>
                  <a:rPr lang="fr-FR" dirty="0">
                    <a:solidFill>
                      <a:srgbClr val="000000"/>
                    </a:solidFill>
                    <a:effectLst/>
                    <a:ea typeface="DejaVu Sans" panose="020B0603030804020204" pitchFamily="34" charset="0"/>
                    <a:cs typeface="DejaVu Sans" panose="020B0603030804020204" pitchFamily="34" charset="0"/>
                  </a:rPr>
                  <a:t>Il en résulte que pour obtenir une même FEM si la fréquence est élevée, il suffira d’un flux plus faible</a:t>
                </a:r>
              </a:p>
              <a:p>
                <a:pPr marL="285750" indent="-285750">
                  <a:lnSpc>
                    <a:spcPct val="150000"/>
                  </a:lnSpc>
                  <a:buFont typeface="Arial" panose="020B0604020202020204" pitchFamily="34" charset="0"/>
                  <a:buChar char="•"/>
                </a:pPr>
                <a:r>
                  <a:rPr lang="fr-FR" dirty="0">
                    <a:solidFill>
                      <a:srgbClr val="000000"/>
                    </a:solidFill>
                    <a:effectLst/>
                    <a:ea typeface="DejaVu Sans" panose="020B0603030804020204" pitchFamily="34" charset="0"/>
                    <a:cs typeface="DejaVu Sans" panose="020B0603030804020204" pitchFamily="34" charset="0"/>
                  </a:rPr>
                  <a:t>donc moins de spires N constituant le bobinage, moins de fer pour la réalisation du circuit magnétique, d’où gain de poids. </a:t>
                </a:r>
              </a:p>
              <a:p>
                <a:pPr marL="285750" indent="-285750">
                  <a:lnSpc>
                    <a:spcPct val="150000"/>
                  </a:lnSpc>
                  <a:buFont typeface="Arial" panose="020B0604020202020204" pitchFamily="34" charset="0"/>
                  <a:buChar char="•"/>
                </a:pPr>
                <a:r>
                  <a:rPr lang="fr-FR" dirty="0">
                    <a:solidFill>
                      <a:srgbClr val="000000"/>
                    </a:solidFill>
                    <a:effectLst/>
                    <a:ea typeface="DejaVu Sans" panose="020B0603030804020204" pitchFamily="34" charset="0"/>
                    <a:cs typeface="DejaVu Sans" panose="020B0603030804020204" pitchFamily="34" charset="0"/>
                  </a:rPr>
                  <a:t>Dans ce domaine, il aurait été possible d’augmenter la fréquence ; </a:t>
                </a:r>
                <a:r>
                  <a:rPr lang="fr-FR" dirty="0" smtClean="0">
                    <a:solidFill>
                      <a:srgbClr val="000000"/>
                    </a:solidFill>
                    <a:ea typeface="DejaVu Sans" panose="020B0603030804020204" pitchFamily="34" charset="0"/>
                    <a:cs typeface="DejaVu Sans" panose="020B0603030804020204" pitchFamily="34" charset="0"/>
                  </a:rPr>
                  <a:t>Mais les </a:t>
                </a:r>
                <a:r>
                  <a:rPr lang="fr-FR" dirty="0">
                    <a:solidFill>
                      <a:srgbClr val="000000"/>
                    </a:solidFill>
                    <a:ea typeface="DejaVu Sans" panose="020B0603030804020204" pitchFamily="34" charset="0"/>
                    <a:cs typeface="DejaVu Sans" panose="020B0603030804020204" pitchFamily="34" charset="0"/>
                  </a:rPr>
                  <a:t>pertes par hystérésis et courants de Foucault qui prennent naissance dans les circuits magnétiques sont dépendants de la fréquence: Diminuer le rendement des équipements et accroître leur échauffement. </a:t>
                </a:r>
                <a:endParaRPr lang="fr-FR" dirty="0" smtClean="0">
                  <a:solidFill>
                    <a:srgbClr val="000000"/>
                  </a:solidFill>
                  <a:ea typeface="DejaVu Sans" panose="020B0603030804020204" pitchFamily="34" charset="0"/>
                  <a:cs typeface="DejaVu Sans" panose="020B0603030804020204" pitchFamily="34" charset="0"/>
                </a:endParaRPr>
              </a:p>
              <a:p>
                <a:pPr marL="285750" indent="-285750">
                  <a:lnSpc>
                    <a:spcPct val="150000"/>
                  </a:lnSpc>
                  <a:buFont typeface="Arial" panose="020B0604020202020204" pitchFamily="34" charset="0"/>
                  <a:buChar char="•"/>
                </a:pPr>
                <a:r>
                  <a:rPr lang="fr-FR" dirty="0" err="1" smtClean="0">
                    <a:solidFill>
                      <a:srgbClr val="000000"/>
                    </a:solidFill>
                    <a:ea typeface="DejaVu Sans" panose="020B0603030804020204" pitchFamily="34" charset="0"/>
                    <a:cs typeface="DejaVu Sans" panose="020B0603030804020204" pitchFamily="34" charset="0"/>
                  </a:rPr>
                  <a:t>Frequence</a:t>
                </a:r>
                <a:r>
                  <a:rPr lang="fr-FR" dirty="0" smtClean="0">
                    <a:solidFill>
                      <a:srgbClr val="000000"/>
                    </a:solidFill>
                    <a:ea typeface="DejaVu Sans" panose="020B0603030804020204" pitchFamily="34" charset="0"/>
                    <a:cs typeface="DejaVu Sans" panose="020B0603030804020204" pitchFamily="34" charset="0"/>
                  </a:rPr>
                  <a:t> optimale: 400 </a:t>
                </a:r>
                <a:r>
                  <a:rPr lang="fr-FR" dirty="0">
                    <a:solidFill>
                      <a:srgbClr val="000000"/>
                    </a:solidFill>
                    <a:ea typeface="DejaVu Sans" panose="020B0603030804020204" pitchFamily="34" charset="0"/>
                    <a:cs typeface="DejaVu Sans" panose="020B0603030804020204" pitchFamily="34" charset="0"/>
                  </a:rPr>
                  <a:t>Hz </a:t>
                </a:r>
              </a:p>
            </p:txBody>
          </p:sp>
        </mc:Choice>
        <mc:Fallback xmlns="">
          <p:sp>
            <p:nvSpPr>
              <p:cNvPr id="5" name="ZoneTexte 4">
                <a:extLst>
                  <a:ext uri="{FF2B5EF4-FFF2-40B4-BE49-F238E27FC236}">
                    <a16:creationId xmlns:a16="http://schemas.microsoft.com/office/drawing/2014/main" id="{A67B3D55-2A03-E8AF-92E0-5FF1C9345E36}"/>
                  </a:ext>
                </a:extLst>
              </p:cNvPr>
              <p:cNvSpPr txBox="1">
                <a:spLocks noRot="1" noChangeAspect="1" noMove="1" noResize="1" noEditPoints="1" noAdjustHandles="1" noChangeArrowheads="1" noChangeShapeType="1" noTextEdit="1"/>
              </p:cNvSpPr>
              <p:nvPr/>
            </p:nvSpPr>
            <p:spPr>
              <a:xfrm>
                <a:off x="178865" y="697619"/>
                <a:ext cx="7321705" cy="5662832"/>
              </a:xfrm>
              <a:prstGeom prst="rect">
                <a:avLst/>
              </a:prstGeom>
              <a:blipFill>
                <a:blip r:embed="rId2"/>
                <a:stretch>
                  <a:fillRect l="-416" r="-831"/>
                </a:stretch>
              </a:blipFill>
              <a:ln w="12700" cap="flat" cmpd="sng" algn="ctr">
                <a:solidFill>
                  <a:schemeClr val="accent2"/>
                </a:solidFill>
                <a:prstDash val="solid"/>
                <a:miter lim="800000"/>
              </a:ln>
              <a:effectLst/>
            </p:spPr>
            <p:txBody>
              <a:bodyPr/>
              <a:lstStyle/>
              <a:p>
                <a:r>
                  <a:rPr lang="fr-FR">
                    <a:noFill/>
                  </a:rPr>
                  <a:t> </a:t>
                </a:r>
              </a:p>
            </p:txBody>
          </p:sp>
        </mc:Fallback>
      </mc:AlternateContent>
      <p:grpSp>
        <p:nvGrpSpPr>
          <p:cNvPr id="6" name="Groupe 5">
            <a:extLst>
              <a:ext uri="{FF2B5EF4-FFF2-40B4-BE49-F238E27FC236}">
                <a16:creationId xmlns:a16="http://schemas.microsoft.com/office/drawing/2014/main" id="{26E023BD-3580-6887-D974-04E825A297C2}"/>
              </a:ext>
            </a:extLst>
          </p:cNvPr>
          <p:cNvGrpSpPr/>
          <p:nvPr/>
        </p:nvGrpSpPr>
        <p:grpSpPr>
          <a:xfrm>
            <a:off x="8359039" y="2777609"/>
            <a:ext cx="3746494" cy="2890568"/>
            <a:chOff x="5078017" y="1747533"/>
            <a:chExt cx="5209814" cy="3370470"/>
          </a:xfrm>
        </p:grpSpPr>
        <p:pic>
          <p:nvPicPr>
            <p:cNvPr id="7" name="image13.png">
              <a:extLst>
                <a:ext uri="{FF2B5EF4-FFF2-40B4-BE49-F238E27FC236}">
                  <a16:creationId xmlns:a16="http://schemas.microsoft.com/office/drawing/2014/main" id="{AB3170B6-DEA4-1BBB-223F-6FDF7D804231}"/>
                </a:ext>
              </a:extLst>
            </p:cNvPr>
            <p:cNvPicPr>
              <a:picLocks noChangeAspect="1"/>
            </p:cNvPicPr>
            <p:nvPr/>
          </p:nvPicPr>
          <p:blipFill>
            <a:blip r:embed="rId3" cstate="print"/>
            <a:stretch>
              <a:fillRect/>
            </a:stretch>
          </p:blipFill>
          <p:spPr>
            <a:xfrm>
              <a:off x="5177645" y="2131130"/>
              <a:ext cx="4615258" cy="2812264"/>
            </a:xfrm>
            <a:prstGeom prst="rect">
              <a:avLst/>
            </a:prstGeom>
          </p:spPr>
        </p:pic>
        <p:sp>
          <p:nvSpPr>
            <p:cNvPr id="8" name="ZoneTexte 7">
              <a:extLst>
                <a:ext uri="{FF2B5EF4-FFF2-40B4-BE49-F238E27FC236}">
                  <a16:creationId xmlns:a16="http://schemas.microsoft.com/office/drawing/2014/main" id="{BD23D547-3320-C2D2-6BA1-1A94B0926D7C}"/>
                </a:ext>
              </a:extLst>
            </p:cNvPr>
            <p:cNvSpPr txBox="1"/>
            <p:nvPr/>
          </p:nvSpPr>
          <p:spPr>
            <a:xfrm>
              <a:off x="9297975" y="4254107"/>
              <a:ext cx="989856" cy="369332"/>
            </a:xfrm>
            <a:prstGeom prst="rect">
              <a:avLst/>
            </a:prstGeom>
            <a:noFill/>
          </p:spPr>
          <p:txBody>
            <a:bodyPr wrap="square" rtlCol="0">
              <a:spAutoFit/>
            </a:bodyPr>
            <a:lstStyle/>
            <a:p>
              <a:r>
                <a:rPr lang="fr-FR" sz="1800" dirty="0">
                  <a:effectLst/>
                  <a:latin typeface="Times New Roman" panose="02020603050405020304" pitchFamily="18" charset="0"/>
                  <a:ea typeface="Calibri" panose="020F0502020204030204" pitchFamily="34" charset="0"/>
                </a:rPr>
                <a:t>F (</a:t>
              </a:r>
              <a:r>
                <a:rPr lang="fr-FR" sz="1800" dirty="0" err="1">
                  <a:effectLst/>
                  <a:latin typeface="Times New Roman" panose="02020603050405020304" pitchFamily="18" charset="0"/>
                  <a:ea typeface="Calibri" panose="020F0502020204030204" pitchFamily="34" charset="0"/>
                </a:rPr>
                <a:t>hz</a:t>
              </a:r>
              <a:r>
                <a:rPr lang="fr-FR" sz="1800" dirty="0">
                  <a:effectLst/>
                  <a:latin typeface="Times New Roman" panose="02020603050405020304" pitchFamily="18" charset="0"/>
                  <a:ea typeface="Calibri" panose="020F0502020204030204" pitchFamily="34" charset="0"/>
                </a:rPr>
                <a:t> )</a:t>
              </a:r>
              <a:endParaRPr lang="fr-FR" dirty="0"/>
            </a:p>
          </p:txBody>
        </p:sp>
        <p:sp>
          <p:nvSpPr>
            <p:cNvPr id="9" name="ZoneTexte 8">
              <a:extLst>
                <a:ext uri="{FF2B5EF4-FFF2-40B4-BE49-F238E27FC236}">
                  <a16:creationId xmlns:a16="http://schemas.microsoft.com/office/drawing/2014/main" id="{995A4402-8F10-FA1E-F198-A2846286E02E}"/>
                </a:ext>
              </a:extLst>
            </p:cNvPr>
            <p:cNvSpPr txBox="1"/>
            <p:nvPr/>
          </p:nvSpPr>
          <p:spPr>
            <a:xfrm>
              <a:off x="8707129" y="2295383"/>
              <a:ext cx="1119884" cy="369332"/>
            </a:xfrm>
            <a:prstGeom prst="rect">
              <a:avLst/>
            </a:prstGeom>
            <a:noFill/>
          </p:spPr>
          <p:txBody>
            <a:bodyPr wrap="square" rtlCol="0">
              <a:spAutoFit/>
            </a:bodyPr>
            <a:lstStyle/>
            <a:p>
              <a:r>
                <a:rPr lang="fr-FR" sz="1800" dirty="0">
                  <a:effectLst/>
                  <a:latin typeface="Times New Roman" panose="02020603050405020304" pitchFamily="18" charset="0"/>
                  <a:ea typeface="Calibri" panose="020F0502020204030204" pitchFamily="34" charset="0"/>
                </a:rPr>
                <a:t>Pertes fer</a:t>
              </a:r>
            </a:p>
          </p:txBody>
        </p:sp>
        <p:sp>
          <p:nvSpPr>
            <p:cNvPr id="10" name="ZoneTexte 9">
              <a:extLst>
                <a:ext uri="{FF2B5EF4-FFF2-40B4-BE49-F238E27FC236}">
                  <a16:creationId xmlns:a16="http://schemas.microsoft.com/office/drawing/2014/main" id="{81713EEF-40ED-C7D2-2DD9-9DF5EA8E7431}"/>
                </a:ext>
              </a:extLst>
            </p:cNvPr>
            <p:cNvSpPr txBox="1"/>
            <p:nvPr/>
          </p:nvSpPr>
          <p:spPr>
            <a:xfrm>
              <a:off x="6458527" y="1806577"/>
              <a:ext cx="2649674" cy="430650"/>
            </a:xfrm>
            <a:prstGeom prst="rect">
              <a:avLst/>
            </a:prstGeom>
            <a:noFill/>
          </p:spPr>
          <p:txBody>
            <a:bodyPr wrap="square" rtlCol="0">
              <a:spAutoFit/>
            </a:bodyPr>
            <a:lstStyle/>
            <a:p>
              <a:r>
                <a:rPr lang="fr-FR" sz="1800" dirty="0">
                  <a:effectLst/>
                  <a:latin typeface="Times New Roman" panose="02020603050405020304" pitchFamily="18" charset="0"/>
                  <a:ea typeface="Calibri" panose="020F0502020204030204" pitchFamily="34" charset="0"/>
                </a:rPr>
                <a:t>P. fournie = Cste</a:t>
              </a:r>
            </a:p>
          </p:txBody>
        </p:sp>
        <p:sp>
          <p:nvSpPr>
            <p:cNvPr id="11" name="ZoneTexte 10">
              <a:extLst>
                <a:ext uri="{FF2B5EF4-FFF2-40B4-BE49-F238E27FC236}">
                  <a16:creationId xmlns:a16="http://schemas.microsoft.com/office/drawing/2014/main" id="{476B57AC-C148-CFCE-5CC1-BD013DB0AB56}"/>
                </a:ext>
              </a:extLst>
            </p:cNvPr>
            <p:cNvSpPr txBox="1"/>
            <p:nvPr/>
          </p:nvSpPr>
          <p:spPr>
            <a:xfrm>
              <a:off x="5078017" y="1747533"/>
              <a:ext cx="1119884" cy="369332"/>
            </a:xfrm>
            <a:prstGeom prst="rect">
              <a:avLst/>
            </a:prstGeom>
            <a:noFill/>
          </p:spPr>
          <p:txBody>
            <a:bodyPr wrap="square" rtlCol="0">
              <a:spAutoFit/>
            </a:bodyPr>
            <a:lstStyle/>
            <a:p>
              <a:r>
                <a:rPr lang="fr-FR" sz="1800" dirty="0">
                  <a:effectLst/>
                  <a:latin typeface="Times New Roman" panose="02020603050405020304" pitchFamily="18" charset="0"/>
                  <a:ea typeface="Calibri" panose="020F0502020204030204" pitchFamily="34" charset="0"/>
                </a:rPr>
                <a:t>Masse Kg</a:t>
              </a:r>
            </a:p>
          </p:txBody>
        </p:sp>
        <p:sp>
          <p:nvSpPr>
            <p:cNvPr id="12" name="ZoneTexte 11">
              <a:extLst>
                <a:ext uri="{FF2B5EF4-FFF2-40B4-BE49-F238E27FC236}">
                  <a16:creationId xmlns:a16="http://schemas.microsoft.com/office/drawing/2014/main" id="{BE429D0F-3236-2325-C743-F40ADF74316B}"/>
                </a:ext>
              </a:extLst>
            </p:cNvPr>
            <p:cNvSpPr txBox="1"/>
            <p:nvPr/>
          </p:nvSpPr>
          <p:spPr>
            <a:xfrm>
              <a:off x="7744296" y="4748671"/>
              <a:ext cx="579546" cy="369332"/>
            </a:xfrm>
            <a:prstGeom prst="rect">
              <a:avLst/>
            </a:prstGeom>
            <a:noFill/>
          </p:spPr>
          <p:txBody>
            <a:bodyPr wrap="square" rtlCol="0">
              <a:spAutoFit/>
            </a:bodyPr>
            <a:lstStyle/>
            <a:p>
              <a:r>
                <a:rPr lang="fr-FR" dirty="0">
                  <a:latin typeface="Times New Roman" panose="02020603050405020304" pitchFamily="18" charset="0"/>
                </a:rPr>
                <a:t>400</a:t>
              </a:r>
              <a:endParaRPr lang="fr-FR" dirty="0"/>
            </a:p>
          </p:txBody>
        </p:sp>
        <p:sp>
          <p:nvSpPr>
            <p:cNvPr id="13" name="ZoneTexte 12">
              <a:extLst>
                <a:ext uri="{FF2B5EF4-FFF2-40B4-BE49-F238E27FC236}">
                  <a16:creationId xmlns:a16="http://schemas.microsoft.com/office/drawing/2014/main" id="{5A2A2AF7-2E7B-53EA-DB17-3FA2C7D76255}"/>
                </a:ext>
              </a:extLst>
            </p:cNvPr>
            <p:cNvSpPr txBox="1"/>
            <p:nvPr/>
          </p:nvSpPr>
          <p:spPr>
            <a:xfrm>
              <a:off x="6376144" y="4748671"/>
              <a:ext cx="579546" cy="369332"/>
            </a:xfrm>
            <a:prstGeom prst="rect">
              <a:avLst/>
            </a:prstGeom>
            <a:noFill/>
          </p:spPr>
          <p:txBody>
            <a:bodyPr wrap="square" rtlCol="0">
              <a:spAutoFit/>
            </a:bodyPr>
            <a:lstStyle/>
            <a:p>
              <a:r>
                <a:rPr lang="fr-FR" dirty="0">
                  <a:latin typeface="Times New Roman" panose="02020603050405020304" pitchFamily="18" charset="0"/>
                </a:rPr>
                <a:t>50</a:t>
              </a:r>
              <a:endParaRPr lang="fr-FR" dirty="0"/>
            </a:p>
          </p:txBody>
        </p:sp>
        <p:sp>
          <p:nvSpPr>
            <p:cNvPr id="14" name="ZoneTexte 13">
              <a:extLst>
                <a:ext uri="{FF2B5EF4-FFF2-40B4-BE49-F238E27FC236}">
                  <a16:creationId xmlns:a16="http://schemas.microsoft.com/office/drawing/2014/main" id="{DC6FB84B-0281-EFF6-C070-CB3817600966}"/>
                </a:ext>
              </a:extLst>
            </p:cNvPr>
            <p:cNvSpPr txBox="1"/>
            <p:nvPr/>
          </p:nvSpPr>
          <p:spPr>
            <a:xfrm>
              <a:off x="5106457" y="4069441"/>
              <a:ext cx="579546" cy="369332"/>
            </a:xfrm>
            <a:prstGeom prst="rect">
              <a:avLst/>
            </a:prstGeom>
            <a:noFill/>
          </p:spPr>
          <p:txBody>
            <a:bodyPr wrap="square" rtlCol="0">
              <a:spAutoFit/>
            </a:bodyPr>
            <a:lstStyle/>
            <a:p>
              <a:r>
                <a:rPr lang="fr-FR" dirty="0">
                  <a:latin typeface="Times New Roman" panose="02020603050405020304" pitchFamily="18" charset="0"/>
                </a:rPr>
                <a:t>20</a:t>
              </a:r>
              <a:endParaRPr lang="fr-FR" dirty="0"/>
            </a:p>
          </p:txBody>
        </p:sp>
        <p:sp>
          <p:nvSpPr>
            <p:cNvPr id="15" name="ZoneTexte 14">
              <a:extLst>
                <a:ext uri="{FF2B5EF4-FFF2-40B4-BE49-F238E27FC236}">
                  <a16:creationId xmlns:a16="http://schemas.microsoft.com/office/drawing/2014/main" id="{7A22D835-9002-DBFB-1DD4-F45CE382F99D}"/>
                </a:ext>
              </a:extLst>
            </p:cNvPr>
            <p:cNvSpPr txBox="1"/>
            <p:nvPr/>
          </p:nvSpPr>
          <p:spPr>
            <a:xfrm>
              <a:off x="5080000" y="2568665"/>
              <a:ext cx="579546" cy="369332"/>
            </a:xfrm>
            <a:prstGeom prst="rect">
              <a:avLst/>
            </a:prstGeom>
            <a:noFill/>
          </p:spPr>
          <p:txBody>
            <a:bodyPr wrap="square" rtlCol="0">
              <a:spAutoFit/>
            </a:bodyPr>
            <a:lstStyle/>
            <a:p>
              <a:r>
                <a:rPr lang="fr-FR" dirty="0">
                  <a:latin typeface="Times New Roman" panose="02020603050405020304" pitchFamily="18" charset="0"/>
                </a:rPr>
                <a:t>100</a:t>
              </a:r>
              <a:endParaRPr lang="fr-FR" dirty="0"/>
            </a:p>
          </p:txBody>
        </p:sp>
      </p:grpSp>
      <p:sp>
        <p:nvSpPr>
          <p:cNvPr id="16" name="Titre 1">
            <a:extLst>
              <a:ext uri="{FF2B5EF4-FFF2-40B4-BE49-F238E27FC236}">
                <a16:creationId xmlns:a16="http://schemas.microsoft.com/office/drawing/2014/main" id="{83BC9F1C-73E4-9638-70CB-3969EDE2881B}"/>
              </a:ext>
            </a:extLst>
          </p:cNvPr>
          <p:cNvSpPr>
            <a:spLocks noGrp="1"/>
          </p:cNvSpPr>
          <p:nvPr>
            <p:ph type="title"/>
          </p:nvPr>
        </p:nvSpPr>
        <p:spPr>
          <a:xfrm>
            <a:off x="3603434" y="42460"/>
            <a:ext cx="4141424" cy="566968"/>
          </a:xfrm>
        </p:spPr>
        <p:style>
          <a:lnRef idx="2">
            <a:schemeClr val="accent2"/>
          </a:lnRef>
          <a:fillRef idx="1">
            <a:schemeClr val="lt1"/>
          </a:fillRef>
          <a:effectRef idx="0">
            <a:schemeClr val="accent2"/>
          </a:effectRef>
          <a:fontRef idx="minor">
            <a:schemeClr val="dk1"/>
          </a:fontRef>
        </p:style>
        <p:txBody>
          <a:bodyPr>
            <a:normAutofit/>
          </a:bodyPr>
          <a:lstStyle/>
          <a:p>
            <a:pPr algn="ctr">
              <a:lnSpc>
                <a:spcPct val="100000"/>
              </a:lnSpc>
            </a:pPr>
            <a:r>
              <a:rPr lang="fr-FR" sz="2000" dirty="0">
                <a:effectLst/>
                <a:latin typeface="+mn-lt"/>
                <a:ea typeface="Calibri" panose="020F0502020204030204" pitchFamily="34" charset="0"/>
                <a:cs typeface="CourierNewPSMT"/>
              </a:rPr>
              <a:t>Tensions et fréquences normalisées</a:t>
            </a:r>
            <a:endParaRPr lang="fr-FR" sz="2000" dirty="0">
              <a:latin typeface="+mn-lt"/>
            </a:endParaRPr>
          </a:p>
        </p:txBody>
      </p:sp>
      <p:pic>
        <p:nvPicPr>
          <p:cNvPr id="3074" name="Picture 2" descr="UAA6 : Induction électromagnétique (suit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55936" y="325944"/>
            <a:ext cx="2552700" cy="17907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66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ircle(in)">
                                      <p:cBhvr>
                                        <p:cTn id="7"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Espace réservé du contenu 6">
            <a:extLst>
              <a:ext uri="{FF2B5EF4-FFF2-40B4-BE49-F238E27FC236}">
                <a16:creationId xmlns:a16="http://schemas.microsoft.com/office/drawing/2014/main" id="{4D9F282D-40DC-2331-6732-F791DF960B6A}"/>
              </a:ext>
            </a:extLst>
          </p:cNvPr>
          <p:cNvPicPr>
            <a:picLocks noGrp="1" noChangeAspect="1"/>
          </p:cNvPicPr>
          <p:nvPr>
            <p:ph idx="1"/>
          </p:nvPr>
        </p:nvPicPr>
        <p:blipFill>
          <a:blip r:embed="rId2"/>
          <a:stretch>
            <a:fillRect/>
          </a:stretch>
        </p:blipFill>
        <p:spPr>
          <a:xfrm>
            <a:off x="1894901" y="2390292"/>
            <a:ext cx="7447403" cy="2431121"/>
          </a:xfrm>
        </p:spPr>
        <p:style>
          <a:lnRef idx="2">
            <a:schemeClr val="accent2"/>
          </a:lnRef>
          <a:fillRef idx="1">
            <a:schemeClr val="lt1"/>
          </a:fillRef>
          <a:effectRef idx="0">
            <a:schemeClr val="accent2"/>
          </a:effectRef>
          <a:fontRef idx="minor">
            <a:schemeClr val="dk1"/>
          </a:fontRef>
        </p:style>
      </p:pic>
      <p:sp>
        <p:nvSpPr>
          <p:cNvPr id="5" name="ZoneTexte 4">
            <a:extLst>
              <a:ext uri="{FF2B5EF4-FFF2-40B4-BE49-F238E27FC236}">
                <a16:creationId xmlns:a16="http://schemas.microsoft.com/office/drawing/2014/main" id="{91601BD6-E4FE-06FE-94AE-3F7FB71AFDFE}"/>
              </a:ext>
            </a:extLst>
          </p:cNvPr>
          <p:cNvSpPr txBox="1"/>
          <p:nvPr/>
        </p:nvSpPr>
        <p:spPr>
          <a:xfrm>
            <a:off x="154236" y="987625"/>
            <a:ext cx="11942284" cy="1200329"/>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gn="just">
              <a:buFont typeface="Arial" panose="020B0604020202020204" pitchFamily="34" charset="0"/>
              <a:buChar char="•"/>
            </a:pPr>
            <a:r>
              <a:rPr lang="fr-FR" spc="-50" dirty="0">
                <a:effectLst/>
                <a:ea typeface="Times New Roman" panose="02020603050405020304" pitchFamily="18" charset="0"/>
              </a:rPr>
              <a:t>En courant continu, les bornes négatives des générateurs et des récepteurs sont directement reliées à la masse de l’avion</a:t>
            </a:r>
          </a:p>
          <a:p>
            <a:pPr marL="285750" indent="-285750" algn="just">
              <a:buFont typeface="Arial" panose="020B0604020202020204" pitchFamily="34" charset="0"/>
              <a:buChar char="•"/>
            </a:pPr>
            <a:r>
              <a:rPr lang="fr-FR" spc="-50" dirty="0">
                <a:effectLst/>
                <a:ea typeface="Times New Roman" panose="02020603050405020304" pitchFamily="18" charset="0"/>
              </a:rPr>
              <a:t>la structure sert de conducteur de retour.</a:t>
            </a:r>
          </a:p>
          <a:p>
            <a:pPr marL="285750" indent="-285750">
              <a:buFont typeface="Arial" panose="020B0604020202020204" pitchFamily="34" charset="0"/>
              <a:buChar char="•"/>
            </a:pPr>
            <a:r>
              <a:rPr lang="fr-FR" dirty="0">
                <a:solidFill>
                  <a:srgbClr val="000000"/>
                </a:solidFill>
                <a:effectLst/>
                <a:ea typeface="DejaVu Sans" panose="020B0603030804020204" pitchFamily="34" charset="0"/>
              </a:rPr>
              <a:t>En courant alternatif, les neutres marqués (N) des générateurs et des récepteurs sont également reliés à la masse de l’avion. </a:t>
            </a:r>
          </a:p>
        </p:txBody>
      </p:sp>
      <p:sp>
        <p:nvSpPr>
          <p:cNvPr id="9" name="ZoneTexte 8">
            <a:extLst>
              <a:ext uri="{FF2B5EF4-FFF2-40B4-BE49-F238E27FC236}">
                <a16:creationId xmlns:a16="http://schemas.microsoft.com/office/drawing/2014/main" id="{9C11F89F-041D-3F9F-CBA0-664EF19147D4}"/>
              </a:ext>
            </a:extLst>
          </p:cNvPr>
          <p:cNvSpPr txBox="1"/>
          <p:nvPr/>
        </p:nvSpPr>
        <p:spPr>
          <a:xfrm>
            <a:off x="154236" y="5246172"/>
            <a:ext cx="6907576" cy="1477328"/>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lvl="0" algn="just">
              <a:buClr>
                <a:srgbClr val="000000"/>
              </a:buClr>
              <a:buSzPts val="1200"/>
              <a:tabLst>
                <a:tab pos="278130" algn="l"/>
              </a:tabLst>
            </a:pPr>
            <a:r>
              <a:rPr lang="fr-FR" sz="1800" u="none" strike="noStrike" spc="-50" dirty="0">
                <a:effectLst/>
                <a:ea typeface="Times New Roman" panose="02020603050405020304" pitchFamily="18" charset="0"/>
                <a:cs typeface="Times New Roman" panose="02020603050405020304" pitchFamily="18" charset="0"/>
              </a:rPr>
              <a:t>AVANTAGES</a:t>
            </a:r>
          </a:p>
          <a:p>
            <a:pPr marL="285750" indent="-285750" algn="just">
              <a:buFont typeface="Arial" panose="020B0604020202020204" pitchFamily="34" charset="0"/>
              <a:buChar char="•"/>
            </a:pPr>
            <a:r>
              <a:rPr lang="fr-FR" spc="-50" dirty="0">
                <a:ea typeface="Times New Roman" panose="02020603050405020304" pitchFamily="18" charset="0"/>
              </a:rPr>
              <a:t>g</a:t>
            </a:r>
            <a:r>
              <a:rPr lang="fr-FR" sz="1800" spc="-50" dirty="0">
                <a:effectLst/>
                <a:ea typeface="Times New Roman" panose="02020603050405020304" pitchFamily="18" charset="0"/>
              </a:rPr>
              <a:t>ain de poids sur les câblages, </a:t>
            </a:r>
          </a:p>
          <a:p>
            <a:pPr marL="285750" indent="-285750" algn="just">
              <a:buFont typeface="Arial" panose="020B0604020202020204" pitchFamily="34" charset="0"/>
              <a:buChar char="•"/>
            </a:pPr>
            <a:r>
              <a:rPr lang="fr-FR" sz="1800" spc="-50" dirty="0">
                <a:effectLst/>
                <a:ea typeface="Times New Roman" panose="02020603050405020304" pitchFamily="18" charset="0"/>
              </a:rPr>
              <a:t>suppression du conducteur retour, </a:t>
            </a:r>
          </a:p>
          <a:p>
            <a:pPr marL="285750" indent="-285750" algn="just">
              <a:buFont typeface="Arial" panose="020B0604020202020204" pitchFamily="34" charset="0"/>
              <a:buChar char="•"/>
            </a:pPr>
            <a:r>
              <a:rPr lang="fr-FR" sz="1800" spc="-50" dirty="0">
                <a:effectLst/>
                <a:ea typeface="Times New Roman" panose="02020603050405020304" pitchFamily="18" charset="0"/>
              </a:rPr>
              <a:t>élimination de bouclages intempestifs en cas de mauvaise isolation, </a:t>
            </a:r>
          </a:p>
          <a:p>
            <a:pPr marL="285750" indent="-285750" algn="just">
              <a:buFont typeface="Arial" panose="020B0604020202020204" pitchFamily="34" charset="0"/>
              <a:buChar char="•"/>
            </a:pPr>
            <a:r>
              <a:rPr lang="fr-FR" sz="1800" spc="-50" dirty="0">
                <a:effectLst/>
                <a:ea typeface="Times New Roman" panose="02020603050405020304" pitchFamily="18" charset="0"/>
              </a:rPr>
              <a:t>facilité de localisation des défauts.</a:t>
            </a:r>
          </a:p>
        </p:txBody>
      </p:sp>
      <p:sp>
        <p:nvSpPr>
          <p:cNvPr id="11" name="ZoneTexte 10">
            <a:extLst>
              <a:ext uri="{FF2B5EF4-FFF2-40B4-BE49-F238E27FC236}">
                <a16:creationId xmlns:a16="http://schemas.microsoft.com/office/drawing/2014/main" id="{D0E94327-38CF-52B2-8318-229DEDDAC2B9}"/>
              </a:ext>
            </a:extLst>
          </p:cNvPr>
          <p:cNvSpPr txBox="1"/>
          <p:nvPr/>
        </p:nvSpPr>
        <p:spPr>
          <a:xfrm>
            <a:off x="3770063" y="159092"/>
            <a:ext cx="4651873"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lvl="1" algn="ctr"/>
            <a:r>
              <a:rPr lang="fr-FR" b="1" dirty="0">
                <a:solidFill>
                  <a:srgbClr val="2F5496"/>
                </a:solidFill>
                <a:effectLst/>
                <a:ea typeface="Times New Roman" panose="02020603050405020304" pitchFamily="18" charset="0"/>
                <a:cs typeface="Times New Roman" panose="02020603050405020304" pitchFamily="18" charset="0"/>
              </a:rPr>
              <a:t>RETOUR DU NEGATIF PAR LA MASSE</a:t>
            </a:r>
          </a:p>
        </p:txBody>
      </p:sp>
    </p:spTree>
    <p:extLst>
      <p:ext uri="{BB962C8B-B14F-4D97-AF65-F5344CB8AC3E}">
        <p14:creationId xmlns:p14="http://schemas.microsoft.com/office/powerpoint/2010/main" val="19632586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B71247E-5561-1976-A0A6-CC5FF35C4632}"/>
              </a:ext>
            </a:extLst>
          </p:cNvPr>
          <p:cNvSpPr>
            <a:spLocks noGrp="1"/>
          </p:cNvSpPr>
          <p:nvPr>
            <p:ph type="title"/>
          </p:nvPr>
        </p:nvSpPr>
        <p:spPr>
          <a:xfrm>
            <a:off x="915318" y="1433761"/>
            <a:ext cx="10515600" cy="2653497"/>
          </a:xfrm>
        </p:spPr>
        <p:txBody>
          <a:bodyPr>
            <a:normAutofit/>
          </a:bodyPr>
          <a:lstStyle/>
          <a:p>
            <a:pPr algn="ctr"/>
            <a:r>
              <a:rPr lang="fr-FR" sz="4400" b="1" i="1" dirty="0">
                <a:solidFill>
                  <a:srgbClr val="4F81BD"/>
                </a:solidFill>
                <a:effectLst/>
                <a:latin typeface="Cambria" panose="02040503050406030204" pitchFamily="18" charset="0"/>
                <a:ea typeface="Times New Roman" panose="02020603050405020304" pitchFamily="18" charset="0"/>
                <a:cs typeface="Times New Roman" panose="02020603050405020304" pitchFamily="18" charset="0"/>
              </a:rPr>
              <a:t> Généralités </a:t>
            </a:r>
            <a:br>
              <a:rPr lang="fr-FR" sz="4400" b="1" i="1" dirty="0">
                <a:solidFill>
                  <a:srgbClr val="4F81BD"/>
                </a:solidFill>
                <a:effectLst/>
                <a:latin typeface="Cambria" panose="02040503050406030204" pitchFamily="18" charset="0"/>
                <a:ea typeface="Times New Roman" panose="02020603050405020304" pitchFamily="18" charset="0"/>
                <a:cs typeface="Times New Roman" panose="02020603050405020304" pitchFamily="18" charset="0"/>
              </a:rPr>
            </a:br>
            <a:r>
              <a:rPr lang="fr-FR" sz="4400" b="1" i="1" dirty="0">
                <a:solidFill>
                  <a:srgbClr val="4F81BD"/>
                </a:solidFill>
                <a:effectLst/>
                <a:latin typeface="Cambria" panose="02040503050406030204" pitchFamily="18" charset="0"/>
                <a:ea typeface="Times New Roman" panose="02020603050405020304" pitchFamily="18" charset="0"/>
                <a:cs typeface="Times New Roman" panose="02020603050405020304" pitchFamily="18" charset="0"/>
              </a:rPr>
              <a:t>et </a:t>
            </a:r>
            <a:br>
              <a:rPr lang="fr-FR" sz="4400" b="1" i="1" dirty="0">
                <a:solidFill>
                  <a:srgbClr val="4F81BD"/>
                </a:solidFill>
                <a:effectLst/>
                <a:latin typeface="Cambria" panose="02040503050406030204" pitchFamily="18" charset="0"/>
                <a:ea typeface="Times New Roman" panose="02020603050405020304" pitchFamily="18" charset="0"/>
                <a:cs typeface="Times New Roman" panose="02020603050405020304" pitchFamily="18" charset="0"/>
              </a:rPr>
            </a:br>
            <a:r>
              <a:rPr lang="fr-FR" sz="4400" b="1" i="1" dirty="0">
                <a:solidFill>
                  <a:srgbClr val="4F81BD"/>
                </a:solidFill>
                <a:effectLst/>
                <a:latin typeface="Cambria" panose="02040503050406030204" pitchFamily="18" charset="0"/>
                <a:ea typeface="Times New Roman" panose="02020603050405020304" pitchFamily="18" charset="0"/>
                <a:cs typeface="Times New Roman" panose="02020603050405020304" pitchFamily="18" charset="0"/>
              </a:rPr>
              <a:t>principe de fonctionnement</a:t>
            </a:r>
            <a:endParaRPr lang="fr-FR" dirty="0"/>
          </a:p>
        </p:txBody>
      </p:sp>
    </p:spTree>
    <p:extLst>
      <p:ext uri="{BB962C8B-B14F-4D97-AF65-F5344CB8AC3E}">
        <p14:creationId xmlns:p14="http://schemas.microsoft.com/office/powerpoint/2010/main" val="5923490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ZoneTexte 6">
            <a:extLst>
              <a:ext uri="{FF2B5EF4-FFF2-40B4-BE49-F238E27FC236}">
                <a16:creationId xmlns:a16="http://schemas.microsoft.com/office/drawing/2014/main" id="{B1BC21C1-2356-F2A3-A992-D7F8918E37F6}"/>
              </a:ext>
            </a:extLst>
          </p:cNvPr>
          <p:cNvSpPr txBox="1"/>
          <p:nvPr/>
        </p:nvSpPr>
        <p:spPr>
          <a:xfrm>
            <a:off x="663963" y="1665939"/>
            <a:ext cx="8208188" cy="3831818"/>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gn="just">
              <a:lnSpc>
                <a:spcPct val="150000"/>
              </a:lnSpc>
              <a:buFont typeface="Arial" panose="020B0604020202020204" pitchFamily="34" charset="0"/>
              <a:buChar char="•"/>
            </a:pPr>
            <a:r>
              <a:rPr lang="fr-FR" dirty="0"/>
              <a:t>Le courant électrique est un déplacement d'électrons, c'est la quantité d'électrons déplacés qui produit les différents effets du courant. </a:t>
            </a:r>
          </a:p>
          <a:p>
            <a:pPr marL="285750" indent="-285750" algn="just">
              <a:lnSpc>
                <a:spcPct val="150000"/>
              </a:lnSpc>
              <a:buFont typeface="Arial" panose="020B0604020202020204" pitchFamily="34" charset="0"/>
              <a:buChar char="•"/>
            </a:pPr>
            <a:r>
              <a:rPr lang="fr-FR" dirty="0"/>
              <a:t>L’unité de quantité d’électricité est le coulomb (c), </a:t>
            </a:r>
          </a:p>
          <a:p>
            <a:pPr marL="285750" indent="-285750" algn="just">
              <a:lnSpc>
                <a:spcPct val="150000"/>
              </a:lnSpc>
              <a:buFont typeface="Arial" panose="020B0604020202020204" pitchFamily="34" charset="0"/>
              <a:buChar char="•"/>
            </a:pPr>
            <a:r>
              <a:rPr lang="fr-FR" dirty="0"/>
              <a:t>Il représente la quantité d’électricité transportée par 6,25 10</a:t>
            </a:r>
            <a:r>
              <a:rPr lang="fr-FR" baseline="30000" dirty="0"/>
              <a:t>18</a:t>
            </a:r>
            <a:r>
              <a:rPr lang="fr-FR" dirty="0"/>
              <a:t> électrons,</a:t>
            </a:r>
          </a:p>
          <a:p>
            <a:pPr algn="ctr">
              <a:lnSpc>
                <a:spcPct val="150000"/>
              </a:lnSpc>
            </a:pPr>
            <a:r>
              <a:rPr lang="fr-FR" b="1" dirty="0"/>
              <a:t>Q =1 c = Charge de 6,25 10</a:t>
            </a:r>
            <a:r>
              <a:rPr lang="fr-FR" b="1" baseline="30000" dirty="0"/>
              <a:t>18</a:t>
            </a:r>
            <a:r>
              <a:rPr lang="fr-FR" b="1" dirty="0"/>
              <a:t> électrons</a:t>
            </a:r>
          </a:p>
          <a:p>
            <a:pPr marL="285750" indent="-285750" algn="just">
              <a:lnSpc>
                <a:spcPct val="150000"/>
              </a:lnSpc>
              <a:buFont typeface="Arial" panose="020B0604020202020204" pitchFamily="34" charset="0"/>
              <a:buChar char="•"/>
            </a:pPr>
            <a:r>
              <a:rPr lang="fr-FR" dirty="0"/>
              <a:t>L’intensité d’un courant constant est la quantité d’électricité qu’il transporte par </a:t>
            </a:r>
            <a:r>
              <a:rPr lang="fr-FR" dirty="0" smtClean="0"/>
              <a:t>seconde</a:t>
            </a:r>
            <a:r>
              <a:rPr lang="fr-FR" dirty="0"/>
              <a:t>:</a:t>
            </a:r>
            <a:r>
              <a:rPr lang="fr-FR" dirty="0" smtClean="0"/>
              <a:t> </a:t>
            </a:r>
            <a:r>
              <a:rPr lang="fr-FR" b="1" dirty="0" smtClean="0"/>
              <a:t>I</a:t>
            </a:r>
            <a:r>
              <a:rPr lang="fr-FR" b="1" baseline="-25000" dirty="0" smtClean="0"/>
              <a:t>A</a:t>
            </a:r>
            <a:r>
              <a:rPr lang="fr-FR" b="1" dirty="0" smtClean="0"/>
              <a:t> </a:t>
            </a:r>
            <a:r>
              <a:rPr lang="fr-FR" b="1" dirty="0"/>
              <a:t>= </a:t>
            </a:r>
            <a:r>
              <a:rPr lang="fr-FR" b="1" dirty="0" err="1"/>
              <a:t>Q</a:t>
            </a:r>
            <a:r>
              <a:rPr lang="fr-FR" b="1" baseline="-25000" dirty="0" err="1"/>
              <a:t>c</a:t>
            </a:r>
            <a:r>
              <a:rPr lang="fr-FR" b="1" dirty="0"/>
              <a:t>/</a:t>
            </a:r>
            <a:r>
              <a:rPr lang="fr-FR" b="1" dirty="0" err="1"/>
              <a:t>t</a:t>
            </a:r>
            <a:r>
              <a:rPr lang="fr-FR" b="1" baseline="-25000" dirty="0" err="1"/>
              <a:t>s</a:t>
            </a:r>
            <a:endParaRPr lang="fr-FR" b="1" baseline="-25000" dirty="0"/>
          </a:p>
          <a:p>
            <a:pPr marL="285750" indent="-285750" algn="just">
              <a:lnSpc>
                <a:spcPct val="150000"/>
              </a:lnSpc>
              <a:buFont typeface="Arial" panose="020B0604020202020204" pitchFamily="34" charset="0"/>
              <a:buChar char="•"/>
            </a:pPr>
            <a:r>
              <a:rPr lang="fr-FR" dirty="0"/>
              <a:t>L’unité d’intensité est l’ampère (A): </a:t>
            </a:r>
            <a:r>
              <a:rPr lang="fr-FR" dirty="0" smtClean="0"/>
              <a:t>l’intensité </a:t>
            </a:r>
            <a:r>
              <a:rPr lang="fr-FR" dirty="0"/>
              <a:t>d’un courant qui transporte 1 c/s,</a:t>
            </a:r>
          </a:p>
          <a:p>
            <a:pPr marL="285750" indent="-285750" algn="just">
              <a:lnSpc>
                <a:spcPct val="150000"/>
              </a:lnSpc>
              <a:buFont typeface="Arial" panose="020B0604020202020204" pitchFamily="34" charset="0"/>
              <a:buChar char="•"/>
            </a:pPr>
            <a:r>
              <a:rPr lang="fr-FR" dirty="0"/>
              <a:t>l’intensité se mesure avec un ampèremètre inséré dans un circuit.</a:t>
            </a:r>
          </a:p>
        </p:txBody>
      </p:sp>
      <p:sp>
        <p:nvSpPr>
          <p:cNvPr id="9" name="ZoneTexte 8">
            <a:extLst>
              <a:ext uri="{FF2B5EF4-FFF2-40B4-BE49-F238E27FC236}">
                <a16:creationId xmlns:a16="http://schemas.microsoft.com/office/drawing/2014/main" id="{47390EB8-78FA-99AF-B127-526ACEA3A084}"/>
              </a:ext>
            </a:extLst>
          </p:cNvPr>
          <p:cNvSpPr txBox="1"/>
          <p:nvPr/>
        </p:nvSpPr>
        <p:spPr>
          <a:xfrm>
            <a:off x="4624329" y="850554"/>
            <a:ext cx="2481550"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just"/>
            <a:r>
              <a:rPr lang="fr-FR" dirty="0"/>
              <a:t>COURANT ELECTRIQUE</a:t>
            </a:r>
          </a:p>
        </p:txBody>
      </p:sp>
      <p:sp>
        <p:nvSpPr>
          <p:cNvPr id="11" name="ZoneTexte 10">
            <a:extLst>
              <a:ext uri="{FF2B5EF4-FFF2-40B4-BE49-F238E27FC236}">
                <a16:creationId xmlns:a16="http://schemas.microsoft.com/office/drawing/2014/main" id="{F27B4BEC-D27A-D178-77AD-D0F2574B4DB9}"/>
              </a:ext>
            </a:extLst>
          </p:cNvPr>
          <p:cNvSpPr txBox="1"/>
          <p:nvPr/>
        </p:nvSpPr>
        <p:spPr>
          <a:xfrm>
            <a:off x="3544677" y="206793"/>
            <a:ext cx="4453569"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sz="1800" dirty="0">
                <a:solidFill>
                  <a:srgbClr val="000000"/>
                </a:solidFill>
                <a:effectLst/>
                <a:latin typeface="Times New Roman" panose="02020603050405020304" pitchFamily="18" charset="0"/>
                <a:ea typeface="DejaVu Sans" panose="020B0603030804020204" pitchFamily="34" charset="0"/>
              </a:rPr>
              <a:t>RAPPELS D’ELECTRICITE THEORIQUE</a:t>
            </a:r>
            <a:endParaRPr lang="fr-FR" dirty="0"/>
          </a:p>
        </p:txBody>
      </p:sp>
      <p:pic>
        <p:nvPicPr>
          <p:cNvPr id="2" name="Image 1"/>
          <p:cNvPicPr>
            <a:picLocks noChangeAspect="1"/>
          </p:cNvPicPr>
          <p:nvPr/>
        </p:nvPicPr>
        <p:blipFill>
          <a:blip r:embed="rId2"/>
          <a:stretch>
            <a:fillRect/>
          </a:stretch>
        </p:blipFill>
        <p:spPr>
          <a:xfrm>
            <a:off x="9103326" y="2771708"/>
            <a:ext cx="2857500" cy="1600200"/>
          </a:xfrm>
          <a:prstGeom prst="rect">
            <a:avLst/>
          </a:prstGeom>
        </p:spPr>
      </p:pic>
    </p:spTree>
    <p:extLst>
      <p:ext uri="{BB962C8B-B14F-4D97-AF65-F5344CB8AC3E}">
        <p14:creationId xmlns:p14="http://schemas.microsoft.com/office/powerpoint/2010/main" val="41311632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3D12D635-C531-5A8F-9378-BA83D610C7F4}"/>
              </a:ext>
            </a:extLst>
          </p:cNvPr>
          <p:cNvSpPr txBox="1"/>
          <p:nvPr/>
        </p:nvSpPr>
        <p:spPr>
          <a:xfrm>
            <a:off x="350006" y="1532123"/>
            <a:ext cx="6096000" cy="1754326"/>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nSpc>
                <a:spcPct val="150000"/>
              </a:lnSpc>
              <a:buFont typeface="Arial" panose="020B0604020202020204" pitchFamily="34" charset="0"/>
              <a:buChar char="•"/>
            </a:pPr>
            <a:r>
              <a:rPr lang="fr-FR" dirty="0"/>
              <a:t>Un générateur est un système capable de fournir de l’énergie sous forme de courant dans un circuit d’utilisation ; </a:t>
            </a:r>
          </a:p>
          <a:p>
            <a:pPr marL="285750" indent="-285750">
              <a:lnSpc>
                <a:spcPct val="150000"/>
              </a:lnSpc>
              <a:buFont typeface="Arial" panose="020B0604020202020204" pitchFamily="34" charset="0"/>
              <a:buChar char="•"/>
            </a:pPr>
            <a:r>
              <a:rPr lang="fr-FR" dirty="0"/>
              <a:t>le générateur possède au moins deux bornes sur lesquelles sont branchés les circuits d’utilisation</a:t>
            </a:r>
            <a:r>
              <a:rPr lang="fr-FR" dirty="0" smtClean="0"/>
              <a:t>.</a:t>
            </a:r>
            <a:endParaRPr lang="fr-FR" dirty="0"/>
          </a:p>
        </p:txBody>
      </p:sp>
      <p:sp>
        <p:nvSpPr>
          <p:cNvPr id="7" name="ZoneTexte 6">
            <a:extLst>
              <a:ext uri="{FF2B5EF4-FFF2-40B4-BE49-F238E27FC236}">
                <a16:creationId xmlns:a16="http://schemas.microsoft.com/office/drawing/2014/main" id="{6B5EB76F-FC59-5A06-856E-84D9799E8C72}"/>
              </a:ext>
            </a:extLst>
          </p:cNvPr>
          <p:cNvSpPr txBox="1"/>
          <p:nvPr/>
        </p:nvSpPr>
        <p:spPr>
          <a:xfrm>
            <a:off x="4991198" y="179188"/>
            <a:ext cx="3164595"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dirty="0"/>
              <a:t>GENERATEUR ET RECEPTEUR</a:t>
            </a:r>
          </a:p>
        </p:txBody>
      </p:sp>
      <p:sp>
        <p:nvSpPr>
          <p:cNvPr id="2" name="Rectangle 1"/>
          <p:cNvSpPr/>
          <p:nvPr/>
        </p:nvSpPr>
        <p:spPr>
          <a:xfrm>
            <a:off x="350006" y="4054212"/>
            <a:ext cx="6096000" cy="2308324"/>
          </a:xfrm>
          <a:prstGeom prst="rect">
            <a:avLst/>
          </a:prstGeom>
        </p:spPr>
        <p:style>
          <a:lnRef idx="2">
            <a:schemeClr val="accent2"/>
          </a:lnRef>
          <a:fillRef idx="1">
            <a:schemeClr val="lt1"/>
          </a:fillRef>
          <a:effectRef idx="0">
            <a:schemeClr val="accent2"/>
          </a:effectRef>
          <a:fontRef idx="minor">
            <a:schemeClr val="dk1"/>
          </a:fontRef>
        </p:style>
        <p:txBody>
          <a:bodyPr>
            <a:spAutoFit/>
          </a:bodyPr>
          <a:lstStyle/>
          <a:p>
            <a:pPr marL="285750" indent="-285750">
              <a:buFont typeface="Arial" panose="020B0604020202020204" pitchFamily="34" charset="0"/>
              <a:buChar char="•"/>
            </a:pPr>
            <a:r>
              <a:rPr lang="fr-FR" dirty="0"/>
              <a:t>On appelle récepteur, tout système qui transforme l’énergie électrique en énergie</a:t>
            </a:r>
          </a:p>
          <a:p>
            <a:pPr marL="742950" lvl="1" indent="-285750">
              <a:buFont typeface="Courier New" panose="02070309020205020404" pitchFamily="49" charset="0"/>
              <a:buChar char="o"/>
            </a:pPr>
            <a:r>
              <a:rPr lang="fr-FR" dirty="0"/>
              <a:t>thermique, </a:t>
            </a:r>
          </a:p>
          <a:p>
            <a:pPr marL="742950" lvl="1" indent="-285750">
              <a:buFont typeface="Courier New" panose="02070309020205020404" pitchFamily="49" charset="0"/>
              <a:buChar char="o"/>
            </a:pPr>
            <a:r>
              <a:rPr lang="fr-FR" dirty="0"/>
              <a:t>mécanique,</a:t>
            </a:r>
          </a:p>
          <a:p>
            <a:pPr marL="742950" lvl="1" indent="-285750">
              <a:buFont typeface="Courier New" panose="02070309020205020404" pitchFamily="49" charset="0"/>
              <a:buChar char="o"/>
            </a:pPr>
            <a:r>
              <a:rPr lang="fr-FR" dirty="0"/>
              <a:t>chimique</a:t>
            </a:r>
          </a:p>
          <a:p>
            <a:pPr marL="742950" lvl="1" indent="-285750">
              <a:buFont typeface="Courier New" panose="02070309020205020404" pitchFamily="49" charset="0"/>
              <a:buChar char="o"/>
            </a:pPr>
            <a:r>
              <a:rPr lang="fr-FR" dirty="0"/>
              <a:t>radioélectrique. </a:t>
            </a:r>
          </a:p>
          <a:p>
            <a:pPr marL="285750" indent="-285750">
              <a:buFont typeface="Arial" panose="020B0604020202020204" pitchFamily="34" charset="0"/>
              <a:buChar char="•"/>
            </a:pPr>
            <a:r>
              <a:rPr lang="fr-FR" dirty="0"/>
              <a:t>Il possède au moins deux bornes qui sont connectées au générateur.</a:t>
            </a:r>
          </a:p>
        </p:txBody>
      </p:sp>
      <p:pic>
        <p:nvPicPr>
          <p:cNvPr id="3" name="Image 2"/>
          <p:cNvPicPr>
            <a:picLocks noChangeAspect="1"/>
          </p:cNvPicPr>
          <p:nvPr/>
        </p:nvPicPr>
        <p:blipFill>
          <a:blip r:embed="rId2"/>
          <a:stretch>
            <a:fillRect/>
          </a:stretch>
        </p:blipFill>
        <p:spPr>
          <a:xfrm>
            <a:off x="8337078" y="1304386"/>
            <a:ext cx="2066925" cy="2209800"/>
          </a:xfrm>
          <a:prstGeom prst="rect">
            <a:avLst/>
          </a:prstGeom>
        </p:spPr>
      </p:pic>
      <p:pic>
        <p:nvPicPr>
          <p:cNvPr id="4" name="Image 3"/>
          <p:cNvPicPr>
            <a:picLocks noChangeAspect="1"/>
          </p:cNvPicPr>
          <p:nvPr/>
        </p:nvPicPr>
        <p:blipFill>
          <a:blip r:embed="rId3"/>
          <a:stretch>
            <a:fillRect/>
          </a:stretch>
        </p:blipFill>
        <p:spPr>
          <a:xfrm>
            <a:off x="8155793" y="4329499"/>
            <a:ext cx="3086100" cy="1485900"/>
          </a:xfrm>
          <a:prstGeom prst="rect">
            <a:avLst/>
          </a:prstGeom>
        </p:spPr>
      </p:pic>
    </p:spTree>
    <p:extLst>
      <p:ext uri="{BB962C8B-B14F-4D97-AF65-F5344CB8AC3E}">
        <p14:creationId xmlns:p14="http://schemas.microsoft.com/office/powerpoint/2010/main" val="10501183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ZoneTexte 6">
            <a:extLst>
              <a:ext uri="{FF2B5EF4-FFF2-40B4-BE49-F238E27FC236}">
                <a16:creationId xmlns:a16="http://schemas.microsoft.com/office/drawing/2014/main" id="{8C71E157-5FB1-700B-24F3-019E3CE64D5E}"/>
              </a:ext>
            </a:extLst>
          </p:cNvPr>
          <p:cNvSpPr txBox="1"/>
          <p:nvPr/>
        </p:nvSpPr>
        <p:spPr>
          <a:xfrm>
            <a:off x="228227" y="805858"/>
            <a:ext cx="10851614" cy="1754326"/>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nSpc>
                <a:spcPct val="150000"/>
              </a:lnSpc>
            </a:pPr>
            <a:r>
              <a:rPr lang="fr-FR" dirty="0"/>
              <a:t>Au cours de la transformation d’énergie, chaque coulomb cède de l’énergie en traversant le récepteur.</a:t>
            </a:r>
          </a:p>
          <a:p>
            <a:pPr>
              <a:lnSpc>
                <a:spcPct val="150000"/>
              </a:lnSpc>
            </a:pPr>
            <a:r>
              <a:rPr lang="fr-FR" dirty="0"/>
              <a:t>Un Volt est la DDP qui existe entre deux points d’un circuit, lorsque un coulomb libère entre ces deux points, une énergie de 1 joule ; </a:t>
            </a:r>
          </a:p>
          <a:p>
            <a:pPr>
              <a:lnSpc>
                <a:spcPct val="150000"/>
              </a:lnSpc>
            </a:pPr>
            <a:r>
              <a:rPr lang="fr-FR" dirty="0"/>
              <a:t>la DDP se représente par la lettre U et se mesure avec un voltmètre.</a:t>
            </a:r>
          </a:p>
        </p:txBody>
      </p:sp>
      <p:sp>
        <p:nvSpPr>
          <p:cNvPr id="9" name="ZoneTexte 8">
            <a:extLst>
              <a:ext uri="{FF2B5EF4-FFF2-40B4-BE49-F238E27FC236}">
                <a16:creationId xmlns:a16="http://schemas.microsoft.com/office/drawing/2014/main" id="{0BD6ED95-514E-8E71-26F3-18FA03B8A9B9}"/>
              </a:ext>
            </a:extLst>
          </p:cNvPr>
          <p:cNvSpPr txBox="1"/>
          <p:nvPr/>
        </p:nvSpPr>
        <p:spPr>
          <a:xfrm>
            <a:off x="3742521" y="160876"/>
            <a:ext cx="4706957"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dirty="0"/>
              <a:t>NOTIONS DE DIFFERENCE DE POTENTIEL (DDP)</a:t>
            </a:r>
          </a:p>
        </p:txBody>
      </p:sp>
      <mc:AlternateContent xmlns:mc="http://schemas.openxmlformats.org/markup-compatibility/2006" xmlns:a14="http://schemas.microsoft.com/office/drawing/2010/main">
        <mc:Choice Requires="a14">
          <p:sp>
            <p:nvSpPr>
              <p:cNvPr id="11" name="ZoneTexte 10">
                <a:extLst>
                  <a:ext uri="{FF2B5EF4-FFF2-40B4-BE49-F238E27FC236}">
                    <a16:creationId xmlns:a16="http://schemas.microsoft.com/office/drawing/2014/main" id="{EF7E8646-873E-A567-953D-BB07FCF9E384}"/>
                  </a:ext>
                </a:extLst>
              </p:cNvPr>
              <p:cNvSpPr txBox="1"/>
              <p:nvPr/>
            </p:nvSpPr>
            <p:spPr>
              <a:xfrm>
                <a:off x="228227" y="3081704"/>
                <a:ext cx="10851614" cy="3103863"/>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b="1" dirty="0"/>
                  <a:t>DEFINITION DU JOULE</a:t>
                </a:r>
              </a:p>
              <a:p>
                <a:r>
                  <a:rPr lang="fr-FR" dirty="0"/>
                  <a:t>Le joule est le travail produit par une force de 1 Newton dont le point d’application se déplace de 1 mètre dans la direction de la force.</a:t>
                </a:r>
              </a:p>
              <a:p>
                <a:endParaRPr lang="fr-FR" dirty="0"/>
              </a:p>
              <a:p>
                <a:r>
                  <a:rPr lang="fr-FR" b="1" dirty="0"/>
                  <a:t>PUIISSANCE MECANIQUE</a:t>
                </a:r>
              </a:p>
              <a:p>
                <a:r>
                  <a:rPr lang="fr-FR" dirty="0"/>
                  <a:t>C’est le travail effectué dans un temps donné:</a:t>
                </a:r>
              </a:p>
              <a:p>
                <a:pPr/>
                <a14:m>
                  <m:oMathPara xmlns:m="http://schemas.openxmlformats.org/officeDocument/2006/math">
                    <m:oMathParaPr>
                      <m:jc m:val="centerGroup"/>
                    </m:oMathParaPr>
                    <m:oMath xmlns:m="http://schemas.openxmlformats.org/officeDocument/2006/math">
                      <m:r>
                        <a:rPr lang="de-DE" b="0" i="1" smtClean="0">
                          <a:latin typeface="Cambria Math" panose="02040503050406030204" pitchFamily="18" charset="0"/>
                        </a:rPr>
                        <m:t>𝑃</m:t>
                      </m:r>
                      <m:r>
                        <a:rPr lang="de-DE" b="0" i="1" smtClean="0">
                          <a:latin typeface="Cambria Math" panose="02040503050406030204" pitchFamily="18" charset="0"/>
                        </a:rPr>
                        <m:t>=</m:t>
                      </m:r>
                      <m:f>
                        <m:fPr>
                          <m:ctrlPr>
                            <a:rPr lang="de-DE" b="0" i="1" smtClean="0">
                              <a:latin typeface="Cambria Math" panose="02040503050406030204" pitchFamily="18" charset="0"/>
                            </a:rPr>
                          </m:ctrlPr>
                        </m:fPr>
                        <m:num>
                          <m:r>
                            <a:rPr lang="de-DE" b="0" i="1" smtClean="0">
                              <a:latin typeface="Cambria Math" panose="02040503050406030204" pitchFamily="18" charset="0"/>
                            </a:rPr>
                            <m:t>𝑊</m:t>
                          </m:r>
                        </m:num>
                        <m:den>
                          <m:r>
                            <a:rPr lang="de-DE" b="0" i="1" smtClean="0">
                              <a:latin typeface="Cambria Math" panose="02040503050406030204" pitchFamily="18" charset="0"/>
                            </a:rPr>
                            <m:t>𝑡</m:t>
                          </m:r>
                        </m:den>
                      </m:f>
                    </m:oMath>
                  </m:oMathPara>
                </a14:m>
                <a:endParaRPr lang="fr-FR" dirty="0"/>
              </a:p>
              <a:p>
                <a:r>
                  <a:rPr lang="fr-FR" dirty="0"/>
                  <a:t>P en watt 	W en joule 	t en seconde</a:t>
                </a:r>
              </a:p>
              <a:p>
                <a:r>
                  <a:rPr lang="fr-FR" dirty="0"/>
                  <a:t>1 W = 1 joule/seconde </a:t>
                </a:r>
              </a:p>
              <a:p>
                <a:r>
                  <a:rPr lang="fr-FR" dirty="0"/>
                  <a:t>1 CV = 736 W</a:t>
                </a:r>
              </a:p>
            </p:txBody>
          </p:sp>
        </mc:Choice>
        <mc:Fallback xmlns="">
          <p:sp>
            <p:nvSpPr>
              <p:cNvPr id="11" name="ZoneTexte 10">
                <a:extLst>
                  <a:ext uri="{FF2B5EF4-FFF2-40B4-BE49-F238E27FC236}">
                    <a16:creationId xmlns:a16="http://schemas.microsoft.com/office/drawing/2014/main" id="{EF7E8646-873E-A567-953D-BB07FCF9E384}"/>
                  </a:ext>
                </a:extLst>
              </p:cNvPr>
              <p:cNvSpPr txBox="1">
                <a:spLocks noRot="1" noChangeAspect="1" noMove="1" noResize="1" noEditPoints="1" noAdjustHandles="1" noChangeArrowheads="1" noChangeShapeType="1" noTextEdit="1"/>
              </p:cNvSpPr>
              <p:nvPr/>
            </p:nvSpPr>
            <p:spPr>
              <a:xfrm>
                <a:off x="228227" y="3081704"/>
                <a:ext cx="10851614" cy="3103863"/>
              </a:xfrm>
              <a:prstGeom prst="rect">
                <a:avLst/>
              </a:prstGeom>
              <a:blipFill>
                <a:blip r:embed="rId2"/>
                <a:stretch>
                  <a:fillRect l="-393" t="-978" b="-1957"/>
                </a:stretch>
              </a:blipFill>
              <a:ln w="12700" cap="flat" cmpd="sng" algn="ctr">
                <a:solidFill>
                  <a:schemeClr val="accent2"/>
                </a:solidFill>
                <a:prstDash val="solid"/>
                <a:miter lim="800000"/>
              </a:ln>
              <a:effectLst/>
            </p:spPr>
            <p:txBody>
              <a:bodyPr/>
              <a:lstStyle/>
              <a:p>
                <a:r>
                  <a:rPr lang="fr-FR">
                    <a:noFill/>
                  </a:rPr>
                  <a:t> </a:t>
                </a:r>
              </a:p>
            </p:txBody>
          </p:sp>
        </mc:Fallback>
      </mc:AlternateContent>
    </p:spTree>
    <p:extLst>
      <p:ext uri="{BB962C8B-B14F-4D97-AF65-F5344CB8AC3E}">
        <p14:creationId xmlns:p14="http://schemas.microsoft.com/office/powerpoint/2010/main" val="17479366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ZoneTexte 4">
                <a:extLst>
                  <a:ext uri="{FF2B5EF4-FFF2-40B4-BE49-F238E27FC236}">
                    <a16:creationId xmlns:a16="http://schemas.microsoft.com/office/drawing/2014/main" id="{85301720-25A2-E411-481C-804A5CEA1AEE}"/>
                  </a:ext>
                </a:extLst>
              </p:cNvPr>
              <p:cNvSpPr txBox="1"/>
              <p:nvPr/>
            </p:nvSpPr>
            <p:spPr>
              <a:xfrm>
                <a:off x="441593" y="994744"/>
                <a:ext cx="11313405" cy="2434256"/>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sz="1800" b="1" dirty="0">
                    <a:solidFill>
                      <a:srgbClr val="000000"/>
                    </a:solidFill>
                    <a:effectLst/>
                    <a:ea typeface="DejaVu Sans" panose="020B0603030804020204" pitchFamily="34" charset="0"/>
                    <a:cs typeface="DejaVu Sans" panose="020B0603030804020204" pitchFamily="34" charset="0"/>
                  </a:rPr>
                  <a:t>RENDEMENT</a:t>
                </a:r>
                <a:endParaRPr lang="fr-FR" b="1" dirty="0"/>
              </a:p>
              <a:p>
                <a:r>
                  <a:rPr lang="fr-FR" dirty="0" smtClean="0"/>
                  <a:t>W </a:t>
                </a:r>
                <a:r>
                  <a:rPr lang="fr-FR" dirty="0"/>
                  <a:t>se conserve en quantité, mais toute transformation d’W s’accompagne de pertes diverses.</a:t>
                </a:r>
              </a:p>
              <a:p>
                <a:r>
                  <a:rPr lang="fr-FR" dirty="0"/>
                  <a:t>Ce qui nous permet d’écrire :</a:t>
                </a:r>
              </a:p>
              <a:p>
                <a:r>
                  <a:rPr lang="fr-FR" dirty="0"/>
                  <a:t>W fournie = W utile + Pertes</a:t>
                </a:r>
              </a:p>
              <a:p>
                <a:endParaRPr lang="fr-FR" dirty="0"/>
              </a:p>
              <a:p>
                <a:pPr algn="ctr"/>
                <a:r>
                  <a:rPr lang="fr-FR" dirty="0"/>
                  <a:t>Rendement=</a:t>
                </a:r>
                <a14:m>
                  <m:oMath xmlns:m="http://schemas.openxmlformats.org/officeDocument/2006/math">
                    <m:r>
                      <a:rPr lang="fr-FR" i="1" smtClean="0">
                        <a:latin typeface="Cambria Math" panose="02040503050406030204" pitchFamily="18" charset="0"/>
                        <a:ea typeface="Cambria Math" panose="02040503050406030204" pitchFamily="18" charset="0"/>
                      </a:rPr>
                      <m:t>𝜂</m:t>
                    </m:r>
                    <m:r>
                      <a:rPr lang="de-DE" b="0" i="1" smtClean="0">
                        <a:latin typeface="Cambria Math" panose="02040503050406030204" pitchFamily="18" charset="0"/>
                        <a:ea typeface="Cambria Math" panose="02040503050406030204" pitchFamily="18" charset="0"/>
                      </a:rPr>
                      <m:t>=</m:t>
                    </m:r>
                    <m:f>
                      <m:fPr>
                        <m:ctrlPr>
                          <a:rPr lang="de-DE" b="0" i="1" smtClean="0">
                            <a:latin typeface="Cambria Math" panose="02040503050406030204" pitchFamily="18" charset="0"/>
                            <a:ea typeface="Cambria Math" panose="02040503050406030204" pitchFamily="18" charset="0"/>
                          </a:rPr>
                        </m:ctrlPr>
                      </m:fPr>
                      <m:num>
                        <m:r>
                          <a:rPr lang="de-DE" b="0" i="1" smtClean="0">
                            <a:latin typeface="Cambria Math" panose="02040503050406030204" pitchFamily="18" charset="0"/>
                            <a:ea typeface="Cambria Math" panose="02040503050406030204" pitchFamily="18" charset="0"/>
                          </a:rPr>
                          <m:t>𝑊</m:t>
                        </m:r>
                        <m:r>
                          <a:rPr lang="de-DE" b="0" i="1" smtClean="0">
                            <a:latin typeface="Cambria Math" panose="02040503050406030204" pitchFamily="18" charset="0"/>
                            <a:ea typeface="Cambria Math" panose="02040503050406030204" pitchFamily="18" charset="0"/>
                          </a:rPr>
                          <m:t> </m:t>
                        </m:r>
                        <m:r>
                          <a:rPr lang="de-DE" b="0" i="1" smtClean="0">
                            <a:latin typeface="Cambria Math" panose="02040503050406030204" pitchFamily="18" charset="0"/>
                            <a:ea typeface="Cambria Math" panose="02040503050406030204" pitchFamily="18" charset="0"/>
                          </a:rPr>
                          <m:t>𝑢𝑡𝑖𝑙𝑒</m:t>
                        </m:r>
                      </m:num>
                      <m:den>
                        <m:r>
                          <a:rPr lang="de-DE" b="0" i="1" smtClean="0">
                            <a:latin typeface="Cambria Math" panose="02040503050406030204" pitchFamily="18" charset="0"/>
                            <a:ea typeface="Cambria Math" panose="02040503050406030204" pitchFamily="18" charset="0"/>
                          </a:rPr>
                          <m:t>𝑊</m:t>
                        </m:r>
                        <m:r>
                          <a:rPr lang="de-DE" b="0" i="1" smtClean="0">
                            <a:latin typeface="Cambria Math" panose="02040503050406030204" pitchFamily="18" charset="0"/>
                            <a:ea typeface="Cambria Math" panose="02040503050406030204" pitchFamily="18" charset="0"/>
                          </a:rPr>
                          <m:t> </m:t>
                        </m:r>
                        <m:r>
                          <a:rPr lang="de-DE" b="0" i="1" smtClean="0">
                            <a:latin typeface="Cambria Math" panose="02040503050406030204" pitchFamily="18" charset="0"/>
                            <a:ea typeface="Cambria Math" panose="02040503050406030204" pitchFamily="18" charset="0"/>
                          </a:rPr>
                          <m:t>𝑃𝑒𝑟𝑡𝑒𝑠</m:t>
                        </m:r>
                      </m:den>
                    </m:f>
                  </m:oMath>
                </a14:m>
                <a:endParaRPr lang="fr-FR" dirty="0"/>
              </a:p>
              <a:p>
                <a:pPr algn="ctr"/>
                <a:endParaRPr lang="fr-FR" dirty="0"/>
              </a:p>
              <a:p>
                <a:endParaRPr lang="fr-FR" dirty="0"/>
              </a:p>
            </p:txBody>
          </p:sp>
        </mc:Choice>
        <mc:Fallback xmlns="">
          <p:sp>
            <p:nvSpPr>
              <p:cNvPr id="5" name="ZoneTexte 4">
                <a:extLst>
                  <a:ext uri="{FF2B5EF4-FFF2-40B4-BE49-F238E27FC236}">
                    <a16:creationId xmlns:a16="http://schemas.microsoft.com/office/drawing/2014/main" id="{85301720-25A2-E411-481C-804A5CEA1AEE}"/>
                  </a:ext>
                </a:extLst>
              </p:cNvPr>
              <p:cNvSpPr txBox="1">
                <a:spLocks noRot="1" noChangeAspect="1" noMove="1" noResize="1" noEditPoints="1" noAdjustHandles="1" noChangeArrowheads="1" noChangeShapeType="1" noTextEdit="1"/>
              </p:cNvSpPr>
              <p:nvPr/>
            </p:nvSpPr>
            <p:spPr>
              <a:xfrm>
                <a:off x="441593" y="994744"/>
                <a:ext cx="11313405" cy="2434256"/>
              </a:xfrm>
              <a:prstGeom prst="rect">
                <a:avLst/>
              </a:prstGeom>
              <a:blipFill>
                <a:blip r:embed="rId2"/>
                <a:stretch>
                  <a:fillRect l="-377" t="-995"/>
                </a:stretch>
              </a:blipFill>
              <a:ln w="12700" cap="flat" cmpd="sng" algn="ctr">
                <a:solidFill>
                  <a:schemeClr val="accent2"/>
                </a:solidFill>
                <a:prstDash val="solid"/>
                <a:miter lim="800000"/>
              </a:ln>
              <a:effectLst/>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7" name="ZoneTexte 6">
                <a:extLst>
                  <a:ext uri="{FF2B5EF4-FFF2-40B4-BE49-F238E27FC236}">
                    <a16:creationId xmlns:a16="http://schemas.microsoft.com/office/drawing/2014/main" id="{DCD32C52-5F09-83B9-C50F-92E10C745D80}"/>
                  </a:ext>
                </a:extLst>
              </p:cNvPr>
              <p:cNvSpPr txBox="1"/>
              <p:nvPr/>
            </p:nvSpPr>
            <p:spPr>
              <a:xfrm>
                <a:off x="441593" y="3599628"/>
                <a:ext cx="11313404" cy="2557303"/>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sz="1800" b="1" dirty="0">
                    <a:solidFill>
                      <a:srgbClr val="000000"/>
                    </a:solidFill>
                    <a:effectLst/>
                    <a:ea typeface="DejaVu Sans" panose="020B0603030804020204" pitchFamily="34" charset="0"/>
                    <a:cs typeface="DejaVu Sans" panose="020B0603030804020204" pitchFamily="34" charset="0"/>
                  </a:rPr>
                  <a:t>RESISTANCE D’UN CONDUCTEUR </a:t>
                </a:r>
                <a:r>
                  <a:rPr lang="fr-FR" b="1" dirty="0">
                    <a:solidFill>
                      <a:srgbClr val="000000"/>
                    </a:solidFill>
                    <a:ea typeface="DejaVu Sans" panose="020B0603030804020204" pitchFamily="34" charset="0"/>
                    <a:cs typeface="DejaVu Sans" panose="020B0603030804020204" pitchFamily="34" charset="0"/>
                  </a:rPr>
                  <a:t>(</a:t>
                </a:r>
                <a:r>
                  <a:rPr lang="fr-FR" sz="1800" b="1" dirty="0">
                    <a:solidFill>
                      <a:srgbClr val="000000"/>
                    </a:solidFill>
                    <a:effectLst/>
                    <a:ea typeface="DejaVu Sans" panose="020B0603030804020204" pitchFamily="34" charset="0"/>
                    <a:cs typeface="DejaVu Sans" panose="020B0603030804020204" pitchFamily="34" charset="0"/>
                  </a:rPr>
                  <a:t>ohm </a:t>
                </a:r>
                <a:r>
                  <a:rPr lang="el-GR" sz="1800" b="1" dirty="0">
                    <a:solidFill>
                      <a:srgbClr val="000000"/>
                    </a:solidFill>
                    <a:effectLst/>
                    <a:ea typeface="DejaVu Sans" panose="020B0603030804020204" pitchFamily="34" charset="0"/>
                    <a:cs typeface="DejaVu Sans" panose="020B0603030804020204" pitchFamily="34" charset="0"/>
                  </a:rPr>
                  <a:t>Ω</a:t>
                </a:r>
                <a:r>
                  <a:rPr lang="fr-FR" sz="1800" b="1" dirty="0">
                    <a:solidFill>
                      <a:srgbClr val="000000"/>
                    </a:solidFill>
                    <a:effectLst/>
                    <a:ea typeface="DejaVu Sans" panose="020B0603030804020204" pitchFamily="34" charset="0"/>
                    <a:cs typeface="DejaVu Sans" panose="020B0603030804020204" pitchFamily="34" charset="0"/>
                  </a:rPr>
                  <a:t>)</a:t>
                </a:r>
              </a:p>
              <a:p>
                <a:endParaRPr lang="fr-FR" dirty="0">
                  <a:solidFill>
                    <a:srgbClr val="000000"/>
                  </a:solidFill>
                  <a:ea typeface="DejaVu Sans" panose="020B0603030804020204" pitchFamily="34" charset="0"/>
                  <a:cs typeface="DejaVu Sans" panose="020B0603030804020204" pitchFamily="34" charset="0"/>
                </a:endParaRPr>
              </a:p>
              <a:p>
                <a:pPr indent="-1295400" algn="just"/>
                <a:r>
                  <a:rPr lang="fr-FR" sz="1800" spc="-50" dirty="0">
                    <a:effectLst/>
                    <a:ea typeface="Times New Roman" panose="02020603050405020304" pitchFamily="18" charset="0"/>
                  </a:rPr>
                  <a:t>La résistance électrique d’un conducteur est par définition la propriété qu’il a de s’opposer au passage du courant.</a:t>
                </a:r>
              </a:p>
              <a:p>
                <a:pPr indent="-1295400" algn="just"/>
                <a:r>
                  <a:rPr lang="fr-FR" sz="1800" spc="-50" dirty="0">
                    <a:effectLst/>
                    <a:ea typeface="Times New Roman" panose="02020603050405020304" pitchFamily="18" charset="0"/>
                  </a:rPr>
                  <a:t>La détermination d’une résistance est donnée par la relation :</a:t>
                </a:r>
              </a:p>
              <a:p>
                <a:pPr indent="-1295400" algn="just"/>
                <a14:m>
                  <m:oMathPara xmlns:m="http://schemas.openxmlformats.org/officeDocument/2006/math">
                    <m:oMathParaPr>
                      <m:jc m:val="centerGroup"/>
                    </m:oMathParaPr>
                    <m:oMath xmlns:m="http://schemas.openxmlformats.org/officeDocument/2006/math">
                      <m:r>
                        <a:rPr lang="de-DE" sz="1800" b="0" i="1" spc="-50" smtClean="0">
                          <a:effectLst/>
                          <a:latin typeface="Cambria Math" panose="02040503050406030204" pitchFamily="18" charset="0"/>
                          <a:ea typeface="Times New Roman" panose="02020603050405020304" pitchFamily="18" charset="0"/>
                        </a:rPr>
                        <m:t>𝑅</m:t>
                      </m:r>
                      <m:r>
                        <a:rPr lang="de-DE" sz="1800" b="0" i="1" spc="-50" smtClean="0">
                          <a:effectLst/>
                          <a:latin typeface="Cambria Math" panose="02040503050406030204" pitchFamily="18" charset="0"/>
                          <a:ea typeface="Times New Roman" panose="02020603050405020304" pitchFamily="18" charset="0"/>
                        </a:rPr>
                        <m:t>=</m:t>
                      </m:r>
                      <m:r>
                        <a:rPr lang="de-DE" sz="1800" b="0" i="1" spc="-50" smtClean="0">
                          <a:effectLst/>
                          <a:latin typeface="Cambria Math" panose="02040503050406030204" pitchFamily="18" charset="0"/>
                          <a:ea typeface="Cambria Math" panose="02040503050406030204" pitchFamily="18" charset="0"/>
                        </a:rPr>
                        <m:t>𝜚</m:t>
                      </m:r>
                      <m:f>
                        <m:fPr>
                          <m:ctrlPr>
                            <a:rPr lang="de-DE" sz="1800" b="0" i="1" spc="-50" smtClean="0">
                              <a:effectLst/>
                              <a:latin typeface="Cambria Math" panose="02040503050406030204" pitchFamily="18" charset="0"/>
                              <a:ea typeface="Cambria Math" panose="02040503050406030204" pitchFamily="18" charset="0"/>
                            </a:rPr>
                          </m:ctrlPr>
                        </m:fPr>
                        <m:num>
                          <m:r>
                            <a:rPr lang="de-DE" sz="1800" b="0" i="1" spc="-50" smtClean="0">
                              <a:effectLst/>
                              <a:latin typeface="Cambria Math" panose="02040503050406030204" pitchFamily="18" charset="0"/>
                              <a:ea typeface="Cambria Math" panose="02040503050406030204" pitchFamily="18" charset="0"/>
                            </a:rPr>
                            <m:t>𝑙</m:t>
                          </m:r>
                        </m:num>
                        <m:den>
                          <m:r>
                            <a:rPr lang="de-DE" sz="1800" b="0" i="1" spc="-50" smtClean="0">
                              <a:effectLst/>
                              <a:latin typeface="Cambria Math" panose="02040503050406030204" pitchFamily="18" charset="0"/>
                              <a:ea typeface="Cambria Math" panose="02040503050406030204" pitchFamily="18" charset="0"/>
                            </a:rPr>
                            <m:t>𝑆</m:t>
                          </m:r>
                        </m:den>
                      </m:f>
                    </m:oMath>
                  </m:oMathPara>
                </a14:m>
                <a:endParaRPr lang="fr-FR" sz="1800" spc="-50" dirty="0">
                  <a:effectLst/>
                  <a:ea typeface="Times New Roman" panose="02020603050405020304" pitchFamily="18" charset="0"/>
                </a:endParaRPr>
              </a:p>
              <a:p>
                <a:pPr indent="-1295400" algn="just"/>
                <a:endParaRPr lang="fr-FR" sz="1800" spc="-50" dirty="0">
                  <a:effectLst/>
                  <a:ea typeface="Times New Roman" panose="02020603050405020304" pitchFamily="18" charset="0"/>
                </a:endParaRPr>
              </a:p>
              <a:p>
                <a:pPr marL="1168400" indent="-1295400" algn="l"/>
                <a14:m>
                  <m:oMath xmlns:m="http://schemas.openxmlformats.org/officeDocument/2006/math">
                    <m:r>
                      <a:rPr lang="de-DE" sz="1800" b="0" i="1" spc="-50" smtClean="0">
                        <a:effectLst/>
                        <a:latin typeface="Cambria Math" panose="02040503050406030204" pitchFamily="18" charset="0"/>
                        <a:ea typeface="Cambria Math" panose="02040503050406030204" pitchFamily="18" charset="0"/>
                      </a:rPr>
                      <m:t>𝜚</m:t>
                    </m:r>
                  </m:oMath>
                </a14:m>
                <a:r>
                  <a:rPr lang="fr-FR" sz="1800" spc="-50" dirty="0">
                    <a:effectLst/>
                    <a:ea typeface="Times New Roman" panose="02020603050405020304" pitchFamily="18" charset="0"/>
                  </a:rPr>
                  <a:t> coefficient de résistivité</a:t>
                </a:r>
              </a:p>
              <a:p>
                <a:r>
                  <a:rPr lang="fr-FR" sz="1800" dirty="0">
                    <a:solidFill>
                      <a:srgbClr val="000000"/>
                    </a:solidFill>
                    <a:effectLst/>
                    <a:ea typeface="DejaVu Sans" panose="020B0603030804020204" pitchFamily="34" charset="0"/>
                    <a:cs typeface="DejaVu Sans" panose="020B0603030804020204" pitchFamily="34" charset="0"/>
                  </a:rPr>
                  <a:t>La résistivité d’un corps est la résistance d’un échantillon de ce corps de 1 m</a:t>
                </a:r>
                <a:r>
                  <a:rPr lang="fr-FR" sz="1800" baseline="30000" dirty="0">
                    <a:solidFill>
                      <a:srgbClr val="000000"/>
                    </a:solidFill>
                    <a:effectLst/>
                    <a:ea typeface="DejaVu Sans" panose="020B0603030804020204" pitchFamily="34" charset="0"/>
                    <a:cs typeface="DejaVu Sans" panose="020B0603030804020204" pitchFamily="34" charset="0"/>
                  </a:rPr>
                  <a:t>2</a:t>
                </a:r>
                <a:r>
                  <a:rPr lang="fr-FR" sz="1800" dirty="0">
                    <a:solidFill>
                      <a:srgbClr val="000000"/>
                    </a:solidFill>
                    <a:effectLst/>
                    <a:ea typeface="DejaVu Sans" panose="020B0603030804020204" pitchFamily="34" charset="0"/>
                    <a:cs typeface="DejaVu Sans" panose="020B0603030804020204" pitchFamily="34" charset="0"/>
                  </a:rPr>
                  <a:t> de section et de 1 m de longueur</a:t>
                </a:r>
                <a:endParaRPr lang="fr-FR" dirty="0"/>
              </a:p>
            </p:txBody>
          </p:sp>
        </mc:Choice>
        <mc:Fallback xmlns="">
          <p:sp>
            <p:nvSpPr>
              <p:cNvPr id="7" name="ZoneTexte 6">
                <a:extLst>
                  <a:ext uri="{FF2B5EF4-FFF2-40B4-BE49-F238E27FC236}">
                    <a16:creationId xmlns:a16="http://schemas.microsoft.com/office/drawing/2014/main" id="{DCD32C52-5F09-83B9-C50F-92E10C745D80}"/>
                  </a:ext>
                </a:extLst>
              </p:cNvPr>
              <p:cNvSpPr txBox="1">
                <a:spLocks noRot="1" noChangeAspect="1" noMove="1" noResize="1" noEditPoints="1" noAdjustHandles="1" noChangeArrowheads="1" noChangeShapeType="1" noTextEdit="1"/>
              </p:cNvSpPr>
              <p:nvPr/>
            </p:nvSpPr>
            <p:spPr>
              <a:xfrm>
                <a:off x="441593" y="3599628"/>
                <a:ext cx="11313404" cy="2557303"/>
              </a:xfrm>
              <a:prstGeom prst="rect">
                <a:avLst/>
              </a:prstGeom>
              <a:blipFill>
                <a:blip r:embed="rId3"/>
                <a:stretch>
                  <a:fillRect l="-377" t="-948" b="-2607"/>
                </a:stretch>
              </a:blipFill>
              <a:ln w="12700" cap="flat" cmpd="sng" algn="ctr">
                <a:solidFill>
                  <a:schemeClr val="accent2"/>
                </a:solidFill>
                <a:prstDash val="solid"/>
                <a:miter lim="800000"/>
              </a:ln>
              <a:effectLst/>
            </p:spPr>
            <p:txBody>
              <a:bodyPr/>
              <a:lstStyle/>
              <a:p>
                <a:r>
                  <a:rPr lang="fr-FR">
                    <a:noFill/>
                  </a:rPr>
                  <a:t> </a:t>
                </a:r>
              </a:p>
            </p:txBody>
          </p:sp>
        </mc:Fallback>
      </mc:AlternateContent>
    </p:spTree>
    <p:extLst>
      <p:ext uri="{BB962C8B-B14F-4D97-AF65-F5344CB8AC3E}">
        <p14:creationId xmlns:p14="http://schemas.microsoft.com/office/powerpoint/2010/main" val="3240989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ZoneTexte 8">
            <a:extLst>
              <a:ext uri="{FF2B5EF4-FFF2-40B4-BE49-F238E27FC236}">
                <a16:creationId xmlns:a16="http://schemas.microsoft.com/office/drawing/2014/main" id="{91E98B6C-7909-7BB5-650D-ACE477A3E2F7}"/>
              </a:ext>
            </a:extLst>
          </p:cNvPr>
          <p:cNvSpPr txBox="1"/>
          <p:nvPr/>
        </p:nvSpPr>
        <p:spPr>
          <a:xfrm>
            <a:off x="3302306" y="249947"/>
            <a:ext cx="6097836" cy="326371"/>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marR="317500" lvl="0" algn="ctr">
              <a:lnSpc>
                <a:spcPts val="1800"/>
              </a:lnSpc>
              <a:spcBef>
                <a:spcPts val="1200"/>
              </a:spcBef>
              <a:spcAft>
                <a:spcPts val="6765"/>
              </a:spcAft>
              <a:buSzPts val="1600"/>
            </a:pPr>
            <a:r>
              <a:rPr lang="fr-FR" sz="1800" b="1" kern="0" dirty="0">
                <a:solidFill>
                  <a:srgbClr val="000000"/>
                </a:solidFill>
                <a:effectLst/>
                <a:latin typeface="Calibri Light" panose="020F0302020204030204" pitchFamily="34" charset="0"/>
                <a:ea typeface="Times New Roman" panose="02020603050405020304" pitchFamily="18" charset="0"/>
                <a:cs typeface="Times New Roman" panose="02020603050405020304" pitchFamily="18" charset="0"/>
              </a:rPr>
              <a:t>ENERGIES UTILISEES A BORD DES AVIONS</a:t>
            </a:r>
            <a:endParaRPr lang="fr-FR" sz="1800" b="1" kern="0" dirty="0">
              <a:solidFill>
                <a:srgbClr val="4472C4"/>
              </a:solidFill>
              <a:effectLst/>
              <a:latin typeface="Calibri Light" panose="020F0302020204030204" pitchFamily="34" charset="0"/>
              <a:ea typeface="Times New Roman" panose="02020603050405020304" pitchFamily="18" charset="0"/>
              <a:cs typeface="Times New Roman" panose="02020603050405020304" pitchFamily="18" charset="0"/>
            </a:endParaRPr>
          </a:p>
        </p:txBody>
      </p:sp>
      <p:sp>
        <p:nvSpPr>
          <p:cNvPr id="13" name="ZoneTexte 12">
            <a:extLst>
              <a:ext uri="{FF2B5EF4-FFF2-40B4-BE49-F238E27FC236}">
                <a16:creationId xmlns:a16="http://schemas.microsoft.com/office/drawing/2014/main" id="{73BA4726-B82D-535E-02E2-2F57A1ACEAD1}"/>
              </a:ext>
            </a:extLst>
          </p:cNvPr>
          <p:cNvSpPr txBox="1"/>
          <p:nvPr/>
        </p:nvSpPr>
        <p:spPr>
          <a:xfrm>
            <a:off x="4877259" y="710770"/>
            <a:ext cx="2437482" cy="369332"/>
          </a:xfrm>
          <a:prstGeom prst="rect">
            <a:avLst/>
          </a:prstGeom>
          <a:ln/>
        </p:spPr>
        <p:style>
          <a:lnRef idx="2">
            <a:schemeClr val="accent1"/>
          </a:lnRef>
          <a:fillRef idx="1">
            <a:schemeClr val="lt1"/>
          </a:fillRef>
          <a:effectRef idx="0">
            <a:schemeClr val="accent1"/>
          </a:effectRef>
          <a:fontRef idx="minor">
            <a:schemeClr val="dk1"/>
          </a:fontRef>
        </p:style>
        <p:txBody>
          <a:bodyPr wrap="square">
            <a:spAutoFit/>
          </a:bodyPr>
          <a:lstStyle/>
          <a:p>
            <a:pPr lvl="1"/>
            <a:r>
              <a:rPr lang="fr-FR" b="1" dirty="0">
                <a:solidFill>
                  <a:srgbClr val="2F5496"/>
                </a:solidFill>
                <a:effectLst/>
                <a:ea typeface="Times New Roman" panose="02020603050405020304" pitchFamily="18" charset="0"/>
                <a:cs typeface="Times New Roman" panose="02020603050405020304" pitchFamily="18" charset="0"/>
              </a:rPr>
              <a:t>GENERALITES</a:t>
            </a:r>
          </a:p>
        </p:txBody>
      </p:sp>
      <p:sp>
        <p:nvSpPr>
          <p:cNvPr id="15" name="ZoneTexte 14">
            <a:extLst>
              <a:ext uri="{FF2B5EF4-FFF2-40B4-BE49-F238E27FC236}">
                <a16:creationId xmlns:a16="http://schemas.microsoft.com/office/drawing/2014/main" id="{95DDA314-4449-C741-9288-6B461891A8F6}"/>
              </a:ext>
            </a:extLst>
          </p:cNvPr>
          <p:cNvSpPr txBox="1"/>
          <p:nvPr/>
        </p:nvSpPr>
        <p:spPr>
          <a:xfrm>
            <a:off x="679046" y="2138139"/>
            <a:ext cx="7321954" cy="3000821"/>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gn="just">
              <a:lnSpc>
                <a:spcPct val="150000"/>
              </a:lnSpc>
              <a:buFont typeface="Wingdings" panose="05000000000000000000" pitchFamily="2" charset="2"/>
              <a:buChar char="q"/>
            </a:pPr>
            <a:r>
              <a:rPr lang="fr-FR" spc="-50" dirty="0">
                <a:effectLst/>
                <a:ea typeface="Times New Roman" panose="02020603050405020304" pitchFamily="18" charset="0"/>
              </a:rPr>
              <a:t>Les énergies utilisées à bord des avions sont des énergies dites de servitudes, </a:t>
            </a:r>
            <a:endParaRPr lang="fr-FR" spc="-50" dirty="0" smtClean="0">
              <a:effectLst/>
              <a:ea typeface="Times New Roman" panose="02020603050405020304" pitchFamily="18" charset="0"/>
            </a:endParaRPr>
          </a:p>
          <a:p>
            <a:pPr marL="285750" indent="-285750" algn="just">
              <a:lnSpc>
                <a:spcPct val="150000"/>
              </a:lnSpc>
              <a:buFont typeface="Wingdings" panose="05000000000000000000" pitchFamily="2" charset="2"/>
              <a:buChar char="q"/>
            </a:pPr>
            <a:r>
              <a:rPr lang="fr-FR" spc="-50" dirty="0">
                <a:ea typeface="Times New Roman" panose="02020603050405020304" pitchFamily="18" charset="0"/>
              </a:rPr>
              <a:t>E</a:t>
            </a:r>
            <a:r>
              <a:rPr lang="fr-FR" spc="-50" dirty="0" smtClean="0">
                <a:effectLst/>
                <a:ea typeface="Times New Roman" panose="02020603050405020304" pitchFamily="18" charset="0"/>
              </a:rPr>
              <a:t>lles </a:t>
            </a:r>
            <a:r>
              <a:rPr lang="fr-FR" spc="-50" dirty="0">
                <a:effectLst/>
                <a:ea typeface="Times New Roman" panose="02020603050405020304" pitchFamily="18" charset="0"/>
              </a:rPr>
              <a:t>ne </a:t>
            </a:r>
            <a:r>
              <a:rPr lang="fr-FR" spc="-50" dirty="0" smtClean="0">
                <a:effectLst/>
                <a:ea typeface="Times New Roman" panose="02020603050405020304" pitchFamily="18" charset="0"/>
              </a:rPr>
              <a:t>servent pas </a:t>
            </a:r>
            <a:r>
              <a:rPr lang="fr-FR" spc="-50" dirty="0">
                <a:effectLst/>
                <a:ea typeface="Times New Roman" panose="02020603050405020304" pitchFamily="18" charset="0"/>
              </a:rPr>
              <a:t>directement à la propulsion de l'avion mais elles sont </a:t>
            </a:r>
            <a:r>
              <a:rPr lang="fr-FR" spc="-50" dirty="0" smtClean="0">
                <a:effectLst/>
                <a:ea typeface="Times New Roman" panose="02020603050405020304" pitchFamily="18" charset="0"/>
              </a:rPr>
              <a:t>indispensables.</a:t>
            </a:r>
          </a:p>
          <a:p>
            <a:pPr marL="285750" indent="-285750" algn="just">
              <a:lnSpc>
                <a:spcPct val="150000"/>
              </a:lnSpc>
              <a:buFont typeface="Wingdings" panose="05000000000000000000" pitchFamily="2" charset="2"/>
              <a:buChar char="q"/>
            </a:pPr>
            <a:r>
              <a:rPr lang="fr-FR" spc="-50" dirty="0" smtClean="0">
                <a:effectLst/>
                <a:ea typeface="Times New Roman" panose="02020603050405020304" pitchFamily="18" charset="0"/>
              </a:rPr>
              <a:t>Elles permettent d'améliorer </a:t>
            </a:r>
            <a:r>
              <a:rPr lang="fr-FR" spc="-50" dirty="0">
                <a:effectLst/>
                <a:ea typeface="Times New Roman" panose="02020603050405020304" pitchFamily="18" charset="0"/>
              </a:rPr>
              <a:t>:</a:t>
            </a:r>
          </a:p>
          <a:p>
            <a:pPr marL="800100" lvl="1" indent="-342900" algn="just">
              <a:lnSpc>
                <a:spcPct val="150000"/>
              </a:lnSpc>
              <a:buFont typeface="+mj-lt"/>
              <a:buAutoNum type="arabicPeriod"/>
            </a:pPr>
            <a:r>
              <a:rPr lang="fr-FR" u="none" strike="noStrike" spc="150" dirty="0">
                <a:effectLst/>
                <a:ea typeface="Times New Roman" panose="02020603050405020304" pitchFamily="18" charset="0"/>
                <a:cs typeface="Times New Roman" panose="02020603050405020304" pitchFamily="18" charset="0"/>
              </a:rPr>
              <a:t>LES PERFORMANCES DE VOL</a:t>
            </a:r>
          </a:p>
          <a:p>
            <a:pPr marL="800100" lvl="1" indent="-342900" algn="just">
              <a:lnSpc>
                <a:spcPct val="150000"/>
              </a:lnSpc>
              <a:buFont typeface="+mj-lt"/>
              <a:buAutoNum type="arabicPeriod"/>
            </a:pPr>
            <a:r>
              <a:rPr lang="fr-FR" u="none" strike="noStrike" spc="150" dirty="0">
                <a:effectLst/>
                <a:ea typeface="Times New Roman" panose="02020603050405020304" pitchFamily="18" charset="0"/>
                <a:cs typeface="Times New Roman" panose="02020603050405020304" pitchFamily="18" charset="0"/>
              </a:rPr>
              <a:t>LA SECURITE DU VOL</a:t>
            </a:r>
          </a:p>
          <a:p>
            <a:pPr marL="800100" lvl="1" indent="-342900" algn="just">
              <a:lnSpc>
                <a:spcPct val="150000"/>
              </a:lnSpc>
              <a:buFont typeface="+mj-lt"/>
              <a:buAutoNum type="arabicPeriod"/>
            </a:pPr>
            <a:r>
              <a:rPr lang="fr-FR" u="none" strike="noStrike" spc="150" dirty="0">
                <a:effectLst/>
                <a:ea typeface="Times New Roman" panose="02020603050405020304" pitchFamily="18" charset="0"/>
                <a:cs typeface="Times New Roman" panose="02020603050405020304" pitchFamily="18" charset="0"/>
              </a:rPr>
              <a:t>LE CONFORT DE L'EQUIPAGE ET DES PASSAGERS</a:t>
            </a:r>
            <a:endParaRPr lang="fr-FR" spc="-50" dirty="0">
              <a:effectLst/>
              <a:ea typeface="Times New Roman" panose="02020603050405020304" pitchFamily="18" charset="0"/>
            </a:endParaRPr>
          </a:p>
        </p:txBody>
      </p:sp>
      <p:pic>
        <p:nvPicPr>
          <p:cNvPr id="2" name="Image 1"/>
          <p:cNvPicPr>
            <a:picLocks noChangeAspect="1"/>
          </p:cNvPicPr>
          <p:nvPr/>
        </p:nvPicPr>
        <p:blipFill>
          <a:blip r:embed="rId2"/>
          <a:stretch>
            <a:fillRect/>
          </a:stretch>
        </p:blipFill>
        <p:spPr>
          <a:xfrm>
            <a:off x="8646432" y="2764037"/>
            <a:ext cx="2952750" cy="1749023"/>
          </a:xfrm>
          <a:prstGeom prst="rect">
            <a:avLst/>
          </a:prstGeom>
        </p:spPr>
      </p:pic>
      <p:pic>
        <p:nvPicPr>
          <p:cNvPr id="9218" name="Picture 2" descr="Les progrès et les nouveaux enjeux de la sécurité aérienne - Capital.f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46432" y="1080102"/>
            <a:ext cx="2952750" cy="1552576"/>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 3"/>
          <p:cNvPicPr>
            <a:picLocks noChangeAspect="1"/>
          </p:cNvPicPr>
          <p:nvPr/>
        </p:nvPicPr>
        <p:blipFill>
          <a:blip r:embed="rId4"/>
          <a:stretch>
            <a:fillRect/>
          </a:stretch>
        </p:blipFill>
        <p:spPr>
          <a:xfrm>
            <a:off x="8646432" y="4644419"/>
            <a:ext cx="2952750" cy="1743075"/>
          </a:xfrm>
          <a:prstGeom prst="rect">
            <a:avLst/>
          </a:prstGeom>
        </p:spPr>
      </p:pic>
    </p:spTree>
    <p:extLst>
      <p:ext uri="{BB962C8B-B14F-4D97-AF65-F5344CB8AC3E}">
        <p14:creationId xmlns:p14="http://schemas.microsoft.com/office/powerpoint/2010/main" val="38627927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7D4CE16A-9E3E-67FF-D489-B420F36860DD}"/>
              </a:ext>
            </a:extLst>
          </p:cNvPr>
          <p:cNvSpPr txBox="1"/>
          <p:nvPr/>
        </p:nvSpPr>
        <p:spPr>
          <a:xfrm>
            <a:off x="556673" y="3316607"/>
            <a:ext cx="7388722" cy="286232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b="1" dirty="0" smtClean="0"/>
              <a:t>Dans </a:t>
            </a:r>
            <a:r>
              <a:rPr lang="fr-FR" b="1" dirty="0"/>
              <a:t>les semi-conducteurs</a:t>
            </a:r>
            <a:r>
              <a:rPr lang="fr-FR" dirty="0"/>
              <a:t>:</a:t>
            </a:r>
          </a:p>
          <a:p>
            <a:pPr marL="285750" indent="-285750">
              <a:buFont typeface="Arial" panose="020B0604020202020204" pitchFamily="34" charset="0"/>
              <a:buChar char="•"/>
            </a:pPr>
            <a:r>
              <a:rPr lang="fr-FR" dirty="0"/>
              <a:t>la mobilité diminue lorsque la température augmente, </a:t>
            </a:r>
          </a:p>
          <a:p>
            <a:pPr marL="285750" indent="-285750">
              <a:buFont typeface="Arial" panose="020B0604020202020204" pitchFamily="34" charset="0"/>
              <a:buChar char="•"/>
            </a:pPr>
            <a:r>
              <a:rPr lang="fr-FR" dirty="0"/>
              <a:t>mais le nombre de porteurs de charge augmente très rapidement avec la température, </a:t>
            </a:r>
            <a:endParaRPr lang="fr-FR" dirty="0" smtClean="0"/>
          </a:p>
          <a:p>
            <a:pPr marL="285750" indent="-285750">
              <a:buFont typeface="Arial" panose="020B0604020202020204" pitchFamily="34" charset="0"/>
              <a:buChar char="•"/>
            </a:pPr>
            <a:r>
              <a:rPr lang="fr-FR" dirty="0" smtClean="0"/>
              <a:t>cette </a:t>
            </a:r>
            <a:r>
              <a:rPr lang="fr-FR" dirty="0"/>
              <a:t>augmentation l’emporte largement sur la diminution de la mobilité ; </a:t>
            </a:r>
          </a:p>
          <a:p>
            <a:pPr marL="285750" indent="-285750">
              <a:buFont typeface="Arial" panose="020B0604020202020204" pitchFamily="34" charset="0"/>
              <a:buChar char="•"/>
            </a:pPr>
            <a:r>
              <a:rPr lang="fr-FR" dirty="0"/>
              <a:t>La résistivité diminue très rapidement avec la température ; </a:t>
            </a:r>
          </a:p>
          <a:p>
            <a:pPr marL="285750" indent="-285750">
              <a:buFont typeface="Arial" panose="020B0604020202020204" pitchFamily="34" charset="0"/>
              <a:buChar char="•"/>
            </a:pPr>
            <a:r>
              <a:rPr lang="fr-FR" dirty="0"/>
              <a:t>ces corps tels le germanium, le silicium, le carbone sont appelés CTN (Coefficient de Température Négatif) ou thermistances.</a:t>
            </a:r>
          </a:p>
          <a:p>
            <a:r>
              <a:rPr lang="fr-FR" dirty="0"/>
              <a:t>Cet effet est mis à profit pour mesurer une température, ou pour compenser un effet thermique.</a:t>
            </a:r>
          </a:p>
        </p:txBody>
      </p:sp>
      <p:sp>
        <p:nvSpPr>
          <p:cNvPr id="2" name="Rectangle 1"/>
          <p:cNvSpPr/>
          <p:nvPr/>
        </p:nvSpPr>
        <p:spPr>
          <a:xfrm>
            <a:off x="3873703" y="247349"/>
            <a:ext cx="5323124" cy="369332"/>
          </a:xfrm>
          <a:prstGeom prst="rect">
            <a:avLst/>
          </a:prstGeom>
        </p:spPr>
        <p:txBody>
          <a:bodyPr wrap="none">
            <a:spAutoFit/>
          </a:bodyPr>
          <a:lstStyle/>
          <a:p>
            <a:pPr algn="ctr"/>
            <a:r>
              <a:rPr lang="fr-FR" b="1" dirty="0"/>
              <a:t>VARIATION DE LA RESISTIVITE AVEC LA TEMPERATURE</a:t>
            </a:r>
          </a:p>
        </p:txBody>
      </p:sp>
      <p:sp>
        <p:nvSpPr>
          <p:cNvPr id="3" name="Rectangle 2"/>
          <p:cNvSpPr/>
          <p:nvPr/>
        </p:nvSpPr>
        <p:spPr>
          <a:xfrm>
            <a:off x="556673" y="945458"/>
            <a:ext cx="7302224" cy="1754326"/>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fr-FR" b="1" dirty="0"/>
              <a:t>Dans la plupart des </a:t>
            </a:r>
            <a:r>
              <a:rPr lang="fr-FR" b="1" dirty="0" smtClean="0"/>
              <a:t>métaux</a:t>
            </a:r>
            <a:r>
              <a:rPr lang="fr-FR" b="1" dirty="0"/>
              <a:t>:</a:t>
            </a:r>
            <a:endParaRPr lang="fr-FR" b="1" dirty="0" smtClean="0"/>
          </a:p>
          <a:p>
            <a:pPr marL="285750" indent="-285750">
              <a:buFont typeface="Arial" panose="020B0604020202020204" pitchFamily="34" charset="0"/>
              <a:buChar char="•"/>
            </a:pPr>
            <a:r>
              <a:rPr lang="fr-FR" dirty="0" smtClean="0"/>
              <a:t>l’élévation </a:t>
            </a:r>
            <a:r>
              <a:rPr lang="fr-FR" dirty="0"/>
              <a:t>de température engendre une agitation thermique des électrons, </a:t>
            </a:r>
          </a:p>
          <a:p>
            <a:pPr marL="285750" indent="-285750">
              <a:buFont typeface="Arial" panose="020B0604020202020204" pitchFamily="34" charset="0"/>
              <a:buChar char="•"/>
            </a:pPr>
            <a:r>
              <a:rPr lang="fr-FR" dirty="0" smtClean="0"/>
              <a:t>le </a:t>
            </a:r>
            <a:r>
              <a:rPr lang="fr-FR" dirty="0"/>
              <a:t>nombre de chocs électrons ions augmente, ce qui accroît l’effet de freinage ; </a:t>
            </a:r>
          </a:p>
          <a:p>
            <a:pPr marL="285750" indent="-285750">
              <a:buFont typeface="Arial" panose="020B0604020202020204" pitchFamily="34" charset="0"/>
              <a:buChar char="•"/>
            </a:pPr>
            <a:r>
              <a:rPr lang="fr-FR" dirty="0"/>
              <a:t>La mobilité diminue, </a:t>
            </a:r>
            <a:r>
              <a:rPr lang="fr-FR" b="1" dirty="0"/>
              <a:t>la résistivité croît avec la température</a:t>
            </a:r>
            <a:r>
              <a:rPr lang="fr-FR" dirty="0"/>
              <a:t>.</a:t>
            </a:r>
          </a:p>
        </p:txBody>
      </p:sp>
      <p:pic>
        <p:nvPicPr>
          <p:cNvPr id="4" name="Image 3"/>
          <p:cNvPicPr>
            <a:picLocks noChangeAspect="1"/>
          </p:cNvPicPr>
          <p:nvPr/>
        </p:nvPicPr>
        <p:blipFill rotWithShape="1">
          <a:blip r:embed="rId2"/>
          <a:srcRect r="49067"/>
          <a:stretch/>
        </p:blipFill>
        <p:spPr>
          <a:xfrm>
            <a:off x="8341001" y="2257714"/>
            <a:ext cx="3459703" cy="2490054"/>
          </a:xfrm>
          <a:prstGeom prst="rect">
            <a:avLst/>
          </a:prstGeom>
        </p:spPr>
      </p:pic>
    </p:spTree>
    <p:extLst>
      <p:ext uri="{BB962C8B-B14F-4D97-AF65-F5344CB8AC3E}">
        <p14:creationId xmlns:p14="http://schemas.microsoft.com/office/powerpoint/2010/main" val="128656960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E32DC122-27E5-93D9-62F2-23EB8398AF63}"/>
              </a:ext>
            </a:extLst>
          </p:cNvPr>
          <p:cNvPicPr>
            <a:picLocks noGrp="1" noChangeAspect="1"/>
          </p:cNvPicPr>
          <p:nvPr>
            <p:ph idx="1"/>
          </p:nvPr>
        </p:nvPicPr>
        <p:blipFill>
          <a:blip r:embed="rId2"/>
          <a:stretch>
            <a:fillRect/>
          </a:stretch>
        </p:blipFill>
        <p:spPr>
          <a:xfrm>
            <a:off x="596435" y="2121806"/>
            <a:ext cx="5796366" cy="1015139"/>
          </a:xfrm>
        </p:spPr>
      </p:pic>
      <p:pic>
        <p:nvPicPr>
          <p:cNvPr id="7" name="Image 6">
            <a:extLst>
              <a:ext uri="{FF2B5EF4-FFF2-40B4-BE49-F238E27FC236}">
                <a16:creationId xmlns:a16="http://schemas.microsoft.com/office/drawing/2014/main" id="{59D808DC-654E-876A-2117-6E94B928D97F}"/>
              </a:ext>
            </a:extLst>
          </p:cNvPr>
          <p:cNvPicPr>
            <a:picLocks noChangeAspect="1"/>
          </p:cNvPicPr>
          <p:nvPr/>
        </p:nvPicPr>
        <p:blipFill>
          <a:blip r:embed="rId3"/>
          <a:stretch>
            <a:fillRect/>
          </a:stretch>
        </p:blipFill>
        <p:spPr>
          <a:xfrm>
            <a:off x="7229819" y="1483963"/>
            <a:ext cx="4091553" cy="1945037"/>
          </a:xfrm>
          <a:prstGeom prst="rect">
            <a:avLst/>
          </a:prstGeom>
        </p:spPr>
      </p:pic>
      <mc:AlternateContent xmlns:mc="http://schemas.openxmlformats.org/markup-compatibility/2006" xmlns:a14="http://schemas.microsoft.com/office/drawing/2010/main">
        <mc:Choice Requires="a14">
          <p:sp>
            <p:nvSpPr>
              <p:cNvPr id="9" name="ZoneTexte 8">
                <a:extLst>
                  <a:ext uri="{FF2B5EF4-FFF2-40B4-BE49-F238E27FC236}">
                    <a16:creationId xmlns:a16="http://schemas.microsoft.com/office/drawing/2014/main" id="{1960790D-E236-F9C6-F28B-A8BF5B8C0962}"/>
                  </a:ext>
                </a:extLst>
              </p:cNvPr>
              <p:cNvSpPr txBox="1"/>
              <p:nvPr/>
            </p:nvSpPr>
            <p:spPr>
              <a:xfrm>
                <a:off x="6797407" y="3943758"/>
                <a:ext cx="4891489" cy="1267848"/>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a:t>GOUPEMENT PARALLELE:</a:t>
                </a:r>
              </a:p>
              <a:p>
                <a:pPr/>
                <a14:m>
                  <m:oMathPara xmlns:m="http://schemas.openxmlformats.org/officeDocument/2006/math">
                    <m:oMathParaPr>
                      <m:jc m:val="centerGroup"/>
                    </m:oMathParaPr>
                    <m:oMath xmlns:m="http://schemas.openxmlformats.org/officeDocument/2006/math">
                      <m:f>
                        <m:fPr>
                          <m:ctrlPr>
                            <a:rPr lang="de-DE" b="0" i="1" smtClean="0">
                              <a:latin typeface="Cambria Math" panose="02040503050406030204" pitchFamily="18" charset="0"/>
                            </a:rPr>
                          </m:ctrlPr>
                        </m:fPr>
                        <m:num>
                          <m:r>
                            <a:rPr lang="de-DE" b="0" i="1" smtClean="0">
                              <a:latin typeface="Cambria Math" panose="02040503050406030204" pitchFamily="18" charset="0"/>
                            </a:rPr>
                            <m:t>1</m:t>
                          </m:r>
                        </m:num>
                        <m:den>
                          <m:sSub>
                            <m:sSubPr>
                              <m:ctrlPr>
                                <a:rPr lang="fr-FR" i="1">
                                  <a:latin typeface="Cambria Math" panose="02040503050406030204" pitchFamily="18" charset="0"/>
                                </a:rPr>
                              </m:ctrlPr>
                            </m:sSubPr>
                            <m:e>
                              <m:r>
                                <a:rPr lang="de-DE" i="1">
                                  <a:latin typeface="Cambria Math" panose="02040503050406030204" pitchFamily="18" charset="0"/>
                                </a:rPr>
                                <m:t>𝑅</m:t>
                              </m:r>
                            </m:e>
                            <m:sub>
                              <m:r>
                                <a:rPr lang="de-DE" i="1">
                                  <a:latin typeface="Cambria Math" panose="02040503050406030204" pitchFamily="18" charset="0"/>
                                </a:rPr>
                                <m:t>𝑒𝑞</m:t>
                              </m:r>
                            </m:sub>
                          </m:sSub>
                        </m:den>
                      </m:f>
                      <m:r>
                        <a:rPr lang="de-DE" b="0" i="1" smtClean="0">
                          <a:latin typeface="Cambria Math" panose="02040503050406030204" pitchFamily="18" charset="0"/>
                        </a:rPr>
                        <m:t>=</m:t>
                      </m:r>
                      <m:f>
                        <m:fPr>
                          <m:ctrlPr>
                            <a:rPr lang="de-DE" b="0" i="1" smtClean="0">
                              <a:latin typeface="Cambria Math" panose="02040503050406030204" pitchFamily="18" charset="0"/>
                            </a:rPr>
                          </m:ctrlPr>
                        </m:fPr>
                        <m:num>
                          <m:r>
                            <a:rPr lang="de-DE" b="0" i="1" smtClean="0">
                              <a:latin typeface="Cambria Math" panose="02040503050406030204" pitchFamily="18" charset="0"/>
                            </a:rPr>
                            <m:t>1</m:t>
                          </m:r>
                        </m:num>
                        <m:den>
                          <m:r>
                            <a:rPr lang="de-DE" b="0" i="1" smtClean="0">
                              <a:latin typeface="Cambria Math" panose="02040503050406030204" pitchFamily="18" charset="0"/>
                            </a:rPr>
                            <m:t>𝑅</m:t>
                          </m:r>
                          <m:r>
                            <a:rPr lang="de-DE" b="0" i="1" smtClean="0">
                              <a:latin typeface="Cambria Math" panose="02040503050406030204" pitchFamily="18" charset="0"/>
                            </a:rPr>
                            <m:t>1</m:t>
                          </m:r>
                        </m:den>
                      </m:f>
                      <m:r>
                        <a:rPr lang="de-DE" b="0" i="1" smtClean="0">
                          <a:latin typeface="Cambria Math" panose="02040503050406030204" pitchFamily="18" charset="0"/>
                        </a:rPr>
                        <m:t>+</m:t>
                      </m:r>
                      <m:f>
                        <m:fPr>
                          <m:ctrlPr>
                            <a:rPr lang="de-DE" b="0" i="1" smtClean="0">
                              <a:latin typeface="Cambria Math" panose="02040503050406030204" pitchFamily="18" charset="0"/>
                            </a:rPr>
                          </m:ctrlPr>
                        </m:fPr>
                        <m:num>
                          <m:r>
                            <a:rPr lang="de-DE" b="0" i="1" smtClean="0">
                              <a:latin typeface="Cambria Math" panose="02040503050406030204" pitchFamily="18" charset="0"/>
                            </a:rPr>
                            <m:t>1</m:t>
                          </m:r>
                        </m:num>
                        <m:den>
                          <m:r>
                            <a:rPr lang="de-DE" b="0" i="1" smtClean="0">
                              <a:latin typeface="Cambria Math" panose="02040503050406030204" pitchFamily="18" charset="0"/>
                            </a:rPr>
                            <m:t>𝑅</m:t>
                          </m:r>
                          <m:r>
                            <a:rPr lang="de-DE" b="0" i="1" smtClean="0">
                              <a:latin typeface="Cambria Math" panose="02040503050406030204" pitchFamily="18" charset="0"/>
                            </a:rPr>
                            <m:t>2</m:t>
                          </m:r>
                        </m:den>
                      </m:f>
                      <m:r>
                        <a:rPr lang="de-DE" b="0" i="1" smtClean="0">
                          <a:latin typeface="Cambria Math" panose="02040503050406030204" pitchFamily="18" charset="0"/>
                        </a:rPr>
                        <m:t>+</m:t>
                      </m:r>
                      <m:f>
                        <m:fPr>
                          <m:ctrlPr>
                            <a:rPr lang="de-DE" i="1">
                              <a:latin typeface="Cambria Math" panose="02040503050406030204" pitchFamily="18" charset="0"/>
                            </a:rPr>
                          </m:ctrlPr>
                        </m:fPr>
                        <m:num>
                          <m:r>
                            <a:rPr lang="de-DE" i="1">
                              <a:latin typeface="Cambria Math" panose="02040503050406030204" pitchFamily="18" charset="0"/>
                            </a:rPr>
                            <m:t>1</m:t>
                          </m:r>
                        </m:num>
                        <m:den>
                          <m:r>
                            <a:rPr lang="de-DE" i="1">
                              <a:latin typeface="Cambria Math" panose="02040503050406030204" pitchFamily="18" charset="0"/>
                            </a:rPr>
                            <m:t>𝑅</m:t>
                          </m:r>
                          <m:r>
                            <a:rPr lang="de-DE" b="0" i="1" smtClean="0">
                              <a:latin typeface="Cambria Math" panose="02040503050406030204" pitchFamily="18" charset="0"/>
                            </a:rPr>
                            <m:t>3</m:t>
                          </m:r>
                        </m:den>
                      </m:f>
                    </m:oMath>
                  </m:oMathPara>
                </a14:m>
                <a:endParaRPr lang="fr-FR" dirty="0"/>
              </a:p>
              <a:p>
                <a:endParaRPr lang="fr-FR" dirty="0"/>
              </a:p>
            </p:txBody>
          </p:sp>
        </mc:Choice>
        <mc:Fallback xmlns="">
          <p:sp>
            <p:nvSpPr>
              <p:cNvPr id="9" name="ZoneTexte 8">
                <a:extLst>
                  <a:ext uri="{FF2B5EF4-FFF2-40B4-BE49-F238E27FC236}">
                    <a16:creationId xmlns:a16="http://schemas.microsoft.com/office/drawing/2014/main" id="{1960790D-E236-F9C6-F28B-A8BF5B8C0962}"/>
                  </a:ext>
                </a:extLst>
              </p:cNvPr>
              <p:cNvSpPr txBox="1">
                <a:spLocks noRot="1" noChangeAspect="1" noMove="1" noResize="1" noEditPoints="1" noAdjustHandles="1" noChangeArrowheads="1" noChangeShapeType="1" noTextEdit="1"/>
              </p:cNvSpPr>
              <p:nvPr/>
            </p:nvSpPr>
            <p:spPr>
              <a:xfrm>
                <a:off x="6797407" y="3943758"/>
                <a:ext cx="4891489" cy="1267848"/>
              </a:xfrm>
              <a:prstGeom prst="rect">
                <a:avLst/>
              </a:prstGeom>
              <a:blipFill>
                <a:blip r:embed="rId4"/>
                <a:stretch>
                  <a:fillRect l="-871" t="-2381"/>
                </a:stretch>
              </a:blipFill>
              <a:ln w="12700" cap="flat" cmpd="sng" algn="ctr">
                <a:solidFill>
                  <a:schemeClr val="accent2"/>
                </a:solidFill>
                <a:prstDash val="solid"/>
                <a:miter lim="800000"/>
              </a:ln>
              <a:effectLst/>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1" name="ZoneTexte 10">
                <a:extLst>
                  <a:ext uri="{FF2B5EF4-FFF2-40B4-BE49-F238E27FC236}">
                    <a16:creationId xmlns:a16="http://schemas.microsoft.com/office/drawing/2014/main" id="{B2858A0B-6517-4E1E-0DBB-1604282E489D}"/>
                  </a:ext>
                </a:extLst>
              </p:cNvPr>
              <p:cNvSpPr txBox="1"/>
              <p:nvPr/>
            </p:nvSpPr>
            <p:spPr>
              <a:xfrm>
                <a:off x="596435" y="3943758"/>
                <a:ext cx="5796366" cy="667747"/>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a:t>GROUPEMENT SERIE</a:t>
                </a:r>
              </a:p>
              <a:p>
                <a:pPr/>
                <a14:m>
                  <m:oMathPara xmlns:m="http://schemas.openxmlformats.org/officeDocument/2006/math">
                    <m:oMathParaPr>
                      <m:jc m:val="centerGroup"/>
                    </m:oMathParaPr>
                    <m:oMath xmlns:m="http://schemas.openxmlformats.org/officeDocument/2006/math">
                      <m:sSub>
                        <m:sSubPr>
                          <m:ctrlPr>
                            <a:rPr lang="fr-FR" i="1" smtClean="0">
                              <a:latin typeface="Cambria Math" panose="02040503050406030204" pitchFamily="18" charset="0"/>
                            </a:rPr>
                          </m:ctrlPr>
                        </m:sSubPr>
                        <m:e>
                          <m:r>
                            <a:rPr lang="de-DE" b="0" i="1" smtClean="0">
                              <a:latin typeface="Cambria Math" panose="02040503050406030204" pitchFamily="18" charset="0"/>
                            </a:rPr>
                            <m:t>𝑅</m:t>
                          </m:r>
                        </m:e>
                        <m:sub>
                          <m:r>
                            <a:rPr lang="de-DE" b="0" i="1" smtClean="0">
                              <a:latin typeface="Cambria Math" panose="02040503050406030204" pitchFamily="18" charset="0"/>
                            </a:rPr>
                            <m:t>𝑒𝑞</m:t>
                          </m:r>
                        </m:sub>
                      </m:sSub>
                      <m:r>
                        <a:rPr lang="de-DE" b="0" i="1" smtClean="0">
                          <a:latin typeface="Cambria Math" panose="02040503050406030204" pitchFamily="18" charset="0"/>
                        </a:rPr>
                        <m:t>=</m:t>
                      </m:r>
                      <m:r>
                        <a:rPr lang="de-DE" b="0" i="1" smtClean="0">
                          <a:latin typeface="Cambria Math" panose="02040503050406030204" pitchFamily="18" charset="0"/>
                        </a:rPr>
                        <m:t>𝑅</m:t>
                      </m:r>
                      <m:r>
                        <a:rPr lang="de-DE" b="0" i="1" smtClean="0">
                          <a:latin typeface="Cambria Math" panose="02040503050406030204" pitchFamily="18" charset="0"/>
                        </a:rPr>
                        <m:t>1+</m:t>
                      </m:r>
                      <m:r>
                        <a:rPr lang="de-DE" b="0" i="1" smtClean="0">
                          <a:latin typeface="Cambria Math" panose="02040503050406030204" pitchFamily="18" charset="0"/>
                        </a:rPr>
                        <m:t>𝑅</m:t>
                      </m:r>
                      <m:r>
                        <a:rPr lang="de-DE" b="0" i="1" smtClean="0">
                          <a:latin typeface="Cambria Math" panose="02040503050406030204" pitchFamily="18" charset="0"/>
                        </a:rPr>
                        <m:t>2+</m:t>
                      </m:r>
                      <m:r>
                        <a:rPr lang="de-DE" b="0" i="1" smtClean="0">
                          <a:latin typeface="Cambria Math" panose="02040503050406030204" pitchFamily="18" charset="0"/>
                        </a:rPr>
                        <m:t>𝑅</m:t>
                      </m:r>
                      <m:r>
                        <a:rPr lang="de-DE" b="0" i="1" smtClean="0">
                          <a:latin typeface="Cambria Math" panose="02040503050406030204" pitchFamily="18" charset="0"/>
                        </a:rPr>
                        <m:t>3</m:t>
                      </m:r>
                    </m:oMath>
                  </m:oMathPara>
                </a14:m>
                <a:endParaRPr lang="fr-FR" dirty="0"/>
              </a:p>
            </p:txBody>
          </p:sp>
        </mc:Choice>
        <mc:Fallback xmlns="">
          <p:sp>
            <p:nvSpPr>
              <p:cNvPr id="11" name="ZoneTexte 10">
                <a:extLst>
                  <a:ext uri="{FF2B5EF4-FFF2-40B4-BE49-F238E27FC236}">
                    <a16:creationId xmlns:a16="http://schemas.microsoft.com/office/drawing/2014/main" id="{B2858A0B-6517-4E1E-0DBB-1604282E489D}"/>
                  </a:ext>
                </a:extLst>
              </p:cNvPr>
              <p:cNvSpPr txBox="1">
                <a:spLocks noRot="1" noChangeAspect="1" noMove="1" noResize="1" noEditPoints="1" noAdjustHandles="1" noChangeArrowheads="1" noChangeShapeType="1" noTextEdit="1"/>
              </p:cNvSpPr>
              <p:nvPr/>
            </p:nvSpPr>
            <p:spPr>
              <a:xfrm>
                <a:off x="596435" y="3943758"/>
                <a:ext cx="5796366" cy="667747"/>
              </a:xfrm>
              <a:prstGeom prst="rect">
                <a:avLst/>
              </a:prstGeom>
              <a:blipFill>
                <a:blip r:embed="rId5"/>
                <a:stretch>
                  <a:fillRect l="-839" t="-4505" b="-901"/>
                </a:stretch>
              </a:blipFill>
              <a:ln w="12700" cap="flat" cmpd="sng" algn="ctr">
                <a:solidFill>
                  <a:schemeClr val="accent2"/>
                </a:solidFill>
                <a:prstDash val="solid"/>
                <a:miter lim="800000"/>
              </a:ln>
              <a:effectLst/>
            </p:spPr>
            <p:txBody>
              <a:bodyPr/>
              <a:lstStyle/>
              <a:p>
                <a:r>
                  <a:rPr lang="fr-FR">
                    <a:noFill/>
                  </a:rPr>
                  <a:t> </a:t>
                </a:r>
              </a:p>
            </p:txBody>
          </p:sp>
        </mc:Fallback>
      </mc:AlternateContent>
      <p:sp>
        <p:nvSpPr>
          <p:cNvPr id="13" name="ZoneTexte 12">
            <a:extLst>
              <a:ext uri="{FF2B5EF4-FFF2-40B4-BE49-F238E27FC236}">
                <a16:creationId xmlns:a16="http://schemas.microsoft.com/office/drawing/2014/main" id="{766B10A9-11F2-51A0-FCF8-5D9BECF023F5}"/>
              </a:ext>
            </a:extLst>
          </p:cNvPr>
          <p:cNvSpPr txBox="1"/>
          <p:nvPr/>
        </p:nvSpPr>
        <p:spPr>
          <a:xfrm>
            <a:off x="4446356" y="585343"/>
            <a:ext cx="3299288"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a:t>GROUPEMENT DES RESISTANCES</a:t>
            </a:r>
          </a:p>
        </p:txBody>
      </p:sp>
    </p:spTree>
    <p:extLst>
      <p:ext uri="{BB962C8B-B14F-4D97-AF65-F5344CB8AC3E}">
        <p14:creationId xmlns:p14="http://schemas.microsoft.com/office/powerpoint/2010/main" val="17060191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ZoneTexte 4">
                <a:extLst>
                  <a:ext uri="{FF2B5EF4-FFF2-40B4-BE49-F238E27FC236}">
                    <a16:creationId xmlns:a16="http://schemas.microsoft.com/office/drawing/2014/main" id="{D0C686CB-F8AD-6CAE-AF4A-7EA93B533CF4}"/>
                  </a:ext>
                </a:extLst>
              </p:cNvPr>
              <p:cNvSpPr txBox="1"/>
              <p:nvPr/>
            </p:nvSpPr>
            <p:spPr>
              <a:xfrm>
                <a:off x="838200" y="1375786"/>
                <a:ext cx="10310870" cy="1870640"/>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b="1" dirty="0" smtClean="0"/>
                  <a:t>PUISSANCE EN ELECTRICITE</a:t>
                </a:r>
                <a14:m>
                  <m:oMath xmlns:m="http://schemas.openxmlformats.org/officeDocument/2006/math">
                    <m:r>
                      <a:rPr lang="fr-FR" b="1" i="0" dirty="0" smtClean="0">
                        <a:latin typeface="Cambria Math" panose="02040503050406030204" pitchFamily="18" charset="0"/>
                      </a:rPr>
                      <m:t>:</m:t>
                    </m:r>
                  </m:oMath>
                </a14:m>
                <a:endParaRPr lang="fr-FR" b="1" i="0" dirty="0" smtClean="0">
                  <a:latin typeface="Cambria Math" panose="02040503050406030204" pitchFamily="18" charset="0"/>
                </a:endParaRPr>
              </a:p>
              <a:p>
                <a:pPr algn="ctr"/>
                <a14:m>
                  <m:oMath xmlns:m="http://schemas.openxmlformats.org/officeDocument/2006/math">
                    <m:r>
                      <a:rPr lang="fr-FR" b="1" i="0" dirty="0" smtClean="0">
                        <a:latin typeface="Cambria Math" panose="02040503050406030204" pitchFamily="18" charset="0"/>
                      </a:rPr>
                      <m:t> </m:t>
                    </m:r>
                    <m:r>
                      <a:rPr lang="fr-FR" i="1" dirty="0">
                        <a:latin typeface="Cambria Math" panose="02040503050406030204" pitchFamily="18" charset="0"/>
                      </a:rPr>
                      <m:t>𝑃</m:t>
                    </m:r>
                    <m:r>
                      <a:rPr lang="fr-FR" i="1" dirty="0">
                        <a:latin typeface="Cambria Math" panose="02040503050406030204" pitchFamily="18" charset="0"/>
                      </a:rPr>
                      <m:t>= </m:t>
                    </m:r>
                    <m:f>
                      <m:fPr>
                        <m:ctrlPr>
                          <a:rPr lang="fr-FR" i="1" dirty="0">
                            <a:latin typeface="Cambria Math" panose="02040503050406030204" pitchFamily="18" charset="0"/>
                          </a:rPr>
                        </m:ctrlPr>
                      </m:fPr>
                      <m:num>
                        <m:r>
                          <a:rPr lang="fr-FR" i="1" dirty="0">
                            <a:latin typeface="Cambria Math" panose="02040503050406030204" pitchFamily="18" charset="0"/>
                          </a:rPr>
                          <m:t>𝑊</m:t>
                        </m:r>
                        <m:r>
                          <a:rPr lang="fr-FR" i="1" baseline="-25000" dirty="0" err="1">
                            <a:latin typeface="Cambria Math" panose="02040503050406030204" pitchFamily="18" charset="0"/>
                          </a:rPr>
                          <m:t>𝑗</m:t>
                        </m:r>
                      </m:num>
                      <m:den>
                        <m:r>
                          <a:rPr lang="de-DE" i="1" dirty="0">
                            <a:latin typeface="Cambria Math" panose="02040503050406030204" pitchFamily="18" charset="0"/>
                          </a:rPr>
                          <m:t>𝑡</m:t>
                        </m:r>
                      </m:den>
                    </m:f>
                    <m:r>
                      <a:rPr lang="fr-FR" i="1" dirty="0">
                        <a:latin typeface="Cambria Math" panose="02040503050406030204" pitchFamily="18" charset="0"/>
                      </a:rPr>
                      <m:t> =</m:t>
                    </m:r>
                    <m:r>
                      <a:rPr lang="fr-FR" i="1" dirty="0">
                        <a:latin typeface="Cambria Math" panose="02040503050406030204" pitchFamily="18" charset="0"/>
                      </a:rPr>
                      <m:t>𝑈𝐼</m:t>
                    </m:r>
                    <m:r>
                      <a:rPr lang="fr-FR" i="1" dirty="0">
                        <a:latin typeface="Cambria Math" panose="02040503050406030204" pitchFamily="18" charset="0"/>
                      </a:rPr>
                      <m:t> </m:t>
                    </m:r>
                    <m:r>
                      <a:rPr lang="fr-FR" b="1" i="0" dirty="0" smtClean="0">
                        <a:latin typeface="Cambria Math" panose="02040503050406030204" pitchFamily="18" charset="0"/>
                      </a:rPr>
                      <m:t> </m:t>
                    </m:r>
                  </m:oMath>
                </a14:m>
                <a:r>
                  <a:rPr lang="fr-FR" dirty="0" smtClean="0"/>
                  <a:t>exprimée </a:t>
                </a:r>
                <a:r>
                  <a:rPr lang="fr-FR" dirty="0"/>
                  <a:t>en </a:t>
                </a:r>
                <a:r>
                  <a:rPr lang="fr-FR" dirty="0" smtClean="0"/>
                  <a:t>watt</a:t>
                </a:r>
              </a:p>
              <a:p>
                <a:endParaRPr lang="fr-FR" b="1" dirty="0" smtClean="0"/>
              </a:p>
              <a:p>
                <a:r>
                  <a:rPr lang="fr-FR" b="1" dirty="0" smtClean="0"/>
                  <a:t>EFFET </a:t>
                </a:r>
                <a:r>
                  <a:rPr lang="fr-FR" b="1" dirty="0"/>
                  <a:t>JOULE</a:t>
                </a:r>
              </a:p>
              <a:p>
                <a:r>
                  <a:rPr lang="fr-FR" dirty="0"/>
                  <a:t>Tout conducteur parcouru par un courant est le siège d’un dégagement de chaleur. </a:t>
                </a:r>
              </a:p>
              <a:p>
                <a:endParaRPr lang="fr-FR" dirty="0"/>
              </a:p>
            </p:txBody>
          </p:sp>
        </mc:Choice>
        <mc:Fallback xmlns="">
          <p:sp>
            <p:nvSpPr>
              <p:cNvPr id="5" name="ZoneTexte 4">
                <a:extLst>
                  <a:ext uri="{FF2B5EF4-FFF2-40B4-BE49-F238E27FC236}">
                    <a16:creationId xmlns:a16="http://schemas.microsoft.com/office/drawing/2014/main" id="{D0C686CB-F8AD-6CAE-AF4A-7EA93B533CF4}"/>
                  </a:ext>
                </a:extLst>
              </p:cNvPr>
              <p:cNvSpPr txBox="1">
                <a:spLocks noRot="1" noChangeAspect="1" noMove="1" noResize="1" noEditPoints="1" noAdjustHandles="1" noChangeArrowheads="1" noChangeShapeType="1" noTextEdit="1"/>
              </p:cNvSpPr>
              <p:nvPr/>
            </p:nvSpPr>
            <p:spPr>
              <a:xfrm>
                <a:off x="838200" y="1375786"/>
                <a:ext cx="10310870" cy="1870640"/>
              </a:xfrm>
              <a:prstGeom prst="rect">
                <a:avLst/>
              </a:prstGeom>
              <a:blipFill>
                <a:blip r:embed="rId2"/>
                <a:stretch>
                  <a:fillRect l="-473" t="-1618"/>
                </a:stretch>
              </a:blipFill>
              <a:ln w="12700" cap="flat" cmpd="sng" algn="ctr">
                <a:solidFill>
                  <a:schemeClr val="accent2"/>
                </a:solidFill>
                <a:prstDash val="solid"/>
                <a:miter lim="800000"/>
              </a:ln>
              <a:effectLst/>
            </p:spPr>
            <p:txBody>
              <a:bodyPr/>
              <a:lstStyle/>
              <a:p>
                <a:r>
                  <a:rPr lang="fr-FR">
                    <a:noFill/>
                  </a:rPr>
                  <a:t> </a:t>
                </a:r>
              </a:p>
            </p:txBody>
          </p:sp>
        </mc:Fallback>
      </mc:AlternateContent>
    </p:spTree>
    <p:extLst>
      <p:ext uri="{BB962C8B-B14F-4D97-AF65-F5344CB8AC3E}">
        <p14:creationId xmlns:p14="http://schemas.microsoft.com/office/powerpoint/2010/main" val="31360502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BB688FAC-9ABF-1611-4FAA-B158C749DECB}"/>
              </a:ext>
            </a:extLst>
          </p:cNvPr>
          <p:cNvSpPr txBox="1"/>
          <p:nvPr/>
        </p:nvSpPr>
        <p:spPr>
          <a:xfrm>
            <a:off x="280187" y="1885738"/>
            <a:ext cx="8134764" cy="3831818"/>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gn="just">
              <a:lnSpc>
                <a:spcPct val="150000"/>
              </a:lnSpc>
              <a:buFont typeface="Arial" panose="020B0604020202020204" pitchFamily="34" charset="0"/>
              <a:buChar char="•"/>
            </a:pPr>
            <a:r>
              <a:rPr lang="fr-FR" dirty="0" smtClean="0"/>
              <a:t>La </a:t>
            </a:r>
            <a:r>
              <a:rPr lang="fr-FR" dirty="0"/>
              <a:t>FEM d’un </a:t>
            </a:r>
            <a:r>
              <a:rPr lang="fr-FR" dirty="0" smtClean="0"/>
              <a:t>générateur la </a:t>
            </a:r>
            <a:r>
              <a:rPr lang="fr-FR" dirty="0"/>
              <a:t>tension entre ses bornes à circuit ouvert, </a:t>
            </a:r>
          </a:p>
          <a:p>
            <a:pPr marL="285750" indent="-285750" algn="just">
              <a:lnSpc>
                <a:spcPct val="150000"/>
              </a:lnSpc>
              <a:buFont typeface="Arial" panose="020B0604020202020204" pitchFamily="34" charset="0"/>
              <a:buChar char="•"/>
            </a:pPr>
            <a:r>
              <a:rPr lang="fr-FR" dirty="0"/>
              <a:t>La FEM c’est la DDP à circuit ouvert, elle se mesure avec un </a:t>
            </a:r>
            <a:r>
              <a:rPr lang="fr-FR" dirty="0" smtClean="0"/>
              <a:t>voltmètre</a:t>
            </a:r>
            <a:endParaRPr lang="fr-FR" dirty="0"/>
          </a:p>
          <a:p>
            <a:pPr marL="285750" indent="-285750" algn="just">
              <a:lnSpc>
                <a:spcPct val="150000"/>
              </a:lnSpc>
              <a:buFont typeface="Arial" panose="020B0604020202020204" pitchFamily="34" charset="0"/>
              <a:buChar char="•"/>
            </a:pPr>
            <a:r>
              <a:rPr lang="fr-FR" dirty="0"/>
              <a:t> </a:t>
            </a:r>
            <a:r>
              <a:rPr lang="fr-FR" dirty="0" smtClean="0"/>
              <a:t>Si </a:t>
            </a:r>
            <a:r>
              <a:rPr lang="fr-FR" dirty="0"/>
              <a:t>l’on relie le générateur à un circuit récepteur de résistance R le générateur débite un courant I dans le circuit.</a:t>
            </a:r>
          </a:p>
          <a:p>
            <a:pPr marL="285750" indent="-285750" algn="just">
              <a:lnSpc>
                <a:spcPct val="150000"/>
              </a:lnSpc>
              <a:buFont typeface="Arial" panose="020B0604020202020204" pitchFamily="34" charset="0"/>
              <a:buChar char="•"/>
            </a:pPr>
            <a:r>
              <a:rPr lang="fr-FR" dirty="0"/>
              <a:t>On constate que la tension aux bornes du récepteur U est inférieure à E (FEM).</a:t>
            </a:r>
          </a:p>
          <a:p>
            <a:pPr marL="285750" indent="-285750" algn="just">
              <a:lnSpc>
                <a:spcPct val="150000"/>
              </a:lnSpc>
              <a:buFont typeface="Arial" panose="020B0604020202020204" pitchFamily="34" charset="0"/>
              <a:buChar char="•"/>
            </a:pPr>
            <a:r>
              <a:rPr lang="fr-FR" dirty="0"/>
              <a:t>Cette tension U décroît lorsque le courant débité augmente.</a:t>
            </a:r>
          </a:p>
          <a:p>
            <a:pPr marL="285750" indent="-285750" algn="just">
              <a:lnSpc>
                <a:spcPct val="150000"/>
              </a:lnSpc>
              <a:buFont typeface="Arial" panose="020B0604020202020204" pitchFamily="34" charset="0"/>
              <a:buChar char="•"/>
            </a:pPr>
            <a:r>
              <a:rPr lang="fr-FR" dirty="0"/>
              <a:t>On appelle chute de tension interne (u) la différence entre E et U :u = E - U</a:t>
            </a:r>
          </a:p>
          <a:p>
            <a:pPr marL="285750" indent="-285750" algn="just">
              <a:lnSpc>
                <a:spcPct val="150000"/>
              </a:lnSpc>
              <a:buFont typeface="Arial" panose="020B0604020202020204" pitchFamily="34" charset="0"/>
              <a:buChar char="•"/>
            </a:pPr>
            <a:r>
              <a:rPr lang="fr-FR" dirty="0"/>
              <a:t>C’est la résistance interne du générateur qui est la cause de la chute de tension interne </a:t>
            </a:r>
            <a:r>
              <a:rPr lang="fr-FR" dirty="0" smtClean="0"/>
              <a:t>d’où: U </a:t>
            </a:r>
            <a:r>
              <a:rPr lang="fr-FR" dirty="0"/>
              <a:t>= E - ri </a:t>
            </a:r>
          </a:p>
        </p:txBody>
      </p:sp>
      <p:sp>
        <p:nvSpPr>
          <p:cNvPr id="3" name="Rectangle 2"/>
          <p:cNvSpPr/>
          <p:nvPr/>
        </p:nvSpPr>
        <p:spPr>
          <a:xfrm>
            <a:off x="3840530" y="229410"/>
            <a:ext cx="4486228" cy="369332"/>
          </a:xfrm>
          <a:prstGeom prst="rect">
            <a:avLst/>
          </a:prstGeom>
        </p:spPr>
        <p:txBody>
          <a:bodyPr wrap="none">
            <a:spAutoFit/>
          </a:bodyPr>
          <a:lstStyle/>
          <a:p>
            <a:pPr algn="just"/>
            <a:r>
              <a:rPr lang="fr-FR" b="1" dirty="0"/>
              <a:t>FORCE ELECTROMOTRICE D’UN GENERATEUR</a:t>
            </a:r>
          </a:p>
        </p:txBody>
      </p:sp>
      <p:pic>
        <p:nvPicPr>
          <p:cNvPr id="4" name="Image 3"/>
          <p:cNvPicPr>
            <a:picLocks noChangeAspect="1"/>
          </p:cNvPicPr>
          <p:nvPr/>
        </p:nvPicPr>
        <p:blipFill>
          <a:blip r:embed="rId2"/>
          <a:stretch>
            <a:fillRect/>
          </a:stretch>
        </p:blipFill>
        <p:spPr>
          <a:xfrm>
            <a:off x="8719751" y="673022"/>
            <a:ext cx="3352800" cy="2425433"/>
          </a:xfrm>
          <a:prstGeom prst="rect">
            <a:avLst/>
          </a:prstGeom>
        </p:spPr>
      </p:pic>
      <p:pic>
        <p:nvPicPr>
          <p:cNvPr id="6" name="Image 5"/>
          <p:cNvPicPr>
            <a:picLocks noChangeAspect="1"/>
          </p:cNvPicPr>
          <p:nvPr/>
        </p:nvPicPr>
        <p:blipFill>
          <a:blip r:embed="rId3"/>
          <a:stretch>
            <a:fillRect/>
          </a:stretch>
        </p:blipFill>
        <p:spPr>
          <a:xfrm>
            <a:off x="8719751" y="4317270"/>
            <a:ext cx="3352800" cy="1362075"/>
          </a:xfrm>
          <a:prstGeom prst="rect">
            <a:avLst/>
          </a:prstGeom>
        </p:spPr>
      </p:pic>
    </p:spTree>
    <p:extLst>
      <p:ext uri="{BB962C8B-B14F-4D97-AF65-F5344CB8AC3E}">
        <p14:creationId xmlns:p14="http://schemas.microsoft.com/office/powerpoint/2010/main" val="347614213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Espace réservé du contenu 10">
            <a:extLst>
              <a:ext uri="{FF2B5EF4-FFF2-40B4-BE49-F238E27FC236}">
                <a16:creationId xmlns:a16="http://schemas.microsoft.com/office/drawing/2014/main" id="{EC1841A7-242F-7AEA-B567-579D8D99A6D9}"/>
              </a:ext>
            </a:extLst>
          </p:cNvPr>
          <p:cNvPicPr>
            <a:picLocks noGrp="1" noChangeAspect="1"/>
          </p:cNvPicPr>
          <p:nvPr>
            <p:ph idx="1"/>
          </p:nvPr>
        </p:nvPicPr>
        <p:blipFill>
          <a:blip r:embed="rId2"/>
          <a:stretch>
            <a:fillRect/>
          </a:stretch>
        </p:blipFill>
        <p:spPr>
          <a:xfrm>
            <a:off x="7397858" y="1690688"/>
            <a:ext cx="4277532" cy="2456481"/>
          </a:xfrm>
        </p:spPr>
      </p:pic>
      <p:sp>
        <p:nvSpPr>
          <p:cNvPr id="9" name="ZoneTexte 8">
            <a:extLst>
              <a:ext uri="{FF2B5EF4-FFF2-40B4-BE49-F238E27FC236}">
                <a16:creationId xmlns:a16="http://schemas.microsoft.com/office/drawing/2014/main" id="{A1ADEDCF-AB38-C67C-1EFF-22443C8A8DE6}"/>
              </a:ext>
            </a:extLst>
          </p:cNvPr>
          <p:cNvSpPr txBox="1"/>
          <p:nvPr/>
        </p:nvSpPr>
        <p:spPr>
          <a:xfrm>
            <a:off x="606846" y="4805174"/>
            <a:ext cx="4967689" cy="923330"/>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a:t>RHEOSTAT</a:t>
            </a:r>
          </a:p>
          <a:p>
            <a:r>
              <a:rPr lang="fr-FR" dirty="0"/>
              <a:t>C’est une résistance variable, branchée en série avec l’élément dont on veut contrôler l’intensité I.</a:t>
            </a:r>
          </a:p>
        </p:txBody>
      </p:sp>
      <p:pic>
        <p:nvPicPr>
          <p:cNvPr id="13" name="Image 12">
            <a:extLst>
              <a:ext uri="{FF2B5EF4-FFF2-40B4-BE49-F238E27FC236}">
                <a16:creationId xmlns:a16="http://schemas.microsoft.com/office/drawing/2014/main" id="{379F3E76-32D1-9135-2F45-504DF3EAD88E}"/>
              </a:ext>
            </a:extLst>
          </p:cNvPr>
          <p:cNvPicPr>
            <a:picLocks noChangeAspect="1"/>
          </p:cNvPicPr>
          <p:nvPr/>
        </p:nvPicPr>
        <p:blipFill>
          <a:blip r:embed="rId3"/>
          <a:stretch>
            <a:fillRect/>
          </a:stretch>
        </p:blipFill>
        <p:spPr>
          <a:xfrm>
            <a:off x="516610" y="2167322"/>
            <a:ext cx="5579390" cy="1534332"/>
          </a:xfrm>
          <a:prstGeom prst="rect">
            <a:avLst/>
          </a:prstGeom>
        </p:spPr>
      </p:pic>
      <p:sp>
        <p:nvSpPr>
          <p:cNvPr id="15" name="ZoneTexte 14">
            <a:extLst>
              <a:ext uri="{FF2B5EF4-FFF2-40B4-BE49-F238E27FC236}">
                <a16:creationId xmlns:a16="http://schemas.microsoft.com/office/drawing/2014/main" id="{39162D4F-AE58-4508-F9EA-55463B7CC854}"/>
              </a:ext>
            </a:extLst>
          </p:cNvPr>
          <p:cNvSpPr txBox="1"/>
          <p:nvPr/>
        </p:nvSpPr>
        <p:spPr>
          <a:xfrm>
            <a:off x="6243810" y="4666675"/>
            <a:ext cx="5341344" cy="1477328"/>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a:t>POTENTIOMETRE (DIVISEUR DE TENSION)</a:t>
            </a:r>
          </a:p>
          <a:p>
            <a:r>
              <a:rPr lang="fr-FR" dirty="0"/>
              <a:t>Il permet d’appliquer à un récepteur, une tension déterminée en déplaçant le curseur. </a:t>
            </a:r>
            <a:endParaRPr lang="fr-FR" dirty="0" smtClean="0"/>
          </a:p>
          <a:p>
            <a:r>
              <a:rPr lang="fr-FR" dirty="0" smtClean="0"/>
              <a:t>La </a:t>
            </a:r>
            <a:r>
              <a:rPr lang="fr-FR" dirty="0"/>
              <a:t>valeur peut varier de 0 à la valeur U appliquée entre A et B.</a:t>
            </a:r>
          </a:p>
        </p:txBody>
      </p:sp>
    </p:spTree>
    <p:extLst>
      <p:ext uri="{BB962C8B-B14F-4D97-AF65-F5344CB8AC3E}">
        <p14:creationId xmlns:p14="http://schemas.microsoft.com/office/powerpoint/2010/main" val="376125093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1" name="ZoneTexte 10">
                <a:extLst>
                  <a:ext uri="{FF2B5EF4-FFF2-40B4-BE49-F238E27FC236}">
                    <a16:creationId xmlns:a16="http://schemas.microsoft.com/office/drawing/2014/main" id="{C4058FCA-B7F8-58E3-8D34-E06C0B34D4D7}"/>
                  </a:ext>
                </a:extLst>
              </p:cNvPr>
              <p:cNvSpPr txBox="1"/>
              <p:nvPr/>
            </p:nvSpPr>
            <p:spPr>
              <a:xfrm>
                <a:off x="838200" y="4005855"/>
                <a:ext cx="10274300" cy="2009589"/>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smtClean="0"/>
                  <a:t>n </a:t>
                </a:r>
                <a:r>
                  <a:rPr lang="fr-FR" dirty="0"/>
                  <a:t>éléments générateurs, chacun développe une FEM e</a:t>
                </a:r>
              </a:p>
              <a:p>
                <a:pPr algn="ctr"/>
                <a:r>
                  <a:rPr lang="fr-FR" b="1" dirty="0"/>
                  <a:t>E=ne</a:t>
                </a:r>
              </a:p>
              <a:p>
                <a:r>
                  <a:rPr lang="fr-FR" dirty="0"/>
                  <a:t>r la résistance interne de chaque générateur</a:t>
                </a:r>
              </a:p>
              <a:p>
                <a:r>
                  <a:rPr lang="fr-FR" dirty="0"/>
                  <a:t>R la résistance du circuit d’utilisation</a:t>
                </a:r>
              </a:p>
              <a:p>
                <a:r>
                  <a:rPr lang="fr-FR" dirty="0"/>
                  <a:t>Le courant débité est donné par la relation (Loi d’Ohm) : </a:t>
                </a:r>
                <a:endParaRPr lang="fr-FR" dirty="0" smtClean="0"/>
              </a:p>
              <a:p>
                <a:pPr/>
                <a14:m>
                  <m:oMathPara xmlns:m="http://schemas.openxmlformats.org/officeDocument/2006/math">
                    <m:oMathParaPr>
                      <m:jc m:val="centerGroup"/>
                    </m:oMathParaPr>
                    <m:oMath xmlns:m="http://schemas.openxmlformats.org/officeDocument/2006/math">
                      <m:r>
                        <a:rPr lang="fr-FR" sz="2000" b="1" i="1" dirty="0" smtClean="0">
                          <a:latin typeface="Cambria Math" panose="02040503050406030204" pitchFamily="18" charset="0"/>
                        </a:rPr>
                        <m:t>𝑰</m:t>
                      </m:r>
                      <m:r>
                        <a:rPr lang="fr-FR" sz="2000" b="1" i="1" dirty="0" smtClean="0">
                          <a:latin typeface="Cambria Math" panose="02040503050406030204" pitchFamily="18" charset="0"/>
                        </a:rPr>
                        <m:t>=</m:t>
                      </m:r>
                      <m:f>
                        <m:fPr>
                          <m:ctrlPr>
                            <a:rPr lang="fr-FR" sz="2000" b="1" i="1" dirty="0" smtClean="0">
                              <a:latin typeface="Cambria Math" panose="02040503050406030204" pitchFamily="18" charset="0"/>
                            </a:rPr>
                          </m:ctrlPr>
                        </m:fPr>
                        <m:num>
                          <m:r>
                            <a:rPr lang="de-DE" sz="2000" b="1" i="1" dirty="0" smtClean="0">
                              <a:latin typeface="Cambria Math" panose="02040503050406030204" pitchFamily="18" charset="0"/>
                            </a:rPr>
                            <m:t>𝒏𝒆</m:t>
                          </m:r>
                        </m:num>
                        <m:den>
                          <m:r>
                            <a:rPr lang="de-DE" sz="2000" b="1" i="1" dirty="0" smtClean="0">
                              <a:latin typeface="Cambria Math" panose="02040503050406030204" pitchFamily="18" charset="0"/>
                            </a:rPr>
                            <m:t>𝑹</m:t>
                          </m:r>
                          <m:r>
                            <a:rPr lang="de-DE" sz="2000" b="1" i="1" dirty="0" smtClean="0">
                              <a:latin typeface="Cambria Math" panose="02040503050406030204" pitchFamily="18" charset="0"/>
                            </a:rPr>
                            <m:t>+</m:t>
                          </m:r>
                          <m:r>
                            <a:rPr lang="de-DE" sz="2000" b="1" i="1" dirty="0" smtClean="0">
                              <a:latin typeface="Cambria Math" panose="02040503050406030204" pitchFamily="18" charset="0"/>
                            </a:rPr>
                            <m:t>𝒏𝒓</m:t>
                          </m:r>
                        </m:den>
                      </m:f>
                    </m:oMath>
                  </m:oMathPara>
                </a14:m>
                <a:endParaRPr lang="fr-FR" sz="2000" b="1" dirty="0"/>
              </a:p>
            </p:txBody>
          </p:sp>
        </mc:Choice>
        <mc:Fallback xmlns="">
          <p:sp>
            <p:nvSpPr>
              <p:cNvPr id="11" name="ZoneTexte 10">
                <a:extLst>
                  <a:ext uri="{FF2B5EF4-FFF2-40B4-BE49-F238E27FC236}">
                    <a16:creationId xmlns:a16="http://schemas.microsoft.com/office/drawing/2014/main" id="{C4058FCA-B7F8-58E3-8D34-E06C0B34D4D7}"/>
                  </a:ext>
                </a:extLst>
              </p:cNvPr>
              <p:cNvSpPr txBox="1">
                <a:spLocks noRot="1" noChangeAspect="1" noMove="1" noResize="1" noEditPoints="1" noAdjustHandles="1" noChangeArrowheads="1" noChangeShapeType="1" noTextEdit="1"/>
              </p:cNvSpPr>
              <p:nvPr/>
            </p:nvSpPr>
            <p:spPr>
              <a:xfrm>
                <a:off x="838200" y="4005855"/>
                <a:ext cx="10274300" cy="2009589"/>
              </a:xfrm>
              <a:prstGeom prst="rect">
                <a:avLst/>
              </a:prstGeom>
              <a:blipFill>
                <a:blip r:embed="rId2"/>
                <a:stretch>
                  <a:fillRect l="-474" t="-1205"/>
                </a:stretch>
              </a:blipFill>
              <a:ln w="12700" cap="flat" cmpd="sng" algn="ctr">
                <a:solidFill>
                  <a:schemeClr val="accent2"/>
                </a:solidFill>
                <a:prstDash val="solid"/>
                <a:miter lim="800000"/>
              </a:ln>
              <a:effectLst/>
            </p:spPr>
            <p:txBody>
              <a:bodyPr/>
              <a:lstStyle/>
              <a:p>
                <a:r>
                  <a:rPr lang="fr-FR">
                    <a:noFill/>
                  </a:rPr>
                  <a:t> </a:t>
                </a:r>
              </a:p>
            </p:txBody>
          </p:sp>
        </mc:Fallback>
      </mc:AlternateContent>
      <p:pic>
        <p:nvPicPr>
          <p:cNvPr id="13" name="Image 12">
            <a:extLst>
              <a:ext uri="{FF2B5EF4-FFF2-40B4-BE49-F238E27FC236}">
                <a16:creationId xmlns:a16="http://schemas.microsoft.com/office/drawing/2014/main" id="{DF4D8B3C-680A-1FC3-4472-36459618123D}"/>
              </a:ext>
            </a:extLst>
          </p:cNvPr>
          <p:cNvPicPr>
            <a:picLocks noChangeAspect="1"/>
          </p:cNvPicPr>
          <p:nvPr/>
        </p:nvPicPr>
        <p:blipFill>
          <a:blip r:embed="rId3"/>
          <a:stretch>
            <a:fillRect/>
          </a:stretch>
        </p:blipFill>
        <p:spPr>
          <a:xfrm>
            <a:off x="3748202" y="1254127"/>
            <a:ext cx="4823955" cy="2481288"/>
          </a:xfrm>
          <a:prstGeom prst="rect">
            <a:avLst/>
          </a:prstGeom>
        </p:spPr>
        <p:style>
          <a:lnRef idx="2">
            <a:schemeClr val="accent2"/>
          </a:lnRef>
          <a:fillRef idx="1">
            <a:schemeClr val="lt1"/>
          </a:fillRef>
          <a:effectRef idx="0">
            <a:schemeClr val="accent2"/>
          </a:effectRef>
          <a:fontRef idx="minor">
            <a:schemeClr val="dk1"/>
          </a:fontRef>
        </p:style>
      </p:pic>
      <p:sp>
        <p:nvSpPr>
          <p:cNvPr id="15" name="ZoneTexte 14">
            <a:extLst>
              <a:ext uri="{FF2B5EF4-FFF2-40B4-BE49-F238E27FC236}">
                <a16:creationId xmlns:a16="http://schemas.microsoft.com/office/drawing/2014/main" id="{3EBC745C-CF2F-C0AC-4E26-99827E94423C}"/>
              </a:ext>
            </a:extLst>
          </p:cNvPr>
          <p:cNvSpPr txBox="1"/>
          <p:nvPr/>
        </p:nvSpPr>
        <p:spPr>
          <a:xfrm>
            <a:off x="4673600" y="228599"/>
            <a:ext cx="3429000"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a:t>ASSOCIATION DES GENERATEURS</a:t>
            </a:r>
          </a:p>
        </p:txBody>
      </p:sp>
      <p:sp>
        <p:nvSpPr>
          <p:cNvPr id="2" name="Rectangle 1"/>
          <p:cNvSpPr/>
          <p:nvPr/>
        </p:nvSpPr>
        <p:spPr>
          <a:xfrm>
            <a:off x="5025901" y="683705"/>
            <a:ext cx="2476319" cy="369332"/>
          </a:xfrm>
          <a:prstGeom prst="rect">
            <a:avLst/>
          </a:prstGeom>
        </p:spPr>
        <p:txBody>
          <a:bodyPr wrap="none">
            <a:spAutoFit/>
          </a:bodyPr>
          <a:lstStyle/>
          <a:p>
            <a:r>
              <a:rPr lang="fr-FR" b="1" dirty="0"/>
              <a:t>GROUPEMENT EN SERIE</a:t>
            </a:r>
          </a:p>
        </p:txBody>
      </p:sp>
    </p:spTree>
    <p:extLst>
      <p:ext uri="{BB962C8B-B14F-4D97-AF65-F5344CB8AC3E}">
        <p14:creationId xmlns:p14="http://schemas.microsoft.com/office/powerpoint/2010/main" val="137734067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ZoneTexte 4">
                <a:extLst>
                  <a:ext uri="{FF2B5EF4-FFF2-40B4-BE49-F238E27FC236}">
                    <a16:creationId xmlns:a16="http://schemas.microsoft.com/office/drawing/2014/main" id="{E0AFBDD6-2191-6A13-88AE-2FF4AB3CF0B4}"/>
                  </a:ext>
                </a:extLst>
              </p:cNvPr>
              <p:cNvSpPr txBox="1"/>
              <p:nvPr/>
            </p:nvSpPr>
            <p:spPr>
              <a:xfrm>
                <a:off x="615950" y="2981973"/>
                <a:ext cx="8115300" cy="2009396"/>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nSpc>
                    <a:spcPct val="200000"/>
                  </a:lnSpc>
                </a:pPr>
                <a:r>
                  <a:rPr lang="fr-FR" dirty="0" smtClean="0"/>
                  <a:t>La </a:t>
                </a:r>
                <a:r>
                  <a:rPr lang="fr-FR" dirty="0"/>
                  <a:t>FEM du groupement est celle d’un élément (e).</a:t>
                </a:r>
              </a:p>
              <a:p>
                <a:pPr>
                  <a:lnSpc>
                    <a:spcPct val="200000"/>
                  </a:lnSpc>
                </a:pPr>
                <a:r>
                  <a:rPr lang="fr-FR" dirty="0"/>
                  <a:t>La résistance équivalente du groupement générateur </a:t>
                </a:r>
                <a:r>
                  <a:rPr lang="fr-FR" dirty="0" smtClean="0"/>
                  <a:t> est : </a:t>
                </a:r>
                <a:r>
                  <a:rPr lang="fr-FR" dirty="0" err="1" smtClean="0"/>
                  <a:t>R</a:t>
                </a:r>
                <a:r>
                  <a:rPr lang="fr-FR" baseline="-25000" dirty="0" err="1" smtClean="0"/>
                  <a:t>eq</a:t>
                </a:r>
                <a:r>
                  <a:rPr lang="fr-FR" dirty="0" smtClean="0"/>
                  <a:t>=r/n</a:t>
                </a:r>
                <a:endParaRPr lang="fr-FR" dirty="0"/>
              </a:p>
              <a:p>
                <a:pPr>
                  <a:lnSpc>
                    <a:spcPct val="200000"/>
                  </a:lnSpc>
                </a:pPr>
                <a:r>
                  <a:rPr lang="fr-FR" dirty="0"/>
                  <a:t>Le courant débité par le groupe est donné par la relation : </a:t>
                </a:r>
                <a14:m>
                  <m:oMath xmlns:m="http://schemas.openxmlformats.org/officeDocument/2006/math">
                    <m:r>
                      <a:rPr lang="fr-FR" sz="1800" i="1" dirty="0" smtClean="0">
                        <a:latin typeface="Cambria Math" panose="02040503050406030204" pitchFamily="18" charset="0"/>
                      </a:rPr>
                      <m:t>𝐼</m:t>
                    </m:r>
                    <m:r>
                      <a:rPr lang="fr-FR" sz="1800" i="1" dirty="0" smtClean="0">
                        <a:latin typeface="Cambria Math" panose="02040503050406030204" pitchFamily="18" charset="0"/>
                      </a:rPr>
                      <m:t>=</m:t>
                    </m:r>
                    <m:f>
                      <m:fPr>
                        <m:ctrlPr>
                          <a:rPr lang="fr-FR" sz="1800" i="1" dirty="0" smtClean="0">
                            <a:latin typeface="Cambria Math" panose="02040503050406030204" pitchFamily="18" charset="0"/>
                          </a:rPr>
                        </m:ctrlPr>
                      </m:fPr>
                      <m:num>
                        <m:r>
                          <a:rPr lang="de-DE" sz="1800" b="0" i="1" dirty="0" smtClean="0">
                            <a:latin typeface="Cambria Math" panose="02040503050406030204" pitchFamily="18" charset="0"/>
                          </a:rPr>
                          <m:t>𝑒</m:t>
                        </m:r>
                      </m:num>
                      <m:den>
                        <m:r>
                          <a:rPr lang="de-DE" sz="1800" b="0" i="1" dirty="0" smtClean="0">
                            <a:latin typeface="Cambria Math" panose="02040503050406030204" pitchFamily="18" charset="0"/>
                          </a:rPr>
                          <m:t>𝑅</m:t>
                        </m:r>
                        <m:r>
                          <a:rPr lang="de-DE" sz="1800" b="0" i="1" dirty="0" smtClean="0">
                            <a:latin typeface="Cambria Math" panose="02040503050406030204" pitchFamily="18" charset="0"/>
                          </a:rPr>
                          <m:t>+</m:t>
                        </m:r>
                        <m:r>
                          <a:rPr lang="de-DE" sz="1800" b="0" i="1" dirty="0" smtClean="0">
                            <a:latin typeface="Cambria Math" panose="02040503050406030204" pitchFamily="18" charset="0"/>
                          </a:rPr>
                          <m:t>𝑟</m:t>
                        </m:r>
                        <m:r>
                          <a:rPr lang="de-DE" sz="1800" b="0" i="1" dirty="0" smtClean="0">
                            <a:latin typeface="Cambria Math" panose="02040503050406030204" pitchFamily="18" charset="0"/>
                          </a:rPr>
                          <m:t>/</m:t>
                        </m:r>
                        <m:r>
                          <a:rPr lang="de-DE" sz="1800" b="0" i="1" dirty="0" smtClean="0">
                            <a:latin typeface="Cambria Math" panose="02040503050406030204" pitchFamily="18" charset="0"/>
                          </a:rPr>
                          <m:t>𝑛</m:t>
                        </m:r>
                      </m:den>
                    </m:f>
                  </m:oMath>
                </a14:m>
                <a:endParaRPr lang="fr-FR" dirty="0"/>
              </a:p>
            </p:txBody>
          </p:sp>
        </mc:Choice>
        <mc:Fallback xmlns="">
          <p:sp>
            <p:nvSpPr>
              <p:cNvPr id="5" name="ZoneTexte 4">
                <a:extLst>
                  <a:ext uri="{FF2B5EF4-FFF2-40B4-BE49-F238E27FC236}">
                    <a16:creationId xmlns:a16="http://schemas.microsoft.com/office/drawing/2014/main" id="{E0AFBDD6-2191-6A13-88AE-2FF4AB3CF0B4}"/>
                  </a:ext>
                </a:extLst>
              </p:cNvPr>
              <p:cNvSpPr txBox="1">
                <a:spLocks noRot="1" noChangeAspect="1" noMove="1" noResize="1" noEditPoints="1" noAdjustHandles="1" noChangeArrowheads="1" noChangeShapeType="1" noTextEdit="1"/>
              </p:cNvSpPr>
              <p:nvPr/>
            </p:nvSpPr>
            <p:spPr>
              <a:xfrm>
                <a:off x="615950" y="2981973"/>
                <a:ext cx="8115300" cy="2009396"/>
              </a:xfrm>
              <a:prstGeom prst="rect">
                <a:avLst/>
              </a:prstGeom>
              <a:blipFill>
                <a:blip r:embed="rId2"/>
                <a:stretch>
                  <a:fillRect l="-525"/>
                </a:stretch>
              </a:blipFill>
              <a:ln w="12700" cap="flat" cmpd="sng" algn="ctr">
                <a:solidFill>
                  <a:schemeClr val="accent2"/>
                </a:solidFill>
                <a:prstDash val="solid"/>
                <a:miter lim="800000"/>
              </a:ln>
              <a:effectLst/>
            </p:spPr>
            <p:txBody>
              <a:bodyPr/>
              <a:lstStyle/>
              <a:p>
                <a:r>
                  <a:rPr lang="fr-FR">
                    <a:noFill/>
                  </a:rPr>
                  <a:t> </a:t>
                </a:r>
              </a:p>
            </p:txBody>
          </p:sp>
        </mc:Fallback>
      </mc:AlternateContent>
      <p:pic>
        <p:nvPicPr>
          <p:cNvPr id="7" name="Image 6">
            <a:extLst>
              <a:ext uri="{FF2B5EF4-FFF2-40B4-BE49-F238E27FC236}">
                <a16:creationId xmlns:a16="http://schemas.microsoft.com/office/drawing/2014/main" id="{40C2F6F7-0765-E6FF-3D83-A85F8A40A109}"/>
              </a:ext>
            </a:extLst>
          </p:cNvPr>
          <p:cNvPicPr>
            <a:picLocks noChangeAspect="1"/>
          </p:cNvPicPr>
          <p:nvPr/>
        </p:nvPicPr>
        <p:blipFill>
          <a:blip r:embed="rId3"/>
          <a:stretch>
            <a:fillRect/>
          </a:stretch>
        </p:blipFill>
        <p:spPr>
          <a:xfrm>
            <a:off x="9222352" y="1690688"/>
            <a:ext cx="2789695" cy="3975315"/>
          </a:xfrm>
          <a:prstGeom prst="rect">
            <a:avLst/>
          </a:prstGeom>
        </p:spPr>
      </p:pic>
      <p:sp>
        <p:nvSpPr>
          <p:cNvPr id="6" name="ZoneTexte 5">
            <a:extLst>
              <a:ext uri="{FF2B5EF4-FFF2-40B4-BE49-F238E27FC236}">
                <a16:creationId xmlns:a16="http://schemas.microsoft.com/office/drawing/2014/main" id="{3EBC745C-CF2F-C0AC-4E26-99827E94423C}"/>
              </a:ext>
            </a:extLst>
          </p:cNvPr>
          <p:cNvSpPr txBox="1"/>
          <p:nvPr/>
        </p:nvSpPr>
        <p:spPr>
          <a:xfrm>
            <a:off x="4673600" y="228599"/>
            <a:ext cx="3429000"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a:t>ASSOCIATION DES GENERATEURS</a:t>
            </a:r>
          </a:p>
        </p:txBody>
      </p:sp>
      <p:sp>
        <p:nvSpPr>
          <p:cNvPr id="8" name="Rectangle 7"/>
          <p:cNvSpPr/>
          <p:nvPr/>
        </p:nvSpPr>
        <p:spPr>
          <a:xfrm>
            <a:off x="4995401" y="597931"/>
            <a:ext cx="2986459" cy="369332"/>
          </a:xfrm>
          <a:prstGeom prst="rect">
            <a:avLst/>
          </a:prstGeom>
        </p:spPr>
        <p:txBody>
          <a:bodyPr wrap="none">
            <a:spAutoFit/>
          </a:bodyPr>
          <a:lstStyle/>
          <a:p>
            <a:r>
              <a:rPr lang="fr-FR" b="1" dirty="0" smtClean="0"/>
              <a:t>GROUPEMENT </a:t>
            </a:r>
            <a:r>
              <a:rPr lang="fr-FR" b="1" dirty="0"/>
              <a:t>EN PARALLELE</a:t>
            </a:r>
          </a:p>
        </p:txBody>
      </p:sp>
    </p:spTree>
    <p:extLst>
      <p:ext uri="{BB962C8B-B14F-4D97-AF65-F5344CB8AC3E}">
        <p14:creationId xmlns:p14="http://schemas.microsoft.com/office/powerpoint/2010/main" val="323358464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4C80A5C3-BA59-7B14-CD21-4A2623ECE2CF}"/>
              </a:ext>
            </a:extLst>
          </p:cNvPr>
          <p:cNvSpPr txBox="1"/>
          <p:nvPr/>
        </p:nvSpPr>
        <p:spPr>
          <a:xfrm>
            <a:off x="838200" y="758169"/>
            <a:ext cx="10985500" cy="1754326"/>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nSpc>
                <a:spcPct val="150000"/>
              </a:lnSpc>
            </a:pPr>
            <a:r>
              <a:rPr lang="fr-FR" dirty="0"/>
              <a:t>On appelle aimants, certains corps capables d’attirer certains métaux tels que le fer, le nickel, le cobalt. </a:t>
            </a:r>
          </a:p>
          <a:p>
            <a:pPr>
              <a:lnSpc>
                <a:spcPct val="150000"/>
              </a:lnSpc>
            </a:pPr>
            <a:r>
              <a:rPr lang="fr-FR" dirty="0"/>
              <a:t>Ces métaux peuvent aussi </a:t>
            </a:r>
            <a:r>
              <a:rPr lang="fr-FR" dirty="0" smtClean="0"/>
              <a:t>s’aimanter: corps </a:t>
            </a:r>
            <a:r>
              <a:rPr lang="fr-FR" dirty="0"/>
              <a:t>magnétiques ; </a:t>
            </a:r>
          </a:p>
          <a:p>
            <a:pPr>
              <a:lnSpc>
                <a:spcPct val="150000"/>
              </a:lnSpc>
            </a:pPr>
            <a:r>
              <a:rPr lang="fr-FR" dirty="0"/>
              <a:t>d’autres corps tels que le Pb, le Cu, l’Alu ne s’aimantent </a:t>
            </a:r>
            <a:r>
              <a:rPr lang="fr-FR" dirty="0" smtClean="0"/>
              <a:t>pas: non </a:t>
            </a:r>
            <a:r>
              <a:rPr lang="fr-FR" dirty="0"/>
              <a:t>magnétiques.</a:t>
            </a:r>
          </a:p>
          <a:p>
            <a:pPr>
              <a:lnSpc>
                <a:spcPct val="150000"/>
              </a:lnSpc>
            </a:pPr>
            <a:r>
              <a:rPr lang="fr-FR" dirty="0"/>
              <a:t>Le fer, le nickel, le cobalt sont des aimants naturels.</a:t>
            </a:r>
          </a:p>
        </p:txBody>
      </p:sp>
      <p:sp>
        <p:nvSpPr>
          <p:cNvPr id="7" name="ZoneTexte 6">
            <a:extLst>
              <a:ext uri="{FF2B5EF4-FFF2-40B4-BE49-F238E27FC236}">
                <a16:creationId xmlns:a16="http://schemas.microsoft.com/office/drawing/2014/main" id="{31F4B33D-7EBE-6619-5A5A-C5EA8E7DC1F0}"/>
              </a:ext>
            </a:extLst>
          </p:cNvPr>
          <p:cNvSpPr txBox="1"/>
          <p:nvPr/>
        </p:nvSpPr>
        <p:spPr>
          <a:xfrm>
            <a:off x="4434016" y="214491"/>
            <a:ext cx="4114800"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dirty="0"/>
              <a:t>MAGNETISME - ELECTROMAGNETTSME</a:t>
            </a:r>
          </a:p>
        </p:txBody>
      </p:sp>
      <p:sp>
        <p:nvSpPr>
          <p:cNvPr id="9" name="ZoneTexte 8">
            <a:extLst>
              <a:ext uri="{FF2B5EF4-FFF2-40B4-BE49-F238E27FC236}">
                <a16:creationId xmlns:a16="http://schemas.microsoft.com/office/drawing/2014/main" id="{2B2F7985-3D72-58E9-5E2F-385D539B226B}"/>
              </a:ext>
            </a:extLst>
          </p:cNvPr>
          <p:cNvSpPr txBox="1"/>
          <p:nvPr/>
        </p:nvSpPr>
        <p:spPr>
          <a:xfrm>
            <a:off x="838200" y="3411358"/>
            <a:ext cx="4759411" cy="2169825"/>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nSpc>
                <a:spcPct val="150000"/>
              </a:lnSpc>
            </a:pPr>
            <a:r>
              <a:rPr lang="fr-FR" b="1" dirty="0"/>
              <a:t>ACTIONS MECANIQUES ENTRE PÔLES </a:t>
            </a:r>
          </a:p>
          <a:p>
            <a:pPr>
              <a:lnSpc>
                <a:spcPct val="150000"/>
              </a:lnSpc>
            </a:pPr>
            <a:r>
              <a:rPr lang="fr-FR" dirty="0" smtClean="0"/>
              <a:t>Si on </a:t>
            </a:r>
            <a:r>
              <a:rPr lang="fr-FR" dirty="0"/>
              <a:t>met en </a:t>
            </a:r>
            <a:r>
              <a:rPr lang="fr-FR" dirty="0" smtClean="0"/>
              <a:t>en présence </a:t>
            </a:r>
            <a:r>
              <a:rPr lang="fr-FR" dirty="0"/>
              <a:t>2 aimants par leurs extrémités, on constate que :</a:t>
            </a:r>
          </a:p>
          <a:p>
            <a:pPr marL="285750" indent="-285750">
              <a:lnSpc>
                <a:spcPct val="150000"/>
              </a:lnSpc>
              <a:buFont typeface="Arial" panose="020B0604020202020204" pitchFamily="34" charset="0"/>
              <a:buChar char="•"/>
            </a:pPr>
            <a:r>
              <a:rPr lang="fr-FR" dirty="0"/>
              <a:t>les pôles de mêmes noms se repoussent,</a:t>
            </a:r>
          </a:p>
          <a:p>
            <a:pPr marL="285750" indent="-285750">
              <a:lnSpc>
                <a:spcPct val="150000"/>
              </a:lnSpc>
              <a:buFont typeface="Arial" panose="020B0604020202020204" pitchFamily="34" charset="0"/>
              <a:buChar char="•"/>
            </a:pPr>
            <a:r>
              <a:rPr lang="fr-FR" dirty="0"/>
              <a:t>les pôles de noms contraires </a:t>
            </a:r>
            <a:r>
              <a:rPr lang="fr-FR" dirty="0" smtClean="0"/>
              <a:t>tirent</a:t>
            </a:r>
          </a:p>
        </p:txBody>
      </p:sp>
      <p:pic>
        <p:nvPicPr>
          <p:cNvPr id="11" name="Image 10">
            <a:extLst>
              <a:ext uri="{FF2B5EF4-FFF2-40B4-BE49-F238E27FC236}">
                <a16:creationId xmlns:a16="http://schemas.microsoft.com/office/drawing/2014/main" id="{A96EFEE7-700D-57E4-B907-918219F905C1}"/>
              </a:ext>
            </a:extLst>
          </p:cNvPr>
          <p:cNvPicPr>
            <a:picLocks noChangeAspect="1"/>
          </p:cNvPicPr>
          <p:nvPr/>
        </p:nvPicPr>
        <p:blipFill>
          <a:blip r:embed="rId2"/>
          <a:stretch>
            <a:fillRect/>
          </a:stretch>
        </p:blipFill>
        <p:spPr>
          <a:xfrm>
            <a:off x="5778314" y="3279685"/>
            <a:ext cx="6045386" cy="2301498"/>
          </a:xfrm>
          <a:prstGeom prst="rect">
            <a:avLst/>
          </a:prstGeom>
        </p:spPr>
      </p:pic>
    </p:spTree>
    <p:extLst>
      <p:ext uri="{BB962C8B-B14F-4D97-AF65-F5344CB8AC3E}">
        <p14:creationId xmlns:p14="http://schemas.microsoft.com/office/powerpoint/2010/main" val="161442665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ZoneTexte 6">
            <a:extLst>
              <a:ext uri="{FF2B5EF4-FFF2-40B4-BE49-F238E27FC236}">
                <a16:creationId xmlns:a16="http://schemas.microsoft.com/office/drawing/2014/main" id="{70E27105-8EEA-D37A-DDCD-0014902B05B1}"/>
              </a:ext>
            </a:extLst>
          </p:cNvPr>
          <p:cNvSpPr txBox="1"/>
          <p:nvPr/>
        </p:nvSpPr>
        <p:spPr>
          <a:xfrm>
            <a:off x="185351" y="1584272"/>
            <a:ext cx="8365525" cy="3831818"/>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gn="just">
              <a:lnSpc>
                <a:spcPct val="150000"/>
              </a:lnSpc>
              <a:buFont typeface="Arial" panose="020B0604020202020204" pitchFamily="34" charset="0"/>
              <a:buChar char="•"/>
            </a:pPr>
            <a:r>
              <a:rPr lang="fr-FR" dirty="0"/>
              <a:t>On appelle champ magnétique, la région de l’espace ou se fait sentir l’action de l’aimant.</a:t>
            </a:r>
          </a:p>
          <a:p>
            <a:pPr marL="285750" indent="-285750" algn="just">
              <a:lnSpc>
                <a:spcPct val="150000"/>
              </a:lnSpc>
              <a:buFont typeface="Arial" panose="020B0604020202020204" pitchFamily="34" charset="0"/>
              <a:buChar char="•"/>
            </a:pPr>
            <a:r>
              <a:rPr lang="fr-FR" dirty="0" smtClean="0"/>
              <a:t>Le </a:t>
            </a:r>
            <a:r>
              <a:rPr lang="fr-FR" dirty="0"/>
              <a:t>champ magnétique est matérialisé par des lignes de forces, qui ne se rencontrent jamais et qui </a:t>
            </a:r>
            <a:endParaRPr lang="fr-FR" dirty="0" smtClean="0"/>
          </a:p>
          <a:p>
            <a:pPr marL="285750" indent="-285750" algn="just">
              <a:lnSpc>
                <a:spcPct val="150000"/>
              </a:lnSpc>
              <a:buFont typeface="Arial" panose="020B0604020202020204" pitchFamily="34" charset="0"/>
              <a:buChar char="•"/>
            </a:pPr>
            <a:r>
              <a:rPr lang="fr-FR" dirty="0" smtClean="0"/>
              <a:t>Ces lignes conventionnellement </a:t>
            </a:r>
            <a:r>
              <a:rPr lang="fr-FR" dirty="0"/>
              <a:t>sortent par le pôle Nord et se referment sur le pôle Sud.</a:t>
            </a:r>
          </a:p>
          <a:p>
            <a:pPr marL="285750" indent="-285750" algn="just">
              <a:lnSpc>
                <a:spcPct val="150000"/>
              </a:lnSpc>
              <a:buFont typeface="Arial" panose="020B0604020202020204" pitchFamily="34" charset="0"/>
              <a:buChar char="•"/>
            </a:pPr>
            <a:r>
              <a:rPr lang="fr-FR" dirty="0"/>
              <a:t>La grandeur qui définit les propriétés magnétiques en un point du champ est appelée induction magnétique.</a:t>
            </a:r>
          </a:p>
          <a:p>
            <a:pPr marL="285750" indent="-285750" algn="just">
              <a:lnSpc>
                <a:spcPct val="150000"/>
              </a:lnSpc>
              <a:buFont typeface="Arial" panose="020B0604020202020204" pitchFamily="34" charset="0"/>
              <a:buChar char="•"/>
            </a:pPr>
            <a:r>
              <a:rPr lang="fr-FR" dirty="0"/>
              <a:t>Elle se représente par la lettre B et s’exprime en TESLA. </a:t>
            </a:r>
          </a:p>
        </p:txBody>
      </p:sp>
      <p:sp>
        <p:nvSpPr>
          <p:cNvPr id="9" name="ZoneTexte 8">
            <a:extLst>
              <a:ext uri="{FF2B5EF4-FFF2-40B4-BE49-F238E27FC236}">
                <a16:creationId xmlns:a16="http://schemas.microsoft.com/office/drawing/2014/main" id="{BA6A5F9F-4990-4A94-4D52-7F7DACE375E1}"/>
              </a:ext>
            </a:extLst>
          </p:cNvPr>
          <p:cNvSpPr txBox="1"/>
          <p:nvPr/>
        </p:nvSpPr>
        <p:spPr>
          <a:xfrm>
            <a:off x="4795108" y="138321"/>
            <a:ext cx="2565400"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a:t>CHAMP MAGNETIQUE</a:t>
            </a:r>
          </a:p>
        </p:txBody>
      </p:sp>
      <p:pic>
        <p:nvPicPr>
          <p:cNvPr id="2" name="Image 1"/>
          <p:cNvPicPr>
            <a:picLocks noChangeAspect="1"/>
          </p:cNvPicPr>
          <p:nvPr/>
        </p:nvPicPr>
        <p:blipFill>
          <a:blip r:embed="rId2"/>
          <a:stretch>
            <a:fillRect/>
          </a:stretch>
        </p:blipFill>
        <p:spPr>
          <a:xfrm>
            <a:off x="8946292" y="903068"/>
            <a:ext cx="3020369" cy="2799999"/>
          </a:xfrm>
          <a:prstGeom prst="rect">
            <a:avLst/>
          </a:prstGeom>
        </p:spPr>
      </p:pic>
      <p:pic>
        <p:nvPicPr>
          <p:cNvPr id="6" name="Image 5"/>
          <p:cNvPicPr>
            <a:picLocks noChangeAspect="1"/>
          </p:cNvPicPr>
          <p:nvPr/>
        </p:nvPicPr>
        <p:blipFill>
          <a:blip r:embed="rId3"/>
          <a:stretch>
            <a:fillRect/>
          </a:stretch>
        </p:blipFill>
        <p:spPr>
          <a:xfrm>
            <a:off x="8941259" y="3911942"/>
            <a:ext cx="3025402" cy="2031657"/>
          </a:xfrm>
          <a:prstGeom prst="rect">
            <a:avLst/>
          </a:prstGeom>
        </p:spPr>
      </p:pic>
    </p:spTree>
    <p:extLst>
      <p:ext uri="{BB962C8B-B14F-4D97-AF65-F5344CB8AC3E}">
        <p14:creationId xmlns:p14="http://schemas.microsoft.com/office/powerpoint/2010/main" val="68619465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E9BA319F-B719-848E-A2C0-EF826EA3823B}"/>
              </a:ext>
            </a:extLst>
          </p:cNvPr>
          <p:cNvSpPr txBox="1"/>
          <p:nvPr/>
        </p:nvSpPr>
        <p:spPr>
          <a:xfrm>
            <a:off x="584200" y="1067467"/>
            <a:ext cx="11023600" cy="646331"/>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smtClean="0"/>
              <a:t>Un </a:t>
            </a:r>
            <a:r>
              <a:rPr lang="fr-FR" dirty="0"/>
              <a:t>solénoïde comporte un ensemble de spires réparties sur une certaine longueur.</a:t>
            </a:r>
          </a:p>
          <a:p>
            <a:r>
              <a:rPr lang="fr-FR" dirty="0"/>
              <a:t>Le champ obtenu est analogue à celui d’un aimant. </a:t>
            </a:r>
          </a:p>
        </p:txBody>
      </p:sp>
      <p:sp>
        <p:nvSpPr>
          <p:cNvPr id="7" name="ZoneTexte 6">
            <a:extLst>
              <a:ext uri="{FF2B5EF4-FFF2-40B4-BE49-F238E27FC236}">
                <a16:creationId xmlns:a16="http://schemas.microsoft.com/office/drawing/2014/main" id="{436E2B6C-30CA-6D86-1C30-198EFF7CA804}"/>
              </a:ext>
            </a:extLst>
          </p:cNvPr>
          <p:cNvSpPr txBox="1"/>
          <p:nvPr/>
        </p:nvSpPr>
        <p:spPr>
          <a:xfrm>
            <a:off x="730250" y="5301040"/>
            <a:ext cx="11023600" cy="923330"/>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b="1" dirty="0"/>
              <a:t>DETERMINATION DES POLARITES</a:t>
            </a:r>
          </a:p>
          <a:p>
            <a:r>
              <a:rPr lang="fr-FR" dirty="0"/>
              <a:t>Il suffit, connaissant le sens du courant parcourant les spires, d’appliquer la règle du tire bouchon de MAXWELL,</a:t>
            </a:r>
          </a:p>
          <a:p>
            <a:r>
              <a:rPr lang="fr-FR" dirty="0"/>
              <a:t>ENONCE</a:t>
            </a:r>
          </a:p>
        </p:txBody>
      </p:sp>
      <p:sp>
        <p:nvSpPr>
          <p:cNvPr id="3" name="Rectangle 2"/>
          <p:cNvSpPr/>
          <p:nvPr/>
        </p:nvSpPr>
        <p:spPr>
          <a:xfrm>
            <a:off x="3638033" y="250385"/>
            <a:ext cx="4351512"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a:t>CHAMP CREE PAR UNE BOBINE (SOLENOÏDE)</a:t>
            </a:r>
          </a:p>
        </p:txBody>
      </p:sp>
      <p:pic>
        <p:nvPicPr>
          <p:cNvPr id="4" name="Image 3"/>
          <p:cNvPicPr>
            <a:picLocks noChangeAspect="1"/>
          </p:cNvPicPr>
          <p:nvPr/>
        </p:nvPicPr>
        <p:blipFill>
          <a:blip r:embed="rId2"/>
          <a:stretch>
            <a:fillRect/>
          </a:stretch>
        </p:blipFill>
        <p:spPr>
          <a:xfrm>
            <a:off x="2135214" y="2122947"/>
            <a:ext cx="5141758" cy="2768943"/>
          </a:xfrm>
          <a:prstGeom prst="rect">
            <a:avLst/>
          </a:prstGeom>
        </p:spPr>
        <p:style>
          <a:lnRef idx="2">
            <a:schemeClr val="accent2"/>
          </a:lnRef>
          <a:fillRef idx="1">
            <a:schemeClr val="lt1"/>
          </a:fillRef>
          <a:effectRef idx="0">
            <a:schemeClr val="accent2"/>
          </a:effectRef>
          <a:fontRef idx="minor">
            <a:schemeClr val="dk1"/>
          </a:fontRef>
        </p:style>
      </p:pic>
      <p:pic>
        <p:nvPicPr>
          <p:cNvPr id="5122" name="Picture 2" descr="Leçon 9 Champ d'un courant électriqu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33935" y="2122947"/>
            <a:ext cx="2051307" cy="27689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86360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FD4D53D6-57C7-66D5-F582-F5B18FAA1E92}"/>
              </a:ext>
            </a:extLst>
          </p:cNvPr>
          <p:cNvSpPr txBox="1"/>
          <p:nvPr/>
        </p:nvSpPr>
        <p:spPr>
          <a:xfrm>
            <a:off x="590713" y="1918624"/>
            <a:ext cx="10414744" cy="1754326"/>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342900" lvl="0" indent="-342900" algn="just">
              <a:lnSpc>
                <a:spcPct val="150000"/>
              </a:lnSpc>
              <a:buClr>
                <a:srgbClr val="000000"/>
              </a:buClr>
              <a:buSzPts val="1200"/>
              <a:buFont typeface="Symbol" panose="05050102010706020507" pitchFamily="18" charset="2"/>
              <a:buChar char="-"/>
              <a:tabLst>
                <a:tab pos="801370" algn="l"/>
              </a:tabLst>
            </a:pPr>
            <a:r>
              <a:rPr lang="fr-FR" u="none" strike="noStrike" spc="-50" dirty="0" smtClean="0">
                <a:effectLst/>
                <a:ea typeface="Times New Roman" panose="02020603050405020304" pitchFamily="18" charset="0"/>
                <a:cs typeface="Times New Roman" panose="02020603050405020304" pitchFamily="18" charset="0"/>
              </a:rPr>
              <a:t>Le </a:t>
            </a:r>
            <a:r>
              <a:rPr lang="fr-FR" u="none" strike="noStrike" spc="-50" dirty="0">
                <a:effectLst/>
                <a:ea typeface="Times New Roman" panose="02020603050405020304" pitchFamily="18" charset="0"/>
                <a:cs typeface="Times New Roman" panose="02020603050405020304" pitchFamily="18" charset="0"/>
              </a:rPr>
              <a:t>train d'atterrissage escamotable.</a:t>
            </a:r>
          </a:p>
          <a:p>
            <a:pPr marL="342900" lvl="0" indent="-342900" algn="just">
              <a:lnSpc>
                <a:spcPct val="150000"/>
              </a:lnSpc>
              <a:buClr>
                <a:srgbClr val="000000"/>
              </a:buClr>
              <a:buSzPts val="1200"/>
              <a:buFont typeface="Symbol" panose="05050102010706020507" pitchFamily="18" charset="2"/>
              <a:buChar char="-"/>
              <a:tabLst>
                <a:tab pos="801370" algn="l"/>
              </a:tabLst>
            </a:pPr>
            <a:r>
              <a:rPr lang="fr-FR" u="none" strike="noStrike" spc="-50" dirty="0">
                <a:effectLst/>
                <a:ea typeface="Times New Roman" panose="02020603050405020304" pitchFamily="18" charset="0"/>
                <a:cs typeface="Times New Roman" panose="02020603050405020304" pitchFamily="18" charset="0"/>
              </a:rPr>
              <a:t>La commande des volets hypersustentateurs.</a:t>
            </a:r>
          </a:p>
          <a:p>
            <a:pPr marL="342900" lvl="0" indent="-342900" algn="just">
              <a:lnSpc>
                <a:spcPct val="150000"/>
              </a:lnSpc>
              <a:buClr>
                <a:srgbClr val="000000"/>
              </a:buClr>
              <a:buSzPts val="1200"/>
              <a:buFont typeface="Symbol" panose="05050102010706020507" pitchFamily="18" charset="2"/>
              <a:buChar char="-"/>
              <a:tabLst>
                <a:tab pos="801370" algn="l"/>
              </a:tabLst>
            </a:pPr>
            <a:r>
              <a:rPr lang="fr-FR" u="none" strike="noStrike" spc="-50" dirty="0">
                <a:effectLst/>
                <a:ea typeface="Times New Roman" panose="02020603050405020304" pitchFamily="18" charset="0"/>
                <a:cs typeface="Times New Roman" panose="02020603050405020304" pitchFamily="18" charset="0"/>
              </a:rPr>
              <a:t>Les hélices à pas variable, dont le calage peut-être optimisé à chaque vitesse de vol, afin d'obtenir un rendement optimum</a:t>
            </a:r>
            <a:r>
              <a:rPr lang="fr-FR" u="none" strike="noStrike" spc="-50" dirty="0" smtClean="0">
                <a:effectLst/>
                <a:ea typeface="Times New Roman" panose="02020603050405020304" pitchFamily="18" charset="0"/>
                <a:cs typeface="Times New Roman" panose="02020603050405020304" pitchFamily="18" charset="0"/>
              </a:rPr>
              <a:t>.</a:t>
            </a:r>
            <a:endParaRPr lang="fr-FR" u="none" strike="noStrike" spc="-50" dirty="0">
              <a:effectLst/>
              <a:ea typeface="Times New Roman" panose="02020603050405020304" pitchFamily="18" charset="0"/>
              <a:cs typeface="Times New Roman" panose="02020603050405020304" pitchFamily="18" charset="0"/>
            </a:endParaRPr>
          </a:p>
        </p:txBody>
      </p:sp>
      <p:sp>
        <p:nvSpPr>
          <p:cNvPr id="5" name="ZoneTexte 4">
            <a:extLst>
              <a:ext uri="{FF2B5EF4-FFF2-40B4-BE49-F238E27FC236}">
                <a16:creationId xmlns:a16="http://schemas.microsoft.com/office/drawing/2014/main" id="{FD2CB175-88AF-329D-AE69-81647A886FBA}"/>
              </a:ext>
            </a:extLst>
          </p:cNvPr>
          <p:cNvSpPr txBox="1"/>
          <p:nvPr/>
        </p:nvSpPr>
        <p:spPr>
          <a:xfrm>
            <a:off x="3302306" y="249947"/>
            <a:ext cx="6097836" cy="326371"/>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marR="317500" lvl="0" algn="ctr">
              <a:lnSpc>
                <a:spcPts val="1800"/>
              </a:lnSpc>
              <a:spcBef>
                <a:spcPts val="1200"/>
              </a:spcBef>
              <a:spcAft>
                <a:spcPts val="6765"/>
              </a:spcAft>
              <a:buSzPts val="1600"/>
            </a:pPr>
            <a:r>
              <a:rPr lang="fr-FR" sz="1800" b="1" kern="0" dirty="0">
                <a:solidFill>
                  <a:srgbClr val="000000"/>
                </a:solidFill>
                <a:effectLst/>
                <a:latin typeface="Calibri Light" panose="020F0302020204030204" pitchFamily="34" charset="0"/>
                <a:ea typeface="Times New Roman" panose="02020603050405020304" pitchFamily="18" charset="0"/>
                <a:cs typeface="Times New Roman" panose="02020603050405020304" pitchFamily="18" charset="0"/>
              </a:rPr>
              <a:t>ENERGIES UTILISEES A BORD DES AVIONS</a:t>
            </a:r>
            <a:endParaRPr lang="fr-FR" sz="1800" b="1" kern="0" dirty="0">
              <a:solidFill>
                <a:srgbClr val="4472C4"/>
              </a:solidFill>
              <a:effectLst/>
              <a:latin typeface="Calibri Light" panose="020F0302020204030204" pitchFamily="34" charset="0"/>
              <a:ea typeface="Times New Roman" panose="02020603050405020304" pitchFamily="18" charset="0"/>
              <a:cs typeface="Times New Roman" panose="02020603050405020304" pitchFamily="18" charset="0"/>
            </a:endParaRPr>
          </a:p>
        </p:txBody>
      </p:sp>
      <p:sp>
        <p:nvSpPr>
          <p:cNvPr id="2" name="Rectangle 1"/>
          <p:cNvSpPr/>
          <p:nvPr/>
        </p:nvSpPr>
        <p:spPr>
          <a:xfrm>
            <a:off x="4707152" y="653534"/>
            <a:ext cx="3288144"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pPr lvl="0" algn="ctr">
              <a:buClr>
                <a:srgbClr val="000000"/>
              </a:buClr>
              <a:buSzPts val="1200"/>
              <a:tabLst>
                <a:tab pos="638175" algn="l"/>
              </a:tabLst>
            </a:pPr>
            <a:r>
              <a:rPr lang="fr-FR" spc="150" dirty="0">
                <a:ea typeface="Times New Roman" panose="02020603050405020304" pitchFamily="18" charset="0"/>
                <a:cs typeface="Times New Roman" panose="02020603050405020304" pitchFamily="18" charset="0"/>
              </a:rPr>
              <a:t>LES PERFORMANCES DE VOL</a:t>
            </a:r>
          </a:p>
        </p:txBody>
      </p:sp>
      <p:pic>
        <p:nvPicPr>
          <p:cNvPr id="17410" name="Picture 2" descr="Train d'atterrissage rétractable Banque de photographies et d'images à  haute résolution - Alam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29946" y="4096092"/>
            <a:ext cx="2557462" cy="2200275"/>
          </a:xfrm>
          <a:prstGeom prst="rect">
            <a:avLst/>
          </a:prstGeom>
          <a:noFill/>
          <a:extLst>
            <a:ext uri="{909E8E84-426E-40DD-AFC4-6F175D3DCCD1}">
              <a14:hiddenFill xmlns:a14="http://schemas.microsoft.com/office/drawing/2010/main">
                <a:solidFill>
                  <a:srgbClr val="FFFFFF"/>
                </a:solidFill>
              </a14:hiddenFill>
            </a:ext>
          </a:extLst>
        </p:spPr>
      </p:pic>
      <p:pic>
        <p:nvPicPr>
          <p:cNvPr id="7" name="Image 6"/>
          <p:cNvPicPr>
            <a:picLocks noChangeAspect="1"/>
          </p:cNvPicPr>
          <p:nvPr/>
        </p:nvPicPr>
        <p:blipFill>
          <a:blip r:embed="rId3"/>
          <a:stretch>
            <a:fillRect/>
          </a:stretch>
        </p:blipFill>
        <p:spPr>
          <a:xfrm>
            <a:off x="8290604" y="4096092"/>
            <a:ext cx="2619375" cy="2200275"/>
          </a:xfrm>
          <a:prstGeom prst="rect">
            <a:avLst/>
          </a:prstGeom>
        </p:spPr>
      </p:pic>
      <p:pic>
        <p:nvPicPr>
          <p:cNvPr id="11" name="Image 10"/>
          <p:cNvPicPr>
            <a:picLocks noChangeAspect="1"/>
          </p:cNvPicPr>
          <p:nvPr/>
        </p:nvPicPr>
        <p:blipFill>
          <a:blip r:embed="rId4"/>
          <a:stretch>
            <a:fillRect/>
          </a:stretch>
        </p:blipFill>
        <p:spPr>
          <a:xfrm>
            <a:off x="5186453" y="4096092"/>
            <a:ext cx="2076450" cy="2200275"/>
          </a:xfrm>
          <a:prstGeom prst="rect">
            <a:avLst/>
          </a:prstGeom>
        </p:spPr>
        <p:style>
          <a:lnRef idx="2">
            <a:schemeClr val="accent2"/>
          </a:lnRef>
          <a:fillRef idx="1">
            <a:schemeClr val="lt1"/>
          </a:fillRef>
          <a:effectRef idx="0">
            <a:schemeClr val="accent2"/>
          </a:effectRef>
          <a:fontRef idx="minor">
            <a:schemeClr val="dk1"/>
          </a:fontRef>
        </p:style>
      </p:pic>
    </p:spTree>
    <p:extLst>
      <p:ext uri="{BB962C8B-B14F-4D97-AF65-F5344CB8AC3E}">
        <p14:creationId xmlns:p14="http://schemas.microsoft.com/office/powerpoint/2010/main" val="166284505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439CFEA8-E86E-08E4-0060-90286D39496F}"/>
              </a:ext>
            </a:extLst>
          </p:cNvPr>
          <p:cNvPicPr>
            <a:picLocks noGrp="1" noChangeAspect="1"/>
          </p:cNvPicPr>
          <p:nvPr>
            <p:ph idx="1"/>
          </p:nvPr>
        </p:nvPicPr>
        <p:blipFill>
          <a:blip r:embed="rId2"/>
          <a:stretch>
            <a:fillRect/>
          </a:stretch>
        </p:blipFill>
        <p:spPr>
          <a:xfrm>
            <a:off x="2291380" y="2589921"/>
            <a:ext cx="6974237" cy="2533973"/>
          </a:xfrm>
        </p:spPr>
        <p:style>
          <a:lnRef idx="2">
            <a:schemeClr val="accent2"/>
          </a:lnRef>
          <a:fillRef idx="1">
            <a:schemeClr val="lt1"/>
          </a:fillRef>
          <a:effectRef idx="0">
            <a:schemeClr val="accent2"/>
          </a:effectRef>
          <a:fontRef idx="minor">
            <a:schemeClr val="dk1"/>
          </a:fontRef>
        </p:style>
      </p:pic>
      <mc:AlternateContent xmlns:mc="http://schemas.openxmlformats.org/markup-compatibility/2006" xmlns:a14="http://schemas.microsoft.com/office/drawing/2010/main">
        <mc:Choice Requires="a14">
          <p:sp>
            <p:nvSpPr>
              <p:cNvPr id="7" name="ZoneTexte 6">
                <a:extLst>
                  <a:ext uri="{FF2B5EF4-FFF2-40B4-BE49-F238E27FC236}">
                    <a16:creationId xmlns:a16="http://schemas.microsoft.com/office/drawing/2014/main" id="{1B2D424C-3CB5-C9ED-F468-7C0A9A426F53}"/>
                  </a:ext>
                </a:extLst>
              </p:cNvPr>
              <p:cNvSpPr txBox="1"/>
              <p:nvPr/>
            </p:nvSpPr>
            <p:spPr>
              <a:xfrm>
                <a:off x="761999" y="1264358"/>
                <a:ext cx="10668000" cy="1200329"/>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a:t>Il représente l’induction B à travers une surface S.</a:t>
                </a:r>
              </a:p>
              <a:p>
                <a:r>
                  <a:rPr lang="fr-FR" dirty="0"/>
                  <a:t>Le flux s’exprime eu wéber.</a:t>
                </a:r>
              </a:p>
              <a:p>
                <a:r>
                  <a:rPr lang="fr-FR" dirty="0"/>
                  <a:t>Si l’on considère une bobine le flux résultant est la somme des flux à travers chacune des spires.</a:t>
                </a:r>
              </a:p>
              <a:p>
                <a:pPr/>
                <a14:m>
                  <m:oMathPara xmlns:m="http://schemas.openxmlformats.org/officeDocument/2006/math">
                    <m:oMathParaPr>
                      <m:jc m:val="centerGroup"/>
                    </m:oMathParaPr>
                    <m:oMath xmlns:m="http://schemas.openxmlformats.org/officeDocument/2006/math">
                      <m:r>
                        <m:rPr>
                          <m:sty m:val="p"/>
                        </m:rPr>
                        <a:rPr lang="el-GR" i="1" smtClean="0">
                          <a:latin typeface="Cambria Math" panose="02040503050406030204" pitchFamily="18" charset="0"/>
                          <a:ea typeface="Cambria Math" panose="02040503050406030204" pitchFamily="18" charset="0"/>
                        </a:rPr>
                        <m:t>Φ</m:t>
                      </m:r>
                      <m:r>
                        <a:rPr lang="de-DE" b="0" i="1" smtClean="0">
                          <a:latin typeface="Cambria Math" panose="02040503050406030204" pitchFamily="18" charset="0"/>
                          <a:ea typeface="Cambria Math" panose="02040503050406030204" pitchFamily="18" charset="0"/>
                        </a:rPr>
                        <m:t>=</m:t>
                      </m:r>
                      <m:r>
                        <a:rPr lang="de-DE" b="0" i="1" smtClean="0">
                          <a:latin typeface="Cambria Math" panose="02040503050406030204" pitchFamily="18" charset="0"/>
                          <a:ea typeface="Cambria Math" panose="02040503050406030204" pitchFamily="18" charset="0"/>
                        </a:rPr>
                        <m:t>𝐵𝑆𝑁</m:t>
                      </m:r>
                    </m:oMath>
                  </m:oMathPara>
                </a14:m>
                <a:endParaRPr lang="fr-FR" dirty="0"/>
              </a:p>
            </p:txBody>
          </p:sp>
        </mc:Choice>
        <mc:Fallback xmlns="">
          <p:sp>
            <p:nvSpPr>
              <p:cNvPr id="7" name="ZoneTexte 6">
                <a:extLst>
                  <a:ext uri="{FF2B5EF4-FFF2-40B4-BE49-F238E27FC236}">
                    <a16:creationId xmlns:a16="http://schemas.microsoft.com/office/drawing/2014/main" id="{1B2D424C-3CB5-C9ED-F468-7C0A9A426F53}"/>
                  </a:ext>
                </a:extLst>
              </p:cNvPr>
              <p:cNvSpPr txBox="1">
                <a:spLocks noRot="1" noChangeAspect="1" noMove="1" noResize="1" noEditPoints="1" noAdjustHandles="1" noChangeArrowheads="1" noChangeShapeType="1" noTextEdit="1"/>
              </p:cNvSpPr>
              <p:nvPr/>
            </p:nvSpPr>
            <p:spPr>
              <a:xfrm>
                <a:off x="761999" y="1264358"/>
                <a:ext cx="10668000" cy="1200329"/>
              </a:xfrm>
              <a:prstGeom prst="rect">
                <a:avLst/>
              </a:prstGeom>
              <a:blipFill>
                <a:blip r:embed="rId3"/>
                <a:stretch>
                  <a:fillRect l="-400" t="-2010"/>
                </a:stretch>
              </a:blipFill>
              <a:ln w="12700" cap="flat" cmpd="sng" algn="ctr">
                <a:solidFill>
                  <a:schemeClr val="accent2"/>
                </a:solidFill>
                <a:prstDash val="solid"/>
                <a:miter lim="800000"/>
              </a:ln>
              <a:effectLst/>
            </p:spPr>
            <p:txBody>
              <a:bodyPr/>
              <a:lstStyle/>
              <a:p>
                <a:r>
                  <a:rPr lang="fr-FR">
                    <a:noFill/>
                  </a:rPr>
                  <a:t> </a:t>
                </a:r>
              </a:p>
            </p:txBody>
          </p:sp>
        </mc:Fallback>
      </mc:AlternateContent>
      <p:sp>
        <p:nvSpPr>
          <p:cNvPr id="9" name="ZoneTexte 8">
            <a:extLst>
              <a:ext uri="{FF2B5EF4-FFF2-40B4-BE49-F238E27FC236}">
                <a16:creationId xmlns:a16="http://schemas.microsoft.com/office/drawing/2014/main" id="{8C9DC01B-0AA5-F42E-C2AF-0D1EB5377618}"/>
              </a:ext>
            </a:extLst>
          </p:cNvPr>
          <p:cNvSpPr txBox="1"/>
          <p:nvPr/>
        </p:nvSpPr>
        <p:spPr>
          <a:xfrm>
            <a:off x="673097" y="5449493"/>
            <a:ext cx="10756902" cy="646331"/>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a:t>Le wéber est le flux magnétique qui traverse une surface plane de 1 m</a:t>
            </a:r>
            <a:r>
              <a:rPr lang="fr-FR" baseline="30000" dirty="0"/>
              <a:t>2</a:t>
            </a:r>
            <a:r>
              <a:rPr lang="fr-FR" dirty="0"/>
              <a:t> normale à un champ uniforme ou l’induction est de 1 Tesla. </a:t>
            </a:r>
          </a:p>
        </p:txBody>
      </p:sp>
      <p:sp>
        <p:nvSpPr>
          <p:cNvPr id="15" name="ZoneTexte 14">
            <a:extLst>
              <a:ext uri="{FF2B5EF4-FFF2-40B4-BE49-F238E27FC236}">
                <a16:creationId xmlns:a16="http://schemas.microsoft.com/office/drawing/2014/main" id="{7243F5A3-0A52-49DF-5B08-BC694059C6A4}"/>
              </a:ext>
            </a:extLst>
          </p:cNvPr>
          <p:cNvSpPr txBox="1"/>
          <p:nvPr/>
        </p:nvSpPr>
        <p:spPr>
          <a:xfrm>
            <a:off x="5270156" y="199244"/>
            <a:ext cx="2159000"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dirty="0"/>
              <a:t>FLUX MAGNETIQUE</a:t>
            </a:r>
          </a:p>
        </p:txBody>
      </p:sp>
    </p:spTree>
    <p:extLst>
      <p:ext uri="{BB962C8B-B14F-4D97-AF65-F5344CB8AC3E}">
        <p14:creationId xmlns:p14="http://schemas.microsoft.com/office/powerpoint/2010/main" val="118958268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ZoneTexte 6">
            <a:extLst>
              <a:ext uri="{FF2B5EF4-FFF2-40B4-BE49-F238E27FC236}">
                <a16:creationId xmlns:a16="http://schemas.microsoft.com/office/drawing/2014/main" id="{7BE8CB55-C870-BD71-7D27-CA54BCBEC314}"/>
              </a:ext>
            </a:extLst>
          </p:cNvPr>
          <p:cNvSpPr txBox="1"/>
          <p:nvPr/>
        </p:nvSpPr>
        <p:spPr>
          <a:xfrm>
            <a:off x="5118100" y="323329"/>
            <a:ext cx="1752600"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a:t>LOI DE LAPLACE</a:t>
            </a:r>
          </a:p>
        </p:txBody>
      </p:sp>
      <p:sp>
        <p:nvSpPr>
          <p:cNvPr id="9" name="ZoneTexte 8">
            <a:extLst>
              <a:ext uri="{FF2B5EF4-FFF2-40B4-BE49-F238E27FC236}">
                <a16:creationId xmlns:a16="http://schemas.microsoft.com/office/drawing/2014/main" id="{498ACA6D-4705-3477-57E7-3DEF2399D1AA}"/>
              </a:ext>
            </a:extLst>
          </p:cNvPr>
          <p:cNvSpPr txBox="1"/>
          <p:nvPr/>
        </p:nvSpPr>
        <p:spPr>
          <a:xfrm>
            <a:off x="500063" y="999520"/>
            <a:ext cx="6096000" cy="3373359"/>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nSpc>
                <a:spcPct val="150000"/>
              </a:lnSpc>
            </a:pPr>
            <a:r>
              <a:rPr lang="fr-FR" dirty="0"/>
              <a:t>Elle caractérise l’action d’un champ magnétique sur un conducteur traversé par un courant.</a:t>
            </a:r>
          </a:p>
          <a:p>
            <a:pPr>
              <a:lnSpc>
                <a:spcPct val="150000"/>
              </a:lnSpc>
            </a:pPr>
            <a:r>
              <a:rPr lang="fr-FR" dirty="0"/>
              <a:t>Soit un conducteur non magnétique </a:t>
            </a:r>
            <a:r>
              <a:rPr lang="fr-FR" dirty="0" smtClean="0"/>
              <a:t>traversé </a:t>
            </a:r>
            <a:r>
              <a:rPr lang="fr-FR" dirty="0"/>
              <a:t>par un courant I, </a:t>
            </a:r>
            <a:endParaRPr lang="fr-FR" dirty="0" smtClean="0"/>
          </a:p>
          <a:p>
            <a:pPr>
              <a:lnSpc>
                <a:spcPct val="150000"/>
              </a:lnSpc>
            </a:pPr>
            <a:r>
              <a:rPr lang="fr-FR" dirty="0" smtClean="0"/>
              <a:t>Il est placé </a:t>
            </a:r>
            <a:r>
              <a:rPr lang="fr-FR" dirty="0"/>
              <a:t>dans le champ développé par un aimant.</a:t>
            </a:r>
          </a:p>
          <a:p>
            <a:pPr>
              <a:lnSpc>
                <a:spcPct val="150000"/>
              </a:lnSpc>
            </a:pPr>
            <a:r>
              <a:rPr lang="fr-FR" dirty="0"/>
              <a:t>On constate que le conducteur se déplace de sa position d’équilibre.</a:t>
            </a:r>
          </a:p>
          <a:p>
            <a:pPr>
              <a:lnSpc>
                <a:spcPct val="150000"/>
              </a:lnSpc>
            </a:pPr>
            <a:r>
              <a:rPr lang="fr-FR" dirty="0"/>
              <a:t>Ce déplacement s’effectue sous l’effet d’une force appelée FORCE ELECTROMAGNETIQUE. </a:t>
            </a:r>
          </a:p>
        </p:txBody>
      </p:sp>
      <p:pic>
        <p:nvPicPr>
          <p:cNvPr id="3074" name="Picture 2" descr="La force de Laplace-cours et exercices">
            <a:extLst>
              <a:ext uri="{FF2B5EF4-FFF2-40B4-BE49-F238E27FC236}">
                <a16:creationId xmlns:a16="http://schemas.microsoft.com/office/drawing/2014/main" id="{C8C5CF7A-3B37-7987-A4AA-9B4CAD3AFF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65619" y="1804084"/>
            <a:ext cx="4858379" cy="3131066"/>
          </a:xfrm>
          <a:prstGeom prst="rect">
            <a:avLst/>
          </a:prstGeom>
        </p:spPr>
        <p:style>
          <a:lnRef idx="2">
            <a:schemeClr val="accent2"/>
          </a:lnRef>
          <a:fillRef idx="1">
            <a:schemeClr val="lt1"/>
          </a:fillRef>
          <a:effectRef idx="0">
            <a:schemeClr val="accent2"/>
          </a:effectRef>
          <a:fontRef idx="minor">
            <a:schemeClr val="dk1"/>
          </a:fontRef>
        </p:style>
      </p:pic>
      <p:sp>
        <p:nvSpPr>
          <p:cNvPr id="13" name="ZoneTexte 12">
            <a:extLst>
              <a:ext uri="{FF2B5EF4-FFF2-40B4-BE49-F238E27FC236}">
                <a16:creationId xmlns:a16="http://schemas.microsoft.com/office/drawing/2014/main" id="{F5B1C704-CB6F-106E-5B52-BBFC7E92BC3D}"/>
              </a:ext>
            </a:extLst>
          </p:cNvPr>
          <p:cNvSpPr txBox="1"/>
          <p:nvPr/>
        </p:nvSpPr>
        <p:spPr>
          <a:xfrm>
            <a:off x="500063" y="4577137"/>
            <a:ext cx="6096000" cy="1754326"/>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b="1" dirty="0"/>
              <a:t>INTENSITE DE LA FORCE</a:t>
            </a:r>
          </a:p>
          <a:p>
            <a:pPr marL="285750" indent="-285750">
              <a:buFont typeface="Arial" panose="020B0604020202020204" pitchFamily="34" charset="0"/>
              <a:buChar char="•"/>
            </a:pPr>
            <a:r>
              <a:rPr lang="fr-FR" dirty="0"/>
              <a:t>B induction magnétique </a:t>
            </a:r>
          </a:p>
          <a:p>
            <a:pPr marL="285750" indent="-285750">
              <a:buFont typeface="Arial" panose="020B0604020202020204" pitchFamily="34" charset="0"/>
              <a:buChar char="•"/>
            </a:pPr>
            <a:r>
              <a:rPr lang="fr-FR" dirty="0"/>
              <a:t>I intensité dans le conducteur </a:t>
            </a:r>
          </a:p>
          <a:p>
            <a:pPr marL="285750" indent="-285750">
              <a:buFont typeface="Arial" panose="020B0604020202020204" pitchFamily="34" charset="0"/>
              <a:buChar char="•"/>
            </a:pPr>
            <a:r>
              <a:rPr lang="fr-FR" dirty="0"/>
              <a:t>L longueur du conducteur soumis au champ</a:t>
            </a:r>
          </a:p>
          <a:p>
            <a:pPr marL="285750" indent="-285750">
              <a:buFont typeface="Arial" panose="020B0604020202020204" pitchFamily="34" charset="0"/>
              <a:buChar char="•"/>
            </a:pPr>
            <a:r>
              <a:rPr lang="fr-FR" dirty="0"/>
              <a:t>L’intensité de la force est maximum lorsque le courant et l’induction sont perpendiculaires</a:t>
            </a:r>
          </a:p>
        </p:txBody>
      </p:sp>
    </p:spTree>
    <p:extLst>
      <p:ext uri="{BB962C8B-B14F-4D97-AF65-F5344CB8AC3E}">
        <p14:creationId xmlns:p14="http://schemas.microsoft.com/office/powerpoint/2010/main" val="221533127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p:cNvPicPr>
            <a:picLocks noGrp="1" noChangeAspect="1"/>
          </p:cNvPicPr>
          <p:nvPr>
            <p:ph idx="1"/>
          </p:nvPr>
        </p:nvPicPr>
        <p:blipFill>
          <a:blip r:embed="rId2"/>
          <a:stretch>
            <a:fillRect/>
          </a:stretch>
        </p:blipFill>
        <p:spPr>
          <a:xfrm>
            <a:off x="6824337" y="1887814"/>
            <a:ext cx="4874781" cy="2218300"/>
          </a:xfrm>
          <a:prstGeom prst="rect">
            <a:avLst/>
          </a:prstGeom>
        </p:spPr>
        <p:style>
          <a:lnRef idx="2">
            <a:schemeClr val="accent2"/>
          </a:lnRef>
          <a:fillRef idx="1">
            <a:schemeClr val="lt1"/>
          </a:fillRef>
          <a:effectRef idx="0">
            <a:schemeClr val="accent2"/>
          </a:effectRef>
          <a:fontRef idx="minor">
            <a:schemeClr val="dk1"/>
          </a:fontRef>
        </p:style>
      </p:pic>
      <p:sp>
        <p:nvSpPr>
          <p:cNvPr id="5" name="Rectangle 4"/>
          <p:cNvSpPr/>
          <p:nvPr/>
        </p:nvSpPr>
        <p:spPr>
          <a:xfrm>
            <a:off x="387177" y="965639"/>
            <a:ext cx="6096000" cy="2031325"/>
          </a:xfrm>
          <a:prstGeom prst="rect">
            <a:avLst/>
          </a:prstGeom>
        </p:spPr>
        <p:style>
          <a:lnRef idx="2">
            <a:schemeClr val="accent2"/>
          </a:lnRef>
          <a:fillRef idx="1">
            <a:schemeClr val="lt1"/>
          </a:fillRef>
          <a:effectRef idx="0">
            <a:schemeClr val="accent2"/>
          </a:effectRef>
          <a:fontRef idx="minor">
            <a:schemeClr val="dk1"/>
          </a:fontRef>
        </p:style>
        <p:txBody>
          <a:bodyPr>
            <a:spAutoFit/>
          </a:bodyPr>
          <a:lstStyle/>
          <a:p>
            <a:pPr algn="just"/>
            <a:r>
              <a:rPr lang="fr-FR" dirty="0" smtClean="0"/>
              <a:t>Soit </a:t>
            </a:r>
            <a:r>
              <a:rPr lang="fr-FR" dirty="0"/>
              <a:t>une bobine A reliée à un voltmètre de (r) interne élevée. </a:t>
            </a:r>
            <a:endParaRPr lang="fr-FR" dirty="0" smtClean="0"/>
          </a:p>
          <a:p>
            <a:pPr marL="285750" indent="-285750" algn="just">
              <a:buFont typeface="Arial" panose="020B0604020202020204" pitchFamily="34" charset="0"/>
              <a:buChar char="•"/>
            </a:pPr>
            <a:r>
              <a:rPr lang="fr-FR" dirty="0" smtClean="0"/>
              <a:t>Introduisons </a:t>
            </a:r>
            <a:r>
              <a:rPr lang="fr-FR" dirty="0"/>
              <a:t>le pôle Nord </a:t>
            </a:r>
            <a:r>
              <a:rPr lang="fr-FR" dirty="0" smtClean="0"/>
              <a:t>de l’aimant </a:t>
            </a:r>
            <a:r>
              <a:rPr lang="fr-FR" dirty="0"/>
              <a:t>à l’intérieur de la bobine, </a:t>
            </a:r>
            <a:endParaRPr lang="fr-FR" dirty="0" smtClean="0"/>
          </a:p>
          <a:p>
            <a:pPr marL="285750" indent="-285750" algn="just">
              <a:buFont typeface="Arial" panose="020B0604020202020204" pitchFamily="34" charset="0"/>
              <a:buChar char="•"/>
            </a:pPr>
            <a:r>
              <a:rPr lang="fr-FR" dirty="0" smtClean="0"/>
              <a:t>l’aiguille </a:t>
            </a:r>
            <a:r>
              <a:rPr lang="fr-FR" dirty="0"/>
              <a:t>du voltmètre dévie de sa position </a:t>
            </a:r>
            <a:r>
              <a:rPr lang="fr-FR" dirty="0" smtClean="0"/>
              <a:t>d’équilibre dans </a:t>
            </a:r>
            <a:r>
              <a:rPr lang="fr-FR" dirty="0"/>
              <a:t>un sens déterminé ; </a:t>
            </a:r>
            <a:endParaRPr lang="fr-FR" dirty="0" smtClean="0"/>
          </a:p>
          <a:p>
            <a:pPr marL="285750" indent="-285750" algn="just">
              <a:buFont typeface="Arial" panose="020B0604020202020204" pitchFamily="34" charset="0"/>
              <a:buChar char="•"/>
            </a:pPr>
            <a:r>
              <a:rPr lang="fr-FR" dirty="0" smtClean="0"/>
              <a:t>éloignons </a:t>
            </a:r>
            <a:r>
              <a:rPr lang="fr-FR" dirty="0"/>
              <a:t>l’aimant, l’aiguille dévie en sens inverse.</a:t>
            </a:r>
          </a:p>
          <a:p>
            <a:pPr marL="285750" indent="-285750" algn="just">
              <a:buFont typeface="Arial" panose="020B0604020202020204" pitchFamily="34" charset="0"/>
              <a:buChar char="•"/>
            </a:pPr>
            <a:r>
              <a:rPr lang="fr-FR" dirty="0"/>
              <a:t>Immobilisons l’aimant, la déviation cesse</a:t>
            </a:r>
            <a:r>
              <a:rPr lang="fr-FR" dirty="0" smtClean="0"/>
              <a:t>.</a:t>
            </a:r>
            <a:endParaRPr lang="fr-FR" dirty="0"/>
          </a:p>
        </p:txBody>
      </p:sp>
      <p:sp>
        <p:nvSpPr>
          <p:cNvPr id="6" name="Rectangle 5"/>
          <p:cNvSpPr/>
          <p:nvPr/>
        </p:nvSpPr>
        <p:spPr>
          <a:xfrm>
            <a:off x="4557432" y="232655"/>
            <a:ext cx="3159198"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a:t>FEM INDUITE DANS UN CIRCUIT</a:t>
            </a:r>
          </a:p>
        </p:txBody>
      </p:sp>
      <mc:AlternateContent xmlns:mc="http://schemas.openxmlformats.org/markup-compatibility/2006" xmlns:a14="http://schemas.microsoft.com/office/drawing/2010/main">
        <mc:Choice Requires="a14">
          <p:sp>
            <p:nvSpPr>
              <p:cNvPr id="7" name="Rectangle 6"/>
              <p:cNvSpPr/>
              <p:nvPr/>
            </p:nvSpPr>
            <p:spPr>
              <a:xfrm>
                <a:off x="387177" y="3448737"/>
                <a:ext cx="6085347" cy="2678041"/>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buFont typeface="Arial" panose="020B0604020202020204" pitchFamily="34" charset="0"/>
                  <a:buChar char="•"/>
                </a:pPr>
                <a:r>
                  <a:rPr lang="fr-FR" dirty="0" smtClean="0"/>
                  <a:t>Le déplacement de l’aimant a engendré une variation de flux </a:t>
                </a:r>
                <a14:m>
                  <m:oMath xmlns:m="http://schemas.openxmlformats.org/officeDocument/2006/math">
                    <m:r>
                      <a:rPr lang="fr-FR" i="1">
                        <a:latin typeface="Cambria Math" panose="02040503050406030204" pitchFamily="18" charset="0"/>
                        <a:ea typeface="Cambria Math" panose="02040503050406030204" pitchFamily="18" charset="0"/>
                      </a:rPr>
                      <m:t>∆</m:t>
                    </m:r>
                    <m:r>
                      <m:rPr>
                        <m:sty m:val="p"/>
                      </m:rPr>
                      <a:rPr lang="el-GR" i="1">
                        <a:latin typeface="Cambria Math" panose="02040503050406030204" pitchFamily="18" charset="0"/>
                        <a:ea typeface="Cambria Math" panose="02040503050406030204" pitchFamily="18" charset="0"/>
                      </a:rPr>
                      <m:t>Φ</m:t>
                    </m:r>
                  </m:oMath>
                </a14:m>
                <a:r>
                  <a:rPr lang="fr-FR" dirty="0" smtClean="0"/>
                  <a:t> à travers la bobine, ce qui </a:t>
                </a:r>
                <a:r>
                  <a:rPr lang="fr-FR" dirty="0"/>
                  <a:t>a donné naissance à une FEM induite d’expression </a:t>
                </a:r>
                <a:r>
                  <a:rPr lang="fr-FR" dirty="0" smtClean="0"/>
                  <a:t>: </a:t>
                </a:r>
                <a14:m>
                  <m:oMath xmlns:m="http://schemas.openxmlformats.org/officeDocument/2006/math">
                    <m:r>
                      <a:rPr lang="fr-FR" b="0" i="1" smtClean="0">
                        <a:latin typeface="Cambria Math" panose="02040503050406030204" pitchFamily="18" charset="0"/>
                      </a:rPr>
                      <m:t>𝑒</m:t>
                    </m:r>
                    <m:r>
                      <a:rPr lang="fr-FR" b="0" i="1" smtClean="0">
                        <a:latin typeface="Cambria Math" panose="02040503050406030204" pitchFamily="18" charset="0"/>
                      </a:rPr>
                      <m:t>=</m:t>
                    </m:r>
                    <m:f>
                      <m:fPr>
                        <m:ctrlPr>
                          <a:rPr lang="fr-FR" b="0" i="1" smtClean="0">
                            <a:latin typeface="Cambria Math" panose="02040503050406030204" pitchFamily="18" charset="0"/>
                          </a:rPr>
                        </m:ctrlPr>
                      </m:fPr>
                      <m:num>
                        <m:r>
                          <a:rPr lang="fr-FR" b="0" i="1" smtClean="0">
                            <a:latin typeface="Cambria Math" panose="02040503050406030204" pitchFamily="18" charset="0"/>
                            <a:ea typeface="Cambria Math" panose="02040503050406030204" pitchFamily="18" charset="0"/>
                          </a:rPr>
                          <m:t>∆</m:t>
                        </m:r>
                        <m:r>
                          <m:rPr>
                            <m:sty m:val="p"/>
                          </m:rPr>
                          <a:rPr lang="el-GR" b="0" i="1" smtClean="0">
                            <a:latin typeface="Cambria Math" panose="02040503050406030204" pitchFamily="18" charset="0"/>
                            <a:ea typeface="Cambria Math" panose="02040503050406030204" pitchFamily="18" charset="0"/>
                          </a:rPr>
                          <m:t>Φ</m:t>
                        </m:r>
                      </m:num>
                      <m:den>
                        <m:r>
                          <a:rPr lang="fr-FR" b="0" i="1" smtClean="0">
                            <a:latin typeface="Cambria Math" panose="02040503050406030204" pitchFamily="18" charset="0"/>
                            <a:ea typeface="Cambria Math" panose="02040503050406030204" pitchFamily="18" charset="0"/>
                          </a:rPr>
                          <m:t>∆</m:t>
                        </m:r>
                        <m:r>
                          <a:rPr lang="fr-FR" b="0" i="1" smtClean="0">
                            <a:latin typeface="Cambria Math" panose="02040503050406030204" pitchFamily="18" charset="0"/>
                            <a:ea typeface="Cambria Math" panose="02040503050406030204" pitchFamily="18" charset="0"/>
                          </a:rPr>
                          <m:t>𝑡</m:t>
                        </m:r>
                      </m:den>
                    </m:f>
                  </m:oMath>
                </a14:m>
                <a:r>
                  <a:rPr lang="fr-FR" dirty="0" smtClean="0"/>
                  <a:t>  pour une spire</a:t>
                </a:r>
                <a:endParaRPr lang="fr-FR" dirty="0"/>
              </a:p>
              <a:p>
                <a:pPr marL="285750" indent="-285750">
                  <a:buFont typeface="Arial" panose="020B0604020202020204" pitchFamily="34" charset="0"/>
                  <a:buChar char="•"/>
                </a:pPr>
                <a:r>
                  <a:rPr lang="fr-FR" dirty="0" smtClean="0"/>
                  <a:t>pour </a:t>
                </a:r>
                <a:r>
                  <a:rPr lang="fr-FR" dirty="0"/>
                  <a:t>une bobine de N </a:t>
                </a:r>
                <a:r>
                  <a:rPr lang="fr-FR" dirty="0" smtClean="0"/>
                  <a:t>spires : E</a:t>
                </a:r>
                <a14:m>
                  <m:oMath xmlns:m="http://schemas.openxmlformats.org/officeDocument/2006/math">
                    <m:r>
                      <a:rPr lang="fr-FR" i="1">
                        <a:latin typeface="Cambria Math" panose="02040503050406030204" pitchFamily="18" charset="0"/>
                      </a:rPr>
                      <m:t>=</m:t>
                    </m:r>
                    <m:f>
                      <m:fPr>
                        <m:ctrlPr>
                          <a:rPr lang="fr-FR" i="1">
                            <a:latin typeface="Cambria Math" panose="02040503050406030204" pitchFamily="18" charset="0"/>
                          </a:rPr>
                        </m:ctrlPr>
                      </m:fPr>
                      <m:num>
                        <m:r>
                          <a:rPr lang="fr-FR" i="1">
                            <a:latin typeface="Cambria Math" panose="02040503050406030204" pitchFamily="18" charset="0"/>
                            <a:ea typeface="Cambria Math" panose="02040503050406030204" pitchFamily="18" charset="0"/>
                          </a:rPr>
                          <m:t>∆</m:t>
                        </m:r>
                        <m:r>
                          <m:rPr>
                            <m:sty m:val="p"/>
                          </m:rPr>
                          <a:rPr lang="el-GR" i="1">
                            <a:latin typeface="Cambria Math" panose="02040503050406030204" pitchFamily="18" charset="0"/>
                            <a:ea typeface="Cambria Math" panose="02040503050406030204" pitchFamily="18" charset="0"/>
                          </a:rPr>
                          <m:t>Φ</m:t>
                        </m:r>
                      </m:num>
                      <m:den>
                        <m:r>
                          <a:rPr lang="fr-FR" i="1">
                            <a:latin typeface="Cambria Math" panose="02040503050406030204" pitchFamily="18" charset="0"/>
                            <a:ea typeface="Cambria Math" panose="02040503050406030204" pitchFamily="18" charset="0"/>
                          </a:rPr>
                          <m:t>∆</m:t>
                        </m:r>
                        <m:r>
                          <a:rPr lang="fr-FR" i="1">
                            <a:latin typeface="Cambria Math" panose="02040503050406030204" pitchFamily="18" charset="0"/>
                            <a:ea typeface="Cambria Math" panose="02040503050406030204" pitchFamily="18" charset="0"/>
                          </a:rPr>
                          <m:t>𝑡</m:t>
                        </m:r>
                      </m:den>
                    </m:f>
                    <m:r>
                      <a:rPr lang="fr-FR" i="1" smtClean="0">
                        <a:latin typeface="Cambria Math" panose="02040503050406030204" pitchFamily="18" charset="0"/>
                        <a:ea typeface="Cambria Math" panose="02040503050406030204" pitchFamily="18" charset="0"/>
                      </a:rPr>
                      <m:t>×</m:t>
                    </m:r>
                    <m:r>
                      <a:rPr lang="fr-FR" b="0" i="1" smtClean="0">
                        <a:latin typeface="Cambria Math" panose="02040503050406030204" pitchFamily="18" charset="0"/>
                        <a:ea typeface="Cambria Math" panose="02040503050406030204" pitchFamily="18" charset="0"/>
                      </a:rPr>
                      <m:t>𝑁</m:t>
                    </m:r>
                  </m:oMath>
                </a14:m>
                <a:endParaRPr lang="fr-FR" dirty="0"/>
              </a:p>
              <a:p>
                <a:pPr marL="285750" indent="-285750">
                  <a:buFont typeface="Arial" panose="020B0604020202020204" pitchFamily="34" charset="0"/>
                  <a:buChar char="•"/>
                </a:pPr>
                <a:r>
                  <a:rPr lang="fr-FR" dirty="0" smtClean="0"/>
                  <a:t>Si </a:t>
                </a:r>
                <a:r>
                  <a:rPr lang="fr-FR" dirty="0"/>
                  <a:t>le circuit est fermé, la FEM engendre un courant </a:t>
                </a:r>
                <a:r>
                  <a:rPr lang="fr-FR" dirty="0" smtClean="0"/>
                  <a:t>induit :  </a:t>
                </a:r>
                <a14:m>
                  <m:oMath xmlns:m="http://schemas.openxmlformats.org/officeDocument/2006/math">
                    <m:r>
                      <m:rPr>
                        <m:sty m:val="p"/>
                      </m:rPr>
                      <a:rPr lang="fr-FR" b="0" i="0" smtClean="0">
                        <a:latin typeface="Cambria Math" panose="02040503050406030204" pitchFamily="18" charset="0"/>
                      </a:rPr>
                      <m:t>I</m:t>
                    </m:r>
                    <m:r>
                      <a:rPr lang="fr-FR" i="1">
                        <a:latin typeface="Cambria Math" panose="02040503050406030204" pitchFamily="18" charset="0"/>
                      </a:rPr>
                      <m:t>=</m:t>
                    </m:r>
                    <m:f>
                      <m:fPr>
                        <m:ctrlPr>
                          <a:rPr lang="fr-FR" i="1">
                            <a:latin typeface="Cambria Math" panose="02040503050406030204" pitchFamily="18" charset="0"/>
                          </a:rPr>
                        </m:ctrlPr>
                      </m:fPr>
                      <m:num>
                        <m:r>
                          <a:rPr lang="fr-FR" i="1">
                            <a:latin typeface="Cambria Math" panose="02040503050406030204" pitchFamily="18" charset="0"/>
                            <a:ea typeface="Cambria Math" panose="02040503050406030204" pitchFamily="18" charset="0"/>
                          </a:rPr>
                          <m:t>∆</m:t>
                        </m:r>
                        <m:r>
                          <m:rPr>
                            <m:sty m:val="p"/>
                          </m:rPr>
                          <a:rPr lang="el-GR" i="1">
                            <a:latin typeface="Cambria Math" panose="02040503050406030204" pitchFamily="18" charset="0"/>
                            <a:ea typeface="Cambria Math" panose="02040503050406030204" pitchFamily="18" charset="0"/>
                          </a:rPr>
                          <m:t>Φ</m:t>
                        </m:r>
                      </m:num>
                      <m:den>
                        <m:r>
                          <a:rPr lang="fr-FR" i="1">
                            <a:latin typeface="Cambria Math" panose="02040503050406030204" pitchFamily="18" charset="0"/>
                            <a:ea typeface="Cambria Math" panose="02040503050406030204" pitchFamily="18" charset="0"/>
                          </a:rPr>
                          <m:t>∆</m:t>
                        </m:r>
                        <m:r>
                          <a:rPr lang="fr-FR" i="1">
                            <a:latin typeface="Cambria Math" panose="02040503050406030204" pitchFamily="18" charset="0"/>
                            <a:ea typeface="Cambria Math" panose="02040503050406030204" pitchFamily="18" charset="0"/>
                          </a:rPr>
                          <m:t>𝑡</m:t>
                        </m:r>
                      </m:den>
                    </m:f>
                    <m:r>
                      <a:rPr lang="fr-FR" i="1">
                        <a:latin typeface="Cambria Math" panose="02040503050406030204" pitchFamily="18" charset="0"/>
                        <a:ea typeface="Cambria Math" panose="02040503050406030204" pitchFamily="18" charset="0"/>
                      </a:rPr>
                      <m:t>×</m:t>
                    </m:r>
                    <m:f>
                      <m:fPr>
                        <m:ctrlPr>
                          <a:rPr lang="fr-FR" i="1" dirty="0">
                            <a:latin typeface="Cambria Math" panose="02040503050406030204" pitchFamily="18" charset="0"/>
                          </a:rPr>
                        </m:ctrlPr>
                      </m:fPr>
                      <m:num>
                        <m:r>
                          <a:rPr lang="fr-FR" i="1" dirty="0">
                            <a:latin typeface="Cambria Math" panose="02040503050406030204" pitchFamily="18" charset="0"/>
                          </a:rPr>
                          <m:t>𝑁</m:t>
                        </m:r>
                      </m:num>
                      <m:den>
                        <m:r>
                          <a:rPr lang="fr-FR" i="1" dirty="0">
                            <a:latin typeface="Cambria Math" panose="02040503050406030204" pitchFamily="18" charset="0"/>
                          </a:rPr>
                          <m:t>𝑟</m:t>
                        </m:r>
                      </m:den>
                    </m:f>
                  </m:oMath>
                </a14:m>
                <a:endParaRPr lang="fr-FR" dirty="0"/>
              </a:p>
              <a:p>
                <a:pPr marL="285750" indent="-285750">
                  <a:buFont typeface="Arial" panose="020B0604020202020204" pitchFamily="34" charset="0"/>
                  <a:buChar char="•"/>
                </a:pPr>
                <a:r>
                  <a:rPr lang="fr-FR" dirty="0" smtClean="0"/>
                  <a:t>La </a:t>
                </a:r>
                <a:r>
                  <a:rPr lang="fr-FR" dirty="0"/>
                  <a:t>FEM induite est d’autant plus élevée que la </a:t>
                </a:r>
                <a14:m>
                  <m:oMath xmlns:m="http://schemas.openxmlformats.org/officeDocument/2006/math">
                    <m:r>
                      <a:rPr lang="fr-FR" i="1">
                        <a:latin typeface="Cambria Math" panose="02040503050406030204" pitchFamily="18" charset="0"/>
                        <a:ea typeface="Cambria Math" panose="02040503050406030204" pitchFamily="18" charset="0"/>
                      </a:rPr>
                      <m:t>∆</m:t>
                    </m:r>
                    <m:r>
                      <m:rPr>
                        <m:sty m:val="p"/>
                      </m:rPr>
                      <a:rPr lang="el-GR" i="1">
                        <a:latin typeface="Cambria Math" panose="02040503050406030204" pitchFamily="18" charset="0"/>
                        <a:ea typeface="Cambria Math" panose="02040503050406030204" pitchFamily="18" charset="0"/>
                      </a:rPr>
                      <m:t>Φ</m:t>
                    </m:r>
                  </m:oMath>
                </a14:m>
                <a:r>
                  <a:rPr lang="fr-FR" dirty="0"/>
                  <a:t> est rapide.</a:t>
                </a:r>
              </a:p>
            </p:txBody>
          </p:sp>
        </mc:Choice>
        <mc:Fallback xmlns="">
          <p:sp>
            <p:nvSpPr>
              <p:cNvPr id="7" name="Rectangle 6"/>
              <p:cNvSpPr>
                <a:spLocks noRot="1" noChangeAspect="1" noMove="1" noResize="1" noEditPoints="1" noAdjustHandles="1" noChangeArrowheads="1" noChangeShapeType="1" noTextEdit="1"/>
              </p:cNvSpPr>
              <p:nvPr/>
            </p:nvSpPr>
            <p:spPr>
              <a:xfrm>
                <a:off x="387177" y="3448737"/>
                <a:ext cx="6085347" cy="2678041"/>
              </a:xfrm>
              <a:prstGeom prst="rect">
                <a:avLst/>
              </a:prstGeom>
              <a:blipFill>
                <a:blip r:embed="rId3"/>
                <a:stretch>
                  <a:fillRect l="-600" t="-1134" b="-2494"/>
                </a:stretch>
              </a:blipFill>
            </p:spPr>
            <p:txBody>
              <a:bodyPr/>
              <a:lstStyle/>
              <a:p>
                <a:r>
                  <a:rPr lang="fr-FR">
                    <a:noFill/>
                  </a:rPr>
                  <a:t> </a:t>
                </a:r>
              </a:p>
            </p:txBody>
          </p:sp>
        </mc:Fallback>
      </mc:AlternateContent>
    </p:spTree>
    <p:extLst>
      <p:ext uri="{BB962C8B-B14F-4D97-AF65-F5344CB8AC3E}">
        <p14:creationId xmlns:p14="http://schemas.microsoft.com/office/powerpoint/2010/main" val="338377491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Espace réservé du contenu 5"/>
          <p:cNvPicPr>
            <a:picLocks noGrp="1" noChangeAspect="1"/>
          </p:cNvPicPr>
          <p:nvPr>
            <p:ph idx="1"/>
          </p:nvPr>
        </p:nvPicPr>
        <p:blipFill>
          <a:blip r:embed="rId2"/>
          <a:stretch>
            <a:fillRect/>
          </a:stretch>
        </p:blipFill>
        <p:spPr>
          <a:xfrm>
            <a:off x="7823308" y="1204192"/>
            <a:ext cx="3781055" cy="3016480"/>
          </a:xfrm>
          <a:prstGeom prst="rect">
            <a:avLst/>
          </a:prstGeom>
        </p:spPr>
        <p:style>
          <a:lnRef idx="2">
            <a:schemeClr val="accent2"/>
          </a:lnRef>
          <a:fillRef idx="1">
            <a:schemeClr val="lt1"/>
          </a:fillRef>
          <a:effectRef idx="0">
            <a:schemeClr val="accent2"/>
          </a:effectRef>
          <a:fontRef idx="minor">
            <a:schemeClr val="dk1"/>
          </a:fontRef>
        </p:style>
      </p:pic>
      <mc:AlternateContent xmlns:mc="http://schemas.openxmlformats.org/markup-compatibility/2006" xmlns:a14="http://schemas.microsoft.com/office/drawing/2010/main">
        <mc:Choice Requires="a14">
          <p:sp>
            <p:nvSpPr>
              <p:cNvPr id="4" name="Rectangle 3"/>
              <p:cNvSpPr/>
              <p:nvPr/>
            </p:nvSpPr>
            <p:spPr>
              <a:xfrm>
                <a:off x="630620" y="1204192"/>
                <a:ext cx="6873765" cy="2308324"/>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just"/>
                <a:r>
                  <a:rPr lang="fr-FR" dirty="0" smtClean="0"/>
                  <a:t>Le </a:t>
                </a:r>
                <a:r>
                  <a:rPr lang="fr-FR" dirty="0"/>
                  <a:t>circuit induit (bobine A) est soumis à deux flux :</a:t>
                </a:r>
              </a:p>
              <a:p>
                <a:pPr marL="285750" indent="-285750" algn="just">
                  <a:buFont typeface="Arial" panose="020B0604020202020204" pitchFamily="34" charset="0"/>
                  <a:buChar char="•"/>
                </a:pPr>
                <a:r>
                  <a:rPr lang="fr-FR" dirty="0"/>
                  <a:t>le flux inducteur (aimant),</a:t>
                </a:r>
              </a:p>
              <a:p>
                <a:pPr marL="285750" indent="-285750" algn="just">
                  <a:buFont typeface="Arial" panose="020B0604020202020204" pitchFamily="34" charset="0"/>
                  <a:buChar char="•"/>
                </a:pPr>
                <a:r>
                  <a:rPr lang="fr-FR" dirty="0"/>
                  <a:t>le flux créé par le courant induit parcourant la bobine A.</a:t>
                </a:r>
              </a:p>
              <a:p>
                <a:pPr algn="just"/>
                <a:r>
                  <a:rPr lang="fr-FR" dirty="0"/>
                  <a:t>Ce dernier est tel qu’il s’oppose à la variation du flux inducteur.</a:t>
                </a:r>
              </a:p>
              <a:p>
                <a:pPr algn="just"/>
                <a:endParaRPr lang="fr-FR" b="1" dirty="0" smtClean="0"/>
              </a:p>
              <a:p>
                <a:pPr algn="just"/>
                <a:r>
                  <a:rPr lang="fr-FR" b="1" dirty="0" smtClean="0"/>
                  <a:t>Enoncé </a:t>
                </a:r>
                <a:r>
                  <a:rPr lang="fr-FR" b="1" dirty="0"/>
                  <a:t>de la loi de Lenz</a:t>
                </a:r>
              </a:p>
              <a:p>
                <a:pPr algn="just"/>
                <a:r>
                  <a:rPr lang="fr-FR" dirty="0"/>
                  <a:t>Le courant induit qui résulte de la </a:t>
                </a:r>
                <a14:m>
                  <m:oMath xmlns:m="http://schemas.openxmlformats.org/officeDocument/2006/math">
                    <m:r>
                      <a:rPr lang="fr-FR" i="1">
                        <a:latin typeface="Cambria Math" panose="02040503050406030204" pitchFamily="18" charset="0"/>
                        <a:ea typeface="Cambria Math" panose="02040503050406030204" pitchFamily="18" charset="0"/>
                      </a:rPr>
                      <m:t>∆</m:t>
                    </m:r>
                    <m:r>
                      <m:rPr>
                        <m:sty m:val="p"/>
                      </m:rPr>
                      <a:rPr lang="el-GR" i="1">
                        <a:latin typeface="Cambria Math" panose="02040503050406030204" pitchFamily="18" charset="0"/>
                        <a:ea typeface="Cambria Math" panose="02040503050406030204" pitchFamily="18" charset="0"/>
                      </a:rPr>
                      <m:t>Φ</m:t>
                    </m:r>
                  </m:oMath>
                </a14:m>
                <a:r>
                  <a:rPr lang="fr-FR" dirty="0"/>
                  <a:t> est de sens tel que le flux qu’il </a:t>
                </a:r>
                <a:r>
                  <a:rPr lang="fr-FR" dirty="0" smtClean="0"/>
                  <a:t>produit s’oppose </a:t>
                </a:r>
                <a:r>
                  <a:rPr lang="fr-FR" dirty="0"/>
                  <a:t>à la cause qui lui donne naissance.</a:t>
                </a:r>
              </a:p>
            </p:txBody>
          </p:sp>
        </mc:Choice>
        <mc:Fallback xmlns="">
          <p:sp>
            <p:nvSpPr>
              <p:cNvPr id="4" name="Rectangle 3"/>
              <p:cNvSpPr>
                <a:spLocks noRot="1" noChangeAspect="1" noMove="1" noResize="1" noEditPoints="1" noAdjustHandles="1" noChangeArrowheads="1" noChangeShapeType="1" noTextEdit="1"/>
              </p:cNvSpPr>
              <p:nvPr/>
            </p:nvSpPr>
            <p:spPr>
              <a:xfrm>
                <a:off x="630620" y="1204192"/>
                <a:ext cx="6873765" cy="2308324"/>
              </a:xfrm>
              <a:prstGeom prst="rect">
                <a:avLst/>
              </a:prstGeom>
              <a:blipFill>
                <a:blip r:embed="rId3"/>
                <a:stretch>
                  <a:fillRect l="-619" t="-1316" r="-619" b="-3158"/>
                </a:stretch>
              </a:blipFill>
            </p:spPr>
            <p:txBody>
              <a:bodyPr/>
              <a:lstStyle/>
              <a:p>
                <a:r>
                  <a:rPr lang="fr-FR">
                    <a:noFill/>
                  </a:rPr>
                  <a:t> </a:t>
                </a:r>
              </a:p>
            </p:txBody>
          </p:sp>
        </mc:Fallback>
      </mc:AlternateContent>
      <p:sp>
        <p:nvSpPr>
          <p:cNvPr id="5" name="Rectangle 4"/>
          <p:cNvSpPr/>
          <p:nvPr/>
        </p:nvSpPr>
        <p:spPr>
          <a:xfrm>
            <a:off x="3970370" y="270531"/>
            <a:ext cx="4062074"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a:t>LOI DE LENZ (SENS DU GOURANT INDUIT)</a:t>
            </a:r>
          </a:p>
        </p:txBody>
      </p:sp>
      <p:sp>
        <p:nvSpPr>
          <p:cNvPr id="7" name="Rectangle 6"/>
          <p:cNvSpPr/>
          <p:nvPr/>
        </p:nvSpPr>
        <p:spPr>
          <a:xfrm>
            <a:off x="630620" y="4594088"/>
            <a:ext cx="10973743" cy="1200329"/>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a:t>Si </a:t>
            </a:r>
            <a:r>
              <a:rPr lang="fr-FR" dirty="0" smtClean="0"/>
              <a:t>l’on </a:t>
            </a:r>
            <a:r>
              <a:rPr lang="fr-FR" dirty="0"/>
              <a:t>approche l’aimant de la </a:t>
            </a:r>
            <a:r>
              <a:rPr lang="fr-FR" dirty="0" smtClean="0"/>
              <a:t>spire de </a:t>
            </a:r>
            <a:r>
              <a:rPr lang="fr-FR" dirty="0"/>
              <a:t>surface S, </a:t>
            </a:r>
            <a:r>
              <a:rPr lang="fr-FR" dirty="0" smtClean="0"/>
              <a:t>le </a:t>
            </a:r>
            <a:r>
              <a:rPr lang="fr-FR" dirty="0"/>
              <a:t>flux traversant </a:t>
            </a:r>
            <a:r>
              <a:rPr lang="fr-FR" dirty="0" smtClean="0"/>
              <a:t>celle-ci croît </a:t>
            </a:r>
            <a:r>
              <a:rPr lang="fr-FR" dirty="0"/>
              <a:t>; </a:t>
            </a:r>
            <a:endParaRPr lang="fr-FR" dirty="0" smtClean="0"/>
          </a:p>
          <a:p>
            <a:r>
              <a:rPr lang="fr-FR" dirty="0" smtClean="0"/>
              <a:t>un </a:t>
            </a:r>
            <a:r>
              <a:rPr lang="fr-FR" dirty="0"/>
              <a:t>courant induit </a:t>
            </a:r>
            <a:r>
              <a:rPr lang="fr-FR" dirty="0" smtClean="0"/>
              <a:t>prend naissance </a:t>
            </a:r>
            <a:r>
              <a:rPr lang="fr-FR" dirty="0"/>
              <a:t>dans cette spire et </a:t>
            </a:r>
            <a:r>
              <a:rPr lang="fr-FR" dirty="0" smtClean="0"/>
              <a:t>produit un </a:t>
            </a:r>
            <a:r>
              <a:rPr lang="fr-FR" dirty="0"/>
              <a:t>flux qui s'oppose à </a:t>
            </a:r>
            <a:r>
              <a:rPr lang="fr-FR" dirty="0" smtClean="0"/>
              <a:t>l'augmentation du </a:t>
            </a:r>
            <a:r>
              <a:rPr lang="fr-FR" dirty="0"/>
              <a:t>flux de l’aimant. </a:t>
            </a:r>
            <a:endParaRPr lang="fr-FR" dirty="0" smtClean="0"/>
          </a:p>
          <a:p>
            <a:r>
              <a:rPr lang="fr-FR" dirty="0" smtClean="0"/>
              <a:t>La </a:t>
            </a:r>
            <a:r>
              <a:rPr lang="fr-FR" dirty="0"/>
              <a:t>règle du </a:t>
            </a:r>
            <a:r>
              <a:rPr lang="fr-FR" dirty="0" smtClean="0"/>
              <a:t>tire bouchon </a:t>
            </a:r>
            <a:r>
              <a:rPr lang="fr-FR" dirty="0"/>
              <a:t>permet de définir le sens </a:t>
            </a:r>
            <a:r>
              <a:rPr lang="fr-FR" dirty="0" smtClean="0"/>
              <a:t>de ce </a:t>
            </a:r>
            <a:r>
              <a:rPr lang="fr-FR" dirty="0"/>
              <a:t>courant induit</a:t>
            </a:r>
          </a:p>
        </p:txBody>
      </p:sp>
    </p:spTree>
    <p:extLst>
      <p:ext uri="{BB962C8B-B14F-4D97-AF65-F5344CB8AC3E}">
        <p14:creationId xmlns:p14="http://schemas.microsoft.com/office/powerpoint/2010/main" val="206773044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Rectangle 4"/>
              <p:cNvSpPr/>
              <p:nvPr/>
            </p:nvSpPr>
            <p:spPr>
              <a:xfrm>
                <a:off x="381829" y="931485"/>
                <a:ext cx="8403825" cy="5493812"/>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gn="just">
                  <a:lnSpc>
                    <a:spcPct val="150000"/>
                  </a:lnSpc>
                  <a:buFont typeface="Arial" panose="020B0604020202020204" pitchFamily="34" charset="0"/>
                  <a:buChar char="•"/>
                </a:pPr>
                <a:r>
                  <a:rPr lang="fr-FR" dirty="0" smtClean="0"/>
                  <a:t>Toutes </a:t>
                </a:r>
                <a:r>
                  <a:rPr lang="fr-FR" dirty="0"/>
                  <a:t>pièces métalliques soumises à des </a:t>
                </a:r>
                <a14:m>
                  <m:oMath xmlns:m="http://schemas.openxmlformats.org/officeDocument/2006/math">
                    <m:r>
                      <a:rPr lang="fr-FR" i="1">
                        <a:latin typeface="Cambria Math" panose="02040503050406030204" pitchFamily="18" charset="0"/>
                        <a:ea typeface="Cambria Math" panose="02040503050406030204" pitchFamily="18" charset="0"/>
                      </a:rPr>
                      <m:t>∆</m:t>
                    </m:r>
                    <m:r>
                      <m:rPr>
                        <m:sty m:val="p"/>
                      </m:rPr>
                      <a:rPr lang="el-GR" i="1">
                        <a:latin typeface="Cambria Math" panose="02040503050406030204" pitchFamily="18" charset="0"/>
                        <a:ea typeface="Cambria Math" panose="02040503050406030204" pitchFamily="18" charset="0"/>
                      </a:rPr>
                      <m:t>Φ</m:t>
                    </m:r>
                  </m:oMath>
                </a14:m>
                <a:r>
                  <a:rPr lang="fr-FR" dirty="0"/>
                  <a:t> deviennent le siège de courants induits. </a:t>
                </a:r>
                <a:endParaRPr lang="fr-FR" dirty="0" smtClean="0"/>
              </a:p>
              <a:p>
                <a:pPr marL="285750" indent="-285750" algn="just">
                  <a:lnSpc>
                    <a:spcPct val="150000"/>
                  </a:lnSpc>
                  <a:buFont typeface="Arial" panose="020B0604020202020204" pitchFamily="34" charset="0"/>
                  <a:buChar char="•"/>
                </a:pPr>
                <a:r>
                  <a:rPr lang="fr-FR" dirty="0" smtClean="0"/>
                  <a:t>On donne </a:t>
                </a:r>
                <a:r>
                  <a:rPr lang="fr-FR" dirty="0"/>
                  <a:t>le nom de courants de Foucault aux courants induits qui se développent dans </a:t>
                </a:r>
                <a:r>
                  <a:rPr lang="fr-FR" dirty="0" smtClean="0"/>
                  <a:t>la masse </a:t>
                </a:r>
                <a:r>
                  <a:rPr lang="fr-FR" dirty="0"/>
                  <a:t>même du conducteur.</a:t>
                </a:r>
              </a:p>
              <a:p>
                <a:pPr marL="285750" indent="-285750" algn="just">
                  <a:lnSpc>
                    <a:spcPct val="150000"/>
                  </a:lnSpc>
                  <a:buFont typeface="Arial" panose="020B0604020202020204" pitchFamily="34" charset="0"/>
                  <a:buChar char="•"/>
                </a:pPr>
                <a:r>
                  <a:rPr lang="fr-FR" dirty="0"/>
                  <a:t>L’intensité de ces courants est très grande, dans ce milieu de faible résistance ohmique, </a:t>
                </a:r>
                <a:r>
                  <a:rPr lang="fr-FR" dirty="0" smtClean="0"/>
                  <a:t>ce qui </a:t>
                </a:r>
                <a:r>
                  <a:rPr lang="fr-FR" dirty="0"/>
                  <a:t>correspond à une perte d’énergie, et à une diminution du rendement des équipements.</a:t>
                </a:r>
              </a:p>
              <a:p>
                <a:pPr marL="285750" indent="-285750" algn="just">
                  <a:lnSpc>
                    <a:spcPct val="150000"/>
                  </a:lnSpc>
                  <a:buFont typeface="Arial" panose="020B0604020202020204" pitchFamily="34" charset="0"/>
                  <a:buChar char="•"/>
                </a:pPr>
                <a:r>
                  <a:rPr lang="fr-FR" dirty="0"/>
                  <a:t>Les pertes par hystérésis et courants de Foucault sont appelées pertes dans le </a:t>
                </a:r>
                <a:r>
                  <a:rPr lang="fr-FR" dirty="0" smtClean="0"/>
                  <a:t>fer.</a:t>
                </a:r>
                <a:endParaRPr lang="fr-FR" dirty="0"/>
              </a:p>
              <a:p>
                <a:pPr marL="285750" indent="-285750" algn="just">
                  <a:lnSpc>
                    <a:spcPct val="150000"/>
                  </a:lnSpc>
                  <a:buFont typeface="Arial" panose="020B0604020202020204" pitchFamily="34" charset="0"/>
                  <a:buChar char="•"/>
                </a:pPr>
                <a:r>
                  <a:rPr lang="fr-FR" dirty="0"/>
                  <a:t>Si l’on veut réduire ces pertes, il faut remplacer les </a:t>
                </a:r>
                <a:r>
                  <a:rPr lang="fr-FR" dirty="0" smtClean="0"/>
                  <a:t>pièces massives </a:t>
                </a:r>
                <a:r>
                  <a:rPr lang="fr-FR" dirty="0"/>
                  <a:t>par des empilages de tôles isolées entre elles </a:t>
                </a:r>
                <a:r>
                  <a:rPr lang="fr-FR" dirty="0" smtClean="0"/>
                  <a:t>ce qui </a:t>
                </a:r>
                <a:r>
                  <a:rPr lang="fr-FR" dirty="0"/>
                  <a:t>accroît la résistance ohmique de la pièce métallique </a:t>
                </a:r>
                <a:r>
                  <a:rPr lang="fr-FR" dirty="0" smtClean="0"/>
                  <a:t>et par </a:t>
                </a:r>
                <a:r>
                  <a:rPr lang="fr-FR" dirty="0"/>
                  <a:t>conséquent, une réduction des courants induits.</a:t>
                </a:r>
              </a:p>
              <a:p>
                <a:pPr marL="285750" indent="-285750" algn="just">
                  <a:lnSpc>
                    <a:spcPct val="150000"/>
                  </a:lnSpc>
                  <a:buFont typeface="Arial" panose="020B0604020202020204" pitchFamily="34" charset="0"/>
                  <a:buChar char="•"/>
                </a:pPr>
                <a:r>
                  <a:rPr lang="fr-FR" dirty="0"/>
                  <a:t>Précisons que les pertes par hystérésis et courants </a:t>
                </a:r>
                <a:r>
                  <a:rPr lang="fr-FR" dirty="0" smtClean="0"/>
                  <a:t>de Foucault </a:t>
                </a:r>
                <a:r>
                  <a:rPr lang="fr-FR" dirty="0"/>
                  <a:t>sont </a:t>
                </a:r>
                <a:r>
                  <a:rPr lang="fr-FR" dirty="0" smtClean="0"/>
                  <a:t>particulièrement </a:t>
                </a:r>
                <a:r>
                  <a:rPr lang="fr-FR" dirty="0"/>
                  <a:t>actives en courant alternatif.</a:t>
                </a:r>
              </a:p>
            </p:txBody>
          </p:sp>
        </mc:Choice>
        <mc:Fallback xmlns="">
          <p:sp>
            <p:nvSpPr>
              <p:cNvPr id="5" name="Rectangle 4"/>
              <p:cNvSpPr>
                <a:spLocks noRot="1" noChangeAspect="1" noMove="1" noResize="1" noEditPoints="1" noAdjustHandles="1" noChangeArrowheads="1" noChangeShapeType="1" noTextEdit="1"/>
              </p:cNvSpPr>
              <p:nvPr/>
            </p:nvSpPr>
            <p:spPr>
              <a:xfrm>
                <a:off x="381829" y="931485"/>
                <a:ext cx="8403825" cy="5493812"/>
              </a:xfrm>
              <a:prstGeom prst="rect">
                <a:avLst/>
              </a:prstGeom>
              <a:blipFill>
                <a:blip r:embed="rId2"/>
                <a:stretch>
                  <a:fillRect l="-435" r="-507"/>
                </a:stretch>
              </a:blipFill>
            </p:spPr>
            <p:txBody>
              <a:bodyPr/>
              <a:lstStyle/>
              <a:p>
                <a:r>
                  <a:rPr lang="fr-FR">
                    <a:noFill/>
                  </a:rPr>
                  <a:t> </a:t>
                </a:r>
              </a:p>
            </p:txBody>
          </p:sp>
        </mc:Fallback>
      </mc:AlternateContent>
      <p:sp>
        <p:nvSpPr>
          <p:cNvPr id="6" name="Rectangle 5"/>
          <p:cNvSpPr/>
          <p:nvPr/>
        </p:nvSpPr>
        <p:spPr>
          <a:xfrm>
            <a:off x="4749729" y="406541"/>
            <a:ext cx="2587440"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a:t>COURANTS DE FOUCAULT</a:t>
            </a:r>
          </a:p>
        </p:txBody>
      </p:sp>
      <p:pic>
        <p:nvPicPr>
          <p:cNvPr id="2" name="Image 1"/>
          <p:cNvPicPr>
            <a:picLocks noChangeAspect="1"/>
          </p:cNvPicPr>
          <p:nvPr/>
        </p:nvPicPr>
        <p:blipFill>
          <a:blip r:embed="rId3"/>
          <a:stretch>
            <a:fillRect/>
          </a:stretch>
        </p:blipFill>
        <p:spPr>
          <a:xfrm>
            <a:off x="9181070" y="2204606"/>
            <a:ext cx="2862382" cy="3213429"/>
          </a:xfrm>
          <a:prstGeom prst="rect">
            <a:avLst/>
          </a:prstGeom>
        </p:spPr>
      </p:pic>
    </p:spTree>
    <p:extLst>
      <p:ext uri="{BB962C8B-B14F-4D97-AF65-F5344CB8AC3E}">
        <p14:creationId xmlns:p14="http://schemas.microsoft.com/office/powerpoint/2010/main" val="146747470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p:cNvPicPr>
            <a:picLocks noGrp="1" noChangeAspect="1"/>
          </p:cNvPicPr>
          <p:nvPr>
            <p:ph idx="1"/>
          </p:nvPr>
        </p:nvPicPr>
        <p:blipFill rotWithShape="1">
          <a:blip r:embed="rId2"/>
          <a:srcRect r="52342"/>
          <a:stretch/>
        </p:blipFill>
        <p:spPr>
          <a:xfrm>
            <a:off x="6883127" y="1227615"/>
            <a:ext cx="3635137" cy="2420867"/>
          </a:xfrm>
          <a:prstGeom prst="rect">
            <a:avLst/>
          </a:prstGeom>
        </p:spPr>
        <p:style>
          <a:lnRef idx="2">
            <a:schemeClr val="accent2"/>
          </a:lnRef>
          <a:fillRef idx="1">
            <a:schemeClr val="lt1"/>
          </a:fillRef>
          <a:effectRef idx="0">
            <a:schemeClr val="accent2"/>
          </a:effectRef>
          <a:fontRef idx="minor">
            <a:schemeClr val="dk1"/>
          </a:fontRef>
        </p:style>
      </p:pic>
      <p:sp>
        <p:nvSpPr>
          <p:cNvPr id="5" name="Rectangle 4"/>
          <p:cNvSpPr/>
          <p:nvPr/>
        </p:nvSpPr>
        <p:spPr>
          <a:xfrm>
            <a:off x="3865069" y="564196"/>
            <a:ext cx="4461862" cy="369332"/>
          </a:xfrm>
          <a:prstGeom prst="rect">
            <a:avLst/>
          </a:prstGeom>
        </p:spPr>
        <p:txBody>
          <a:bodyPr wrap="none">
            <a:spAutoFit/>
          </a:bodyPr>
          <a:lstStyle/>
          <a:p>
            <a:pPr algn="ctr"/>
            <a:r>
              <a:rPr lang="en-US" dirty="0"/>
              <a:t>FORCE ELECTROMOTRICE D’AUTO INDUCTION</a:t>
            </a:r>
          </a:p>
        </p:txBody>
      </p:sp>
      <p:sp>
        <p:nvSpPr>
          <p:cNvPr id="6" name="Rectangle 5"/>
          <p:cNvSpPr/>
          <p:nvPr/>
        </p:nvSpPr>
        <p:spPr>
          <a:xfrm>
            <a:off x="105570" y="4241135"/>
            <a:ext cx="5442614" cy="1200329"/>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just"/>
            <a:r>
              <a:rPr lang="fr-FR" dirty="0"/>
              <a:t>Soit une source de FEM (E)</a:t>
            </a:r>
          </a:p>
          <a:p>
            <a:pPr algn="just"/>
            <a:r>
              <a:rPr lang="fr-FR" dirty="0"/>
              <a:t>Un sélecteur K permet de faire débiter la source </a:t>
            </a:r>
            <a:r>
              <a:rPr lang="fr-FR" dirty="0" smtClean="0"/>
              <a:t> dans:</a:t>
            </a:r>
            <a:endParaRPr lang="fr-FR" dirty="0"/>
          </a:p>
          <a:p>
            <a:pPr marL="285750" indent="-285750" algn="just">
              <a:buFont typeface="Arial" panose="020B0604020202020204" pitchFamily="34" charset="0"/>
              <a:buChar char="•"/>
            </a:pPr>
            <a:r>
              <a:rPr lang="fr-FR" dirty="0" smtClean="0"/>
              <a:t>une </a:t>
            </a:r>
            <a:r>
              <a:rPr lang="fr-FR" dirty="0"/>
              <a:t>résistance R non bobinée</a:t>
            </a:r>
          </a:p>
          <a:p>
            <a:pPr marL="285750" indent="-285750" algn="just">
              <a:buFont typeface="Arial" panose="020B0604020202020204" pitchFamily="34" charset="0"/>
              <a:buChar char="•"/>
            </a:pPr>
            <a:r>
              <a:rPr lang="fr-FR" dirty="0" smtClean="0"/>
              <a:t>une </a:t>
            </a:r>
            <a:r>
              <a:rPr lang="fr-FR" dirty="0"/>
              <a:t>bobine L de résistance r </a:t>
            </a:r>
          </a:p>
        </p:txBody>
      </p:sp>
      <p:pic>
        <p:nvPicPr>
          <p:cNvPr id="7" name="Image 6"/>
          <p:cNvPicPr>
            <a:picLocks noChangeAspect="1"/>
          </p:cNvPicPr>
          <p:nvPr/>
        </p:nvPicPr>
        <p:blipFill>
          <a:blip r:embed="rId3"/>
          <a:stretch>
            <a:fillRect/>
          </a:stretch>
        </p:blipFill>
        <p:spPr>
          <a:xfrm>
            <a:off x="957636" y="1227615"/>
            <a:ext cx="3405600" cy="2692720"/>
          </a:xfrm>
          <a:prstGeom prst="rect">
            <a:avLst/>
          </a:prstGeom>
        </p:spPr>
      </p:pic>
      <p:sp>
        <p:nvSpPr>
          <p:cNvPr id="8" name="Rectangle 7"/>
          <p:cNvSpPr/>
          <p:nvPr/>
        </p:nvSpPr>
        <p:spPr>
          <a:xfrm>
            <a:off x="5615973" y="4241135"/>
            <a:ext cx="6537434" cy="1200329"/>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fr-FR" b="1" dirty="0"/>
              <a:t>Sélecteur sur pos 1</a:t>
            </a:r>
          </a:p>
          <a:p>
            <a:r>
              <a:rPr lang="fr-FR" dirty="0"/>
              <a:t>Le courant s’établit instantanément dans le circuit résistif </a:t>
            </a:r>
            <a:r>
              <a:rPr lang="fr-FR" dirty="0" smtClean="0"/>
              <a:t>(t1) </a:t>
            </a:r>
            <a:r>
              <a:rPr lang="fr-FR" dirty="0"/>
              <a:t>; </a:t>
            </a:r>
            <a:endParaRPr lang="fr-FR" dirty="0" smtClean="0"/>
          </a:p>
          <a:p>
            <a:r>
              <a:rPr lang="fr-FR" b="1" dirty="0" smtClean="0"/>
              <a:t>sélecteur </a:t>
            </a:r>
            <a:r>
              <a:rPr lang="fr-FR" b="1" dirty="0"/>
              <a:t>sur </a:t>
            </a:r>
            <a:r>
              <a:rPr lang="fr-FR" b="1" dirty="0" smtClean="0"/>
              <a:t>arrêt:</a:t>
            </a:r>
          </a:p>
          <a:p>
            <a:r>
              <a:rPr lang="fr-FR" dirty="0" smtClean="0"/>
              <a:t> le </a:t>
            </a:r>
            <a:r>
              <a:rPr lang="fr-FR" dirty="0"/>
              <a:t>courant s’interrompt instantanément </a:t>
            </a:r>
            <a:r>
              <a:rPr lang="fr-FR" dirty="0" smtClean="0"/>
              <a:t>(t2</a:t>
            </a:r>
            <a:r>
              <a:rPr lang="fr-FR" dirty="0"/>
              <a:t>).</a:t>
            </a:r>
          </a:p>
        </p:txBody>
      </p:sp>
    </p:spTree>
    <p:extLst>
      <p:ext uri="{BB962C8B-B14F-4D97-AF65-F5344CB8AC3E}">
        <p14:creationId xmlns:p14="http://schemas.microsoft.com/office/powerpoint/2010/main" val="77361875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Rectangle 4"/>
              <p:cNvSpPr/>
              <p:nvPr/>
            </p:nvSpPr>
            <p:spPr>
              <a:xfrm>
                <a:off x="91611" y="3313846"/>
                <a:ext cx="6123838" cy="2585323"/>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fr-FR" b="1" dirty="0"/>
                  <a:t>Sélecteur sur pos 2</a:t>
                </a:r>
              </a:p>
              <a:p>
                <a:pPr marL="285750" indent="-285750">
                  <a:buFont typeface="Arial" panose="020B0604020202020204" pitchFamily="34" charset="0"/>
                  <a:buChar char="•"/>
                </a:pPr>
                <a:r>
                  <a:rPr lang="fr-FR" dirty="0"/>
                  <a:t>Le courant I passe de la valeur </a:t>
                </a:r>
                <a:r>
                  <a:rPr lang="fr-FR" dirty="0" smtClean="0"/>
                  <a:t>0 à E/R</a:t>
                </a:r>
              </a:p>
              <a:p>
                <a:pPr marL="285750" indent="-285750">
                  <a:buFont typeface="Arial" panose="020B0604020202020204" pitchFamily="34" charset="0"/>
                  <a:buChar char="•"/>
                </a:pPr>
                <a:r>
                  <a:rPr lang="fr-FR" dirty="0" smtClean="0"/>
                  <a:t>Le </a:t>
                </a:r>
                <a:r>
                  <a:rPr lang="fr-FR" dirty="0"/>
                  <a:t>flux de la bobine croît, la </a:t>
                </a:r>
                <a14:m>
                  <m:oMath xmlns:m="http://schemas.openxmlformats.org/officeDocument/2006/math">
                    <m:r>
                      <a:rPr lang="fr-FR" i="1">
                        <a:latin typeface="Cambria Math" panose="02040503050406030204" pitchFamily="18" charset="0"/>
                        <a:ea typeface="Cambria Math" panose="02040503050406030204" pitchFamily="18" charset="0"/>
                      </a:rPr>
                      <m:t>∆</m:t>
                    </m:r>
                    <m:r>
                      <m:rPr>
                        <m:sty m:val="p"/>
                      </m:rPr>
                      <a:rPr lang="el-GR" i="1">
                        <a:latin typeface="Cambria Math" panose="02040503050406030204" pitchFamily="18" charset="0"/>
                        <a:ea typeface="Cambria Math" panose="02040503050406030204" pitchFamily="18" charset="0"/>
                      </a:rPr>
                      <m:t>Φ</m:t>
                    </m:r>
                    <m:r>
                      <a:rPr lang="el-GR" i="1">
                        <a:latin typeface="Cambria Math" panose="02040503050406030204" pitchFamily="18" charset="0"/>
                        <a:ea typeface="Cambria Math" panose="02040503050406030204" pitchFamily="18" charset="0"/>
                      </a:rPr>
                      <m:t> </m:t>
                    </m:r>
                  </m:oMath>
                </a14:m>
                <a:r>
                  <a:rPr lang="fr-FR" dirty="0" smtClean="0"/>
                  <a:t>engendre une FEM induite, qui génère un courant ; </a:t>
                </a:r>
              </a:p>
              <a:p>
                <a:pPr marL="285750" indent="-285750">
                  <a:buFont typeface="Arial" panose="020B0604020202020204" pitchFamily="34" charset="0"/>
                  <a:buChar char="•"/>
                </a:pPr>
                <a:r>
                  <a:rPr lang="fr-FR" dirty="0" smtClean="0"/>
                  <a:t>d’après le loi de Lenz ce courant induit </a:t>
                </a:r>
                <a:r>
                  <a:rPr lang="fr-FR" dirty="0"/>
                  <a:t>s’oppose à l’établissement du courant I dans le circuit inductif. </a:t>
                </a:r>
                <a:endParaRPr lang="fr-FR" dirty="0" smtClean="0"/>
              </a:p>
              <a:p>
                <a:pPr marL="285750" indent="-285750">
                  <a:buFont typeface="Arial" panose="020B0604020202020204" pitchFamily="34" charset="0"/>
                  <a:buChar char="•"/>
                </a:pPr>
                <a:r>
                  <a:rPr lang="fr-FR" dirty="0" smtClean="0"/>
                  <a:t>Il </a:t>
                </a:r>
                <a:r>
                  <a:rPr lang="fr-FR" dirty="0"/>
                  <a:t>retarde </a:t>
                </a:r>
                <a:r>
                  <a:rPr lang="fr-FR" dirty="0" smtClean="0"/>
                  <a:t>son établissement; </a:t>
                </a:r>
              </a:p>
              <a:p>
                <a:pPr marL="285750" indent="-285750">
                  <a:buFont typeface="Arial" panose="020B0604020202020204" pitchFamily="34" charset="0"/>
                  <a:buChar char="•"/>
                </a:pPr>
                <a:r>
                  <a:rPr lang="fr-FR" dirty="0" smtClean="0"/>
                  <a:t>la </a:t>
                </a:r>
                <a:r>
                  <a:rPr lang="fr-FR" dirty="0"/>
                  <a:t>constante de temps dépend des caractéristiques de </a:t>
                </a:r>
                <a:r>
                  <a:rPr lang="fr-FR" dirty="0" smtClean="0"/>
                  <a:t>la bobine </a:t>
                </a:r>
                <a:r>
                  <a:rPr lang="fr-FR" dirty="0"/>
                  <a:t>(L et r</a:t>
                </a:r>
                <a:r>
                  <a:rPr lang="fr-FR" dirty="0" smtClean="0"/>
                  <a:t>).</a:t>
                </a:r>
                <a:endParaRPr lang="fr-FR" dirty="0"/>
              </a:p>
            </p:txBody>
          </p:sp>
        </mc:Choice>
        <mc:Fallback xmlns="">
          <p:sp>
            <p:nvSpPr>
              <p:cNvPr id="5" name="Rectangle 4"/>
              <p:cNvSpPr>
                <a:spLocks noRot="1" noChangeAspect="1" noMove="1" noResize="1" noEditPoints="1" noAdjustHandles="1" noChangeArrowheads="1" noChangeShapeType="1" noTextEdit="1"/>
              </p:cNvSpPr>
              <p:nvPr/>
            </p:nvSpPr>
            <p:spPr>
              <a:xfrm>
                <a:off x="91611" y="3313846"/>
                <a:ext cx="6123838" cy="2585323"/>
              </a:xfrm>
              <a:prstGeom prst="rect">
                <a:avLst/>
              </a:prstGeom>
              <a:blipFill>
                <a:blip r:embed="rId2"/>
                <a:stretch>
                  <a:fillRect l="-695" t="-1174" b="-2582"/>
                </a:stretch>
              </a:blipFill>
            </p:spPr>
            <p:txBody>
              <a:bodyPr/>
              <a:lstStyle/>
              <a:p>
                <a:r>
                  <a:rPr lang="fr-FR">
                    <a:noFill/>
                  </a:rPr>
                  <a:t> </a:t>
                </a:r>
              </a:p>
            </p:txBody>
          </p:sp>
        </mc:Fallback>
      </mc:AlternateContent>
      <p:sp>
        <p:nvSpPr>
          <p:cNvPr id="6" name="Rectangle 5"/>
          <p:cNvSpPr/>
          <p:nvPr/>
        </p:nvSpPr>
        <p:spPr>
          <a:xfrm>
            <a:off x="3865069" y="206845"/>
            <a:ext cx="4461862" cy="369332"/>
          </a:xfrm>
          <a:prstGeom prst="rect">
            <a:avLst/>
          </a:prstGeom>
        </p:spPr>
        <p:txBody>
          <a:bodyPr wrap="none">
            <a:spAutoFit/>
          </a:bodyPr>
          <a:lstStyle/>
          <a:p>
            <a:pPr algn="ctr"/>
            <a:r>
              <a:rPr lang="en-US" dirty="0"/>
              <a:t>FORCE ELECTROMOTRICE D’AUTO INDUCTION</a:t>
            </a:r>
          </a:p>
        </p:txBody>
      </p:sp>
      <p:pic>
        <p:nvPicPr>
          <p:cNvPr id="7" name="Espace réservé du contenu 3"/>
          <p:cNvPicPr>
            <a:picLocks noGrp="1" noChangeAspect="1"/>
          </p:cNvPicPr>
          <p:nvPr>
            <p:ph idx="1"/>
          </p:nvPr>
        </p:nvPicPr>
        <p:blipFill rotWithShape="1">
          <a:blip r:embed="rId3"/>
          <a:srcRect l="45866"/>
          <a:stretch/>
        </p:blipFill>
        <p:spPr>
          <a:xfrm>
            <a:off x="7626697" y="576177"/>
            <a:ext cx="4129124" cy="2420867"/>
          </a:xfrm>
          <a:prstGeom prst="rect">
            <a:avLst/>
          </a:prstGeom>
        </p:spPr>
        <p:style>
          <a:lnRef idx="2">
            <a:schemeClr val="accent2"/>
          </a:lnRef>
          <a:fillRef idx="1">
            <a:schemeClr val="lt1"/>
          </a:fillRef>
          <a:effectRef idx="0">
            <a:schemeClr val="accent2"/>
          </a:effectRef>
          <a:fontRef idx="minor">
            <a:schemeClr val="dk1"/>
          </a:fontRef>
        </p:style>
      </p:pic>
      <p:pic>
        <p:nvPicPr>
          <p:cNvPr id="8" name="Image 7"/>
          <p:cNvPicPr>
            <a:picLocks noChangeAspect="1"/>
          </p:cNvPicPr>
          <p:nvPr/>
        </p:nvPicPr>
        <p:blipFill>
          <a:blip r:embed="rId4"/>
          <a:stretch>
            <a:fillRect/>
          </a:stretch>
        </p:blipFill>
        <p:spPr>
          <a:xfrm>
            <a:off x="1254198" y="574912"/>
            <a:ext cx="3405600" cy="2422132"/>
          </a:xfrm>
          <a:prstGeom prst="rect">
            <a:avLst/>
          </a:prstGeom>
        </p:spPr>
      </p:pic>
      <mc:AlternateContent xmlns:mc="http://schemas.openxmlformats.org/markup-compatibility/2006" xmlns:a14="http://schemas.microsoft.com/office/drawing/2010/main">
        <mc:Choice Requires="a14">
          <p:sp>
            <p:nvSpPr>
              <p:cNvPr id="2" name="Rectangle 1"/>
              <p:cNvSpPr/>
              <p:nvPr/>
            </p:nvSpPr>
            <p:spPr>
              <a:xfrm>
                <a:off x="6359054" y="3316331"/>
                <a:ext cx="5701141" cy="3139321"/>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just"/>
                <a:r>
                  <a:rPr lang="fr-FR" b="1" dirty="0"/>
                  <a:t>Sélecteur sur arrêt</a:t>
                </a:r>
              </a:p>
              <a:p>
                <a:pPr marL="285750" indent="-285750" algn="just">
                  <a:buFont typeface="Arial" panose="020B0604020202020204" pitchFamily="34" charset="0"/>
                  <a:buChar char="•"/>
                </a:pPr>
                <a:r>
                  <a:rPr lang="fr-FR" dirty="0"/>
                  <a:t>Le courant passe de E/R  à 0, </a:t>
                </a:r>
              </a:p>
              <a:p>
                <a:pPr marL="285750" indent="-285750" algn="just">
                  <a:buFont typeface="Arial" panose="020B0604020202020204" pitchFamily="34" charset="0"/>
                  <a:buChar char="•"/>
                </a:pPr>
                <a:r>
                  <a:rPr lang="fr-FR" dirty="0"/>
                  <a:t>le flux de la bobine décroît, la </a:t>
                </a:r>
                <a14:m>
                  <m:oMath xmlns:m="http://schemas.openxmlformats.org/officeDocument/2006/math">
                    <m:r>
                      <a:rPr lang="fr-FR" i="1">
                        <a:latin typeface="Cambria Math" panose="02040503050406030204" pitchFamily="18" charset="0"/>
                        <a:ea typeface="Cambria Math" panose="02040503050406030204" pitchFamily="18" charset="0"/>
                      </a:rPr>
                      <m:t>∆</m:t>
                    </m:r>
                    <m:r>
                      <m:rPr>
                        <m:sty m:val="p"/>
                      </m:rPr>
                      <a:rPr lang="el-GR" i="1">
                        <a:latin typeface="Cambria Math" panose="02040503050406030204" pitchFamily="18" charset="0"/>
                        <a:ea typeface="Cambria Math" panose="02040503050406030204" pitchFamily="18" charset="0"/>
                      </a:rPr>
                      <m:t>Φ</m:t>
                    </m:r>
                  </m:oMath>
                </a14:m>
                <a:r>
                  <a:rPr lang="fr-FR" dirty="0"/>
                  <a:t> engendre une FEM induite R qui génère un courant induit qui tend à s’opposer à la décroissance du courant I ; </a:t>
                </a:r>
              </a:p>
              <a:p>
                <a:pPr marL="285750" indent="-285750" algn="just">
                  <a:buFont typeface="Arial" panose="020B0604020202020204" pitchFamily="34" charset="0"/>
                  <a:buChar char="•"/>
                </a:pPr>
                <a:r>
                  <a:rPr lang="fr-FR" dirty="0"/>
                  <a:t>il est donc de sens tel qu’il tend à prolonger l’état initial. </a:t>
                </a:r>
                <a:endParaRPr lang="fr-FR" dirty="0" smtClean="0"/>
              </a:p>
              <a:p>
                <a:pPr marL="285750" indent="-285750" algn="just">
                  <a:buFont typeface="Arial" panose="020B0604020202020204" pitchFamily="34" charset="0"/>
                  <a:buChar char="•"/>
                </a:pPr>
                <a:r>
                  <a:rPr lang="fr-FR" dirty="0" smtClean="0"/>
                  <a:t>Il </a:t>
                </a:r>
                <a:r>
                  <a:rPr lang="fr-FR" dirty="0"/>
                  <a:t>en résulte </a:t>
                </a:r>
                <a:r>
                  <a:rPr lang="fr-FR" dirty="0" smtClean="0"/>
                  <a:t>une étincelle </a:t>
                </a:r>
                <a:r>
                  <a:rPr lang="fr-FR" dirty="0"/>
                  <a:t>au moment où le sélecteur est placé sur arrêt </a:t>
                </a:r>
                <a:r>
                  <a:rPr lang="fr-FR" dirty="0" smtClean="0"/>
                  <a:t>;</a:t>
                </a:r>
              </a:p>
              <a:p>
                <a:pPr marL="285750" indent="-285750" algn="just">
                  <a:buFont typeface="Arial" panose="020B0604020202020204" pitchFamily="34" charset="0"/>
                  <a:buChar char="•"/>
                </a:pPr>
                <a:r>
                  <a:rPr lang="fr-FR" dirty="0" smtClean="0"/>
                  <a:t> </a:t>
                </a:r>
                <a:r>
                  <a:rPr lang="fr-FR" dirty="0"/>
                  <a:t>on l’appelle extra courant </a:t>
                </a:r>
                <a:r>
                  <a:rPr lang="fr-FR" dirty="0" smtClean="0"/>
                  <a:t>de rupture</a:t>
                </a:r>
                <a:r>
                  <a:rPr lang="fr-FR" dirty="0"/>
                  <a:t>. </a:t>
                </a:r>
                <a:endParaRPr lang="fr-FR" dirty="0" smtClean="0"/>
              </a:p>
              <a:p>
                <a:pPr marL="285750" indent="-285750" algn="just">
                  <a:buFont typeface="Arial" panose="020B0604020202020204" pitchFamily="34" charset="0"/>
                  <a:buChar char="•"/>
                </a:pPr>
                <a:r>
                  <a:rPr lang="fr-FR" dirty="0" smtClean="0"/>
                  <a:t>Elle </a:t>
                </a:r>
                <a:r>
                  <a:rPr lang="fr-FR" dirty="0"/>
                  <a:t>peut dans certains cas, selon son amplitude, détériorer le circuit inductif. </a:t>
                </a:r>
              </a:p>
            </p:txBody>
          </p:sp>
        </mc:Choice>
        <mc:Fallback xmlns="">
          <p:sp>
            <p:nvSpPr>
              <p:cNvPr id="2" name="Rectangle 1"/>
              <p:cNvSpPr>
                <a:spLocks noRot="1" noChangeAspect="1" noMove="1" noResize="1" noEditPoints="1" noAdjustHandles="1" noChangeArrowheads="1" noChangeShapeType="1" noTextEdit="1"/>
              </p:cNvSpPr>
              <p:nvPr/>
            </p:nvSpPr>
            <p:spPr>
              <a:xfrm>
                <a:off x="6359054" y="3316331"/>
                <a:ext cx="5701141" cy="3139321"/>
              </a:xfrm>
              <a:prstGeom prst="rect">
                <a:avLst/>
              </a:prstGeom>
              <a:blipFill>
                <a:blip r:embed="rId5"/>
                <a:stretch>
                  <a:fillRect l="-747" t="-774" r="-854" b="-1934"/>
                </a:stretch>
              </a:blipFill>
            </p:spPr>
            <p:txBody>
              <a:bodyPr/>
              <a:lstStyle/>
              <a:p>
                <a:r>
                  <a:rPr lang="fr-FR">
                    <a:noFill/>
                  </a:rPr>
                  <a:t> </a:t>
                </a:r>
              </a:p>
            </p:txBody>
          </p:sp>
        </mc:Fallback>
      </mc:AlternateContent>
    </p:spTree>
    <p:extLst>
      <p:ext uri="{BB962C8B-B14F-4D97-AF65-F5344CB8AC3E}">
        <p14:creationId xmlns:p14="http://schemas.microsoft.com/office/powerpoint/2010/main" val="214913238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p:cNvPicPr>
            <a:picLocks noChangeAspect="1"/>
          </p:cNvPicPr>
          <p:nvPr/>
        </p:nvPicPr>
        <p:blipFill>
          <a:blip r:embed="rId2"/>
          <a:stretch>
            <a:fillRect/>
          </a:stretch>
        </p:blipFill>
        <p:spPr>
          <a:xfrm>
            <a:off x="1112459" y="1140699"/>
            <a:ext cx="4850719" cy="2389049"/>
          </a:xfrm>
          <a:prstGeom prst="rect">
            <a:avLst/>
          </a:prstGeom>
        </p:spPr>
        <p:style>
          <a:lnRef idx="2">
            <a:schemeClr val="accent2"/>
          </a:lnRef>
          <a:fillRef idx="1">
            <a:schemeClr val="lt1"/>
          </a:fillRef>
          <a:effectRef idx="0">
            <a:schemeClr val="accent2"/>
          </a:effectRef>
          <a:fontRef idx="minor">
            <a:schemeClr val="dk1"/>
          </a:fontRef>
        </p:style>
      </p:pic>
      <mc:AlternateContent xmlns:mc="http://schemas.openxmlformats.org/markup-compatibility/2006" xmlns:a14="http://schemas.microsoft.com/office/drawing/2010/main">
        <mc:Choice Requires="a14">
          <p:sp>
            <p:nvSpPr>
              <p:cNvPr id="4" name="Rectangle 3"/>
              <p:cNvSpPr/>
              <p:nvPr/>
            </p:nvSpPr>
            <p:spPr>
              <a:xfrm>
                <a:off x="616774" y="3868918"/>
                <a:ext cx="10692808" cy="2431563"/>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smtClean="0"/>
                  <a:t>Soit </a:t>
                </a:r>
                <a:r>
                  <a:rPr lang="fr-FR" dirty="0"/>
                  <a:t>un cadre de surface S se déplaçant autour d’un axe </a:t>
                </a:r>
                <a:r>
                  <a:rPr lang="fr-FR" dirty="0" err="1"/>
                  <a:t>xy</a:t>
                </a:r>
                <a:r>
                  <a:rPr lang="fr-FR" dirty="0"/>
                  <a:t> dans un champ d’induction B.</a:t>
                </a:r>
              </a:p>
              <a:p>
                <a:r>
                  <a:rPr lang="fr-FR" dirty="0"/>
                  <a:t>L’angle </a:t>
                </a:r>
                <a14:m>
                  <m:oMath xmlns:m="http://schemas.openxmlformats.org/officeDocument/2006/math">
                    <m:r>
                      <a:rPr lang="fr-FR" i="1" dirty="0" smtClean="0">
                        <a:latin typeface="Cambria Math" panose="02040503050406030204" pitchFamily="18" charset="0"/>
                      </a:rPr>
                      <m:t> </m:t>
                    </m:r>
                    <m:r>
                      <a:rPr lang="fr-FR" i="1" dirty="0" smtClean="0">
                        <a:latin typeface="Cambria Math" panose="02040503050406030204" pitchFamily="18" charset="0"/>
                        <a:ea typeface="Cambria Math" panose="02040503050406030204" pitchFamily="18" charset="0"/>
                      </a:rPr>
                      <m:t>𝛼</m:t>
                    </m:r>
                    <m:r>
                      <a:rPr lang="fr-FR" i="1" dirty="0" smtClean="0">
                        <a:latin typeface="Cambria Math" panose="02040503050406030204" pitchFamily="18" charset="0"/>
                      </a:rPr>
                      <m:t>=</m:t>
                    </m:r>
                    <m:r>
                      <a:rPr lang="fr-FR" i="1" dirty="0" smtClean="0">
                        <a:latin typeface="Cambria Math" panose="02040503050406030204" pitchFamily="18" charset="0"/>
                        <a:ea typeface="Cambria Math" panose="02040503050406030204" pitchFamily="18" charset="0"/>
                      </a:rPr>
                      <m:t>𝜔</m:t>
                    </m:r>
                    <m:r>
                      <a:rPr lang="fr-FR" i="1" dirty="0" smtClean="0">
                        <a:latin typeface="Cambria Math" panose="02040503050406030204" pitchFamily="18" charset="0"/>
                      </a:rPr>
                      <m:t>𝑡</m:t>
                    </m:r>
                  </m:oMath>
                </a14:m>
                <a:endParaRPr lang="fr-FR" dirty="0"/>
              </a:p>
              <a:p>
                <a:r>
                  <a:rPr lang="fr-FR" dirty="0"/>
                  <a:t>à l’instant </a:t>
                </a:r>
                <a:r>
                  <a:rPr lang="fr-FR" dirty="0" smtClean="0"/>
                  <a:t>t0 	</a:t>
                </a:r>
                <a:r>
                  <a:rPr lang="el-GR" dirty="0">
                    <a:ea typeface="Cambria Math" panose="02040503050406030204" pitchFamily="18" charset="0"/>
                  </a:rPr>
                  <a:t> </a:t>
                </a:r>
                <a14:m>
                  <m:oMath xmlns:m="http://schemas.openxmlformats.org/officeDocument/2006/math">
                    <m:r>
                      <m:rPr>
                        <m:sty m:val="p"/>
                      </m:rPr>
                      <a:rPr lang="el-GR" i="1">
                        <a:latin typeface="Cambria Math" panose="02040503050406030204" pitchFamily="18" charset="0"/>
                        <a:ea typeface="Cambria Math" panose="02040503050406030204" pitchFamily="18" charset="0"/>
                      </a:rPr>
                      <m:t>Φ</m:t>
                    </m:r>
                    <m:r>
                      <a:rPr lang="el-GR" i="1">
                        <a:latin typeface="Cambria Math" panose="02040503050406030204" pitchFamily="18" charset="0"/>
                        <a:ea typeface="Cambria Math" panose="02040503050406030204" pitchFamily="18" charset="0"/>
                      </a:rPr>
                      <m:t> </m:t>
                    </m:r>
                  </m:oMath>
                </a14:m>
                <a:r>
                  <a:rPr lang="fr-FR" dirty="0" smtClean="0"/>
                  <a:t>= </a:t>
                </a:r>
                <a:r>
                  <a:rPr lang="fr-FR" dirty="0"/>
                  <a:t>BS </a:t>
                </a:r>
                <a:r>
                  <a:rPr lang="fr-FR" dirty="0" smtClean="0"/>
                  <a:t>	le </a:t>
                </a:r>
                <a:r>
                  <a:rPr lang="fr-FR" dirty="0"/>
                  <a:t>cadre est perpendiculaire à B (induction)</a:t>
                </a:r>
              </a:p>
              <a:p>
                <a:r>
                  <a:rPr lang="fr-FR" dirty="0"/>
                  <a:t>à l’instant </a:t>
                </a:r>
                <a:r>
                  <a:rPr lang="fr-FR" dirty="0" smtClean="0"/>
                  <a:t>t1 	</a:t>
                </a:r>
                <a:r>
                  <a:rPr lang="el-GR" dirty="0">
                    <a:ea typeface="Cambria Math" panose="02040503050406030204" pitchFamily="18" charset="0"/>
                  </a:rPr>
                  <a:t> </a:t>
                </a:r>
                <a14:m>
                  <m:oMath xmlns:m="http://schemas.openxmlformats.org/officeDocument/2006/math">
                    <m:r>
                      <m:rPr>
                        <m:sty m:val="p"/>
                      </m:rPr>
                      <a:rPr lang="el-GR" i="1">
                        <a:latin typeface="Cambria Math" panose="02040503050406030204" pitchFamily="18" charset="0"/>
                        <a:ea typeface="Cambria Math" panose="02040503050406030204" pitchFamily="18" charset="0"/>
                      </a:rPr>
                      <m:t>Φ</m:t>
                    </m:r>
                  </m:oMath>
                </a14:m>
                <a:r>
                  <a:rPr lang="fr-FR" dirty="0" smtClean="0"/>
                  <a:t> </a:t>
                </a:r>
                <a:r>
                  <a:rPr lang="fr-FR" dirty="0"/>
                  <a:t>= BS cos </a:t>
                </a:r>
                <a14:m>
                  <m:oMath xmlns:m="http://schemas.openxmlformats.org/officeDocument/2006/math">
                    <m:r>
                      <a:rPr lang="fr-FR" i="1" dirty="0">
                        <a:latin typeface="Cambria Math" panose="02040503050406030204" pitchFamily="18" charset="0"/>
                        <a:ea typeface="Cambria Math" panose="02040503050406030204" pitchFamily="18" charset="0"/>
                      </a:rPr>
                      <m:t>𝛼</m:t>
                    </m:r>
                  </m:oMath>
                </a14:m>
                <a:r>
                  <a:rPr lang="fr-FR" dirty="0"/>
                  <a:t> = BS cos </a:t>
                </a:r>
                <a14:m>
                  <m:oMath xmlns:m="http://schemas.openxmlformats.org/officeDocument/2006/math">
                    <m:r>
                      <a:rPr lang="fr-FR" i="1" dirty="0">
                        <a:latin typeface="Cambria Math" panose="02040503050406030204" pitchFamily="18" charset="0"/>
                        <a:ea typeface="Cambria Math" panose="02040503050406030204" pitchFamily="18" charset="0"/>
                      </a:rPr>
                      <m:t>𝜔</m:t>
                    </m:r>
                    <m:r>
                      <a:rPr lang="fr-FR" i="1" dirty="0">
                        <a:latin typeface="Cambria Math" panose="02040503050406030204" pitchFamily="18" charset="0"/>
                      </a:rPr>
                      <m:t>𝑡</m:t>
                    </m:r>
                  </m:oMath>
                </a14:m>
                <a:endParaRPr lang="fr-FR" dirty="0"/>
              </a:p>
              <a:p>
                <a:r>
                  <a:rPr lang="fr-FR" dirty="0"/>
                  <a:t>Le flux varie selon la loi du cosinus.</a:t>
                </a:r>
              </a:p>
              <a:p>
                <a:r>
                  <a:rPr lang="fr-FR" dirty="0"/>
                  <a:t>Or toute </a:t>
                </a:r>
                <a14:m>
                  <m:oMath xmlns:m="http://schemas.openxmlformats.org/officeDocument/2006/math">
                    <m:r>
                      <a:rPr lang="fr-FR" i="1">
                        <a:latin typeface="Cambria Math" panose="02040503050406030204" pitchFamily="18" charset="0"/>
                        <a:ea typeface="Cambria Math" panose="02040503050406030204" pitchFamily="18" charset="0"/>
                      </a:rPr>
                      <m:t>∆</m:t>
                    </m:r>
                    <m:r>
                      <m:rPr>
                        <m:sty m:val="p"/>
                      </m:rPr>
                      <a:rPr lang="el-GR" i="1">
                        <a:latin typeface="Cambria Math" panose="02040503050406030204" pitchFamily="18" charset="0"/>
                        <a:ea typeface="Cambria Math" panose="02040503050406030204" pitchFamily="18" charset="0"/>
                      </a:rPr>
                      <m:t>Φ</m:t>
                    </m:r>
                  </m:oMath>
                </a14:m>
                <a:r>
                  <a:rPr lang="fr-FR" dirty="0"/>
                  <a:t> engendre la production d’une FEM </a:t>
                </a:r>
                <a:r>
                  <a:rPr lang="fr-FR" dirty="0" smtClean="0"/>
                  <a:t>induite: </a:t>
                </a:r>
                <a:endParaRPr lang="fr-FR" i="1" dirty="0" smtClean="0">
                  <a:latin typeface="Cambria Math" panose="02040503050406030204" pitchFamily="18" charset="0"/>
                </a:endParaRPr>
              </a:p>
              <a:p>
                <a:r>
                  <a:rPr lang="fr-FR" dirty="0" smtClean="0"/>
                  <a:t>			</a:t>
                </a:r>
                <a14:m>
                  <m:oMath xmlns:m="http://schemas.openxmlformats.org/officeDocument/2006/math">
                    <m:r>
                      <a:rPr lang="fr-FR" i="1">
                        <a:latin typeface="Cambria Math" panose="02040503050406030204" pitchFamily="18" charset="0"/>
                      </a:rPr>
                      <m:t>𝑒</m:t>
                    </m:r>
                    <m:r>
                      <a:rPr lang="fr-FR" i="1">
                        <a:latin typeface="Cambria Math" panose="02040503050406030204" pitchFamily="18" charset="0"/>
                      </a:rPr>
                      <m:t>=</m:t>
                    </m:r>
                    <m:f>
                      <m:fPr>
                        <m:ctrlPr>
                          <a:rPr lang="fr-FR" i="1">
                            <a:latin typeface="Cambria Math" panose="02040503050406030204" pitchFamily="18" charset="0"/>
                          </a:rPr>
                        </m:ctrlPr>
                      </m:fPr>
                      <m:num>
                        <m:r>
                          <a:rPr lang="fr-FR" i="1">
                            <a:latin typeface="Cambria Math" panose="02040503050406030204" pitchFamily="18" charset="0"/>
                            <a:ea typeface="Cambria Math" panose="02040503050406030204" pitchFamily="18" charset="0"/>
                          </a:rPr>
                          <m:t>∆</m:t>
                        </m:r>
                        <m:r>
                          <m:rPr>
                            <m:sty m:val="p"/>
                          </m:rPr>
                          <a:rPr lang="el-GR" i="1">
                            <a:latin typeface="Cambria Math" panose="02040503050406030204" pitchFamily="18" charset="0"/>
                            <a:ea typeface="Cambria Math" panose="02040503050406030204" pitchFamily="18" charset="0"/>
                          </a:rPr>
                          <m:t>Φ</m:t>
                        </m:r>
                      </m:num>
                      <m:den>
                        <m:r>
                          <a:rPr lang="fr-FR" i="1">
                            <a:latin typeface="Cambria Math" panose="02040503050406030204" pitchFamily="18" charset="0"/>
                            <a:ea typeface="Cambria Math" panose="02040503050406030204" pitchFamily="18" charset="0"/>
                          </a:rPr>
                          <m:t>∆</m:t>
                        </m:r>
                        <m:r>
                          <a:rPr lang="fr-FR" i="1">
                            <a:latin typeface="Cambria Math" panose="02040503050406030204" pitchFamily="18" charset="0"/>
                            <a:ea typeface="Cambria Math" panose="02040503050406030204" pitchFamily="18" charset="0"/>
                          </a:rPr>
                          <m:t>𝑡</m:t>
                        </m:r>
                      </m:den>
                    </m:f>
                  </m:oMath>
                </a14:m>
                <a:r>
                  <a:rPr lang="fr-FR" dirty="0" smtClean="0"/>
                  <a:t>  et </a:t>
                </a:r>
                <a14:m>
                  <m:oMath xmlns:m="http://schemas.openxmlformats.org/officeDocument/2006/math">
                    <m:r>
                      <a:rPr lang="fr-FR" i="1">
                        <a:latin typeface="Cambria Math" panose="02040503050406030204" pitchFamily="18" charset="0"/>
                      </a:rPr>
                      <m:t>𝑒</m:t>
                    </m:r>
                    <m:r>
                      <a:rPr lang="fr-FR" i="1">
                        <a:latin typeface="Cambria Math" panose="02040503050406030204" pitchFamily="18" charset="0"/>
                      </a:rPr>
                      <m:t>=</m:t>
                    </m:r>
                    <m:sSub>
                      <m:sSubPr>
                        <m:ctrlPr>
                          <a:rPr lang="fr-FR" i="1" smtClean="0">
                            <a:latin typeface="Cambria Math" panose="02040503050406030204" pitchFamily="18" charset="0"/>
                          </a:rPr>
                        </m:ctrlPr>
                      </m:sSubPr>
                      <m:e>
                        <m:r>
                          <a:rPr lang="fr-FR" b="0" i="1" smtClean="0">
                            <a:latin typeface="Cambria Math" panose="02040503050406030204" pitchFamily="18" charset="0"/>
                          </a:rPr>
                          <m:t>𝐸</m:t>
                        </m:r>
                      </m:e>
                      <m:sub>
                        <m:r>
                          <a:rPr lang="fr-FR" b="0" i="1" smtClean="0">
                            <a:latin typeface="Cambria Math" panose="02040503050406030204" pitchFamily="18" charset="0"/>
                          </a:rPr>
                          <m:t>𝑚𝑎𝑥</m:t>
                        </m:r>
                      </m:sub>
                    </m:sSub>
                    <m:r>
                      <a:rPr lang="fr-FR" b="0" i="1" smtClean="0">
                        <a:latin typeface="Cambria Math" panose="02040503050406030204" pitchFamily="18" charset="0"/>
                      </a:rPr>
                      <m:t>𝑠𝑖𝑛</m:t>
                    </m:r>
                    <m:r>
                      <a:rPr lang="fr-FR" i="1" dirty="0">
                        <a:latin typeface="Cambria Math" panose="02040503050406030204" pitchFamily="18" charset="0"/>
                        <a:ea typeface="Cambria Math" panose="02040503050406030204" pitchFamily="18" charset="0"/>
                      </a:rPr>
                      <m:t>𝜔</m:t>
                    </m:r>
                    <m:r>
                      <a:rPr lang="fr-FR" i="1" dirty="0">
                        <a:latin typeface="Cambria Math" panose="02040503050406030204" pitchFamily="18" charset="0"/>
                      </a:rPr>
                      <m:t>𝑡</m:t>
                    </m:r>
                  </m:oMath>
                </a14:m>
                <a:endParaRPr lang="fr-FR" dirty="0"/>
              </a:p>
              <a:p>
                <a:r>
                  <a:rPr lang="fr-FR" dirty="0" smtClean="0"/>
                  <a:t>La </a:t>
                </a:r>
                <a:r>
                  <a:rPr lang="fr-FR" dirty="0"/>
                  <a:t>FEM induite est une fonction sinusoïdale du temps</a:t>
                </a:r>
                <a:r>
                  <a:rPr lang="fr-FR" dirty="0" smtClean="0"/>
                  <a:t>.</a:t>
                </a:r>
                <a:r>
                  <a:rPr lang="fr-FR" dirty="0"/>
                  <a:t> </a:t>
                </a:r>
              </a:p>
            </p:txBody>
          </p:sp>
        </mc:Choice>
        <mc:Fallback xmlns="">
          <p:sp>
            <p:nvSpPr>
              <p:cNvPr id="4" name="Rectangle 3"/>
              <p:cNvSpPr>
                <a:spLocks noRot="1" noChangeAspect="1" noMove="1" noResize="1" noEditPoints="1" noAdjustHandles="1" noChangeArrowheads="1" noChangeShapeType="1" noTextEdit="1"/>
              </p:cNvSpPr>
              <p:nvPr/>
            </p:nvSpPr>
            <p:spPr>
              <a:xfrm>
                <a:off x="616774" y="3868918"/>
                <a:ext cx="10692808" cy="2431563"/>
              </a:xfrm>
              <a:prstGeom prst="rect">
                <a:avLst/>
              </a:prstGeom>
              <a:blipFill>
                <a:blip r:embed="rId3"/>
                <a:stretch>
                  <a:fillRect l="-399" t="-1247" b="-2743"/>
                </a:stretch>
              </a:blipFill>
            </p:spPr>
            <p:txBody>
              <a:bodyPr/>
              <a:lstStyle/>
              <a:p>
                <a:r>
                  <a:rPr lang="fr-FR">
                    <a:noFill/>
                  </a:rPr>
                  <a:t> </a:t>
                </a:r>
              </a:p>
            </p:txBody>
          </p:sp>
        </mc:Fallback>
      </mc:AlternateContent>
      <p:sp>
        <p:nvSpPr>
          <p:cNvPr id="6" name="Rectangle 5"/>
          <p:cNvSpPr/>
          <p:nvPr/>
        </p:nvSpPr>
        <p:spPr>
          <a:xfrm>
            <a:off x="4703848" y="658108"/>
            <a:ext cx="2281266"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a:t>COURANT ALTERNATIF</a:t>
            </a:r>
          </a:p>
        </p:txBody>
      </p:sp>
      <p:sp>
        <p:nvSpPr>
          <p:cNvPr id="7" name="Rectangle 6"/>
          <p:cNvSpPr/>
          <p:nvPr/>
        </p:nvSpPr>
        <p:spPr>
          <a:xfrm>
            <a:off x="3407254" y="91436"/>
            <a:ext cx="5111849"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a:t>PRINCIPE DE PRODUCTION D’UNE FEM ALTERNATIVE</a:t>
            </a:r>
            <a:endParaRPr lang="en-US" dirty="0"/>
          </a:p>
        </p:txBody>
      </p:sp>
      <p:pic>
        <p:nvPicPr>
          <p:cNvPr id="8" name="Image 7"/>
          <p:cNvPicPr>
            <a:picLocks noChangeAspect="1"/>
          </p:cNvPicPr>
          <p:nvPr/>
        </p:nvPicPr>
        <p:blipFill>
          <a:blip r:embed="rId4"/>
          <a:stretch>
            <a:fillRect/>
          </a:stretch>
        </p:blipFill>
        <p:spPr>
          <a:xfrm>
            <a:off x="6674793" y="1140699"/>
            <a:ext cx="4062514" cy="2389049"/>
          </a:xfrm>
          <a:prstGeom prst="rect">
            <a:avLst/>
          </a:prstGeom>
        </p:spPr>
        <p:style>
          <a:lnRef idx="2">
            <a:schemeClr val="accent2"/>
          </a:lnRef>
          <a:fillRef idx="1">
            <a:schemeClr val="lt1"/>
          </a:fillRef>
          <a:effectRef idx="0">
            <a:schemeClr val="accent2"/>
          </a:effectRef>
          <a:fontRef idx="minor">
            <a:schemeClr val="dk1"/>
          </a:fontRef>
        </p:style>
      </p:pic>
      <mc:AlternateContent xmlns:mc="http://schemas.openxmlformats.org/markup-compatibility/2006" xmlns:a14="http://schemas.microsoft.com/office/drawing/2010/main">
        <mc:Choice Requires="a14">
          <p:sp>
            <p:nvSpPr>
              <p:cNvPr id="9" name="Rectangle 8"/>
              <p:cNvSpPr/>
              <p:nvPr/>
            </p:nvSpPr>
            <p:spPr>
              <a:xfrm>
                <a:off x="9256301" y="1140699"/>
                <a:ext cx="1727257" cy="954107"/>
              </a:xfrm>
              <a:prstGeom prst="rect">
                <a:avLst/>
              </a:prstGeom>
            </p:spPr>
            <p:txBody>
              <a:bodyPr wrap="square">
                <a:spAutoFit/>
              </a:bodyPr>
              <a:lstStyle/>
              <a:p>
                <a:r>
                  <a:rPr lang="fr-FR" sz="1400" dirty="0" smtClean="0"/>
                  <a:t>Phase: </a:t>
                </a:r>
                <a14:m>
                  <m:oMath xmlns:m="http://schemas.openxmlformats.org/officeDocument/2006/math">
                    <m:r>
                      <a:rPr lang="fr-FR" sz="1400" i="1" dirty="0">
                        <a:latin typeface="Cambria Math" panose="02040503050406030204" pitchFamily="18" charset="0"/>
                        <a:ea typeface="Cambria Math" panose="02040503050406030204" pitchFamily="18" charset="0"/>
                      </a:rPr>
                      <m:t>𝜔</m:t>
                    </m:r>
                  </m:oMath>
                </a14:m>
                <a:r>
                  <a:rPr lang="fr-FR" sz="1400" dirty="0" smtClean="0"/>
                  <a:t>T</a:t>
                </a:r>
                <a:endParaRPr lang="fr-FR" sz="1400" dirty="0"/>
              </a:p>
              <a:p>
                <a:r>
                  <a:rPr lang="fr-FR" sz="1400" dirty="0" smtClean="0"/>
                  <a:t>Amplitude </a:t>
                </a:r>
                <a:r>
                  <a:rPr lang="fr-FR" sz="1400" dirty="0"/>
                  <a:t>A</a:t>
                </a:r>
              </a:p>
              <a:p>
                <a:r>
                  <a:rPr lang="fr-FR" sz="1400" dirty="0" smtClean="0"/>
                  <a:t>Période </a:t>
                </a:r>
                <a:r>
                  <a:rPr lang="fr-FR" sz="1400" dirty="0"/>
                  <a:t>T</a:t>
                </a:r>
              </a:p>
              <a:p>
                <a:r>
                  <a:rPr lang="fr-FR" sz="1400" dirty="0" smtClean="0"/>
                  <a:t>6- </a:t>
                </a:r>
                <a:r>
                  <a:rPr lang="fr-FR" sz="1400" dirty="0"/>
                  <a:t>Fréquence </a:t>
                </a:r>
                <a:r>
                  <a:rPr lang="fr-FR" sz="1400" dirty="0" smtClean="0"/>
                  <a:t>f=1/T</a:t>
                </a:r>
                <a:endParaRPr lang="fr-FR" sz="1400" dirty="0"/>
              </a:p>
            </p:txBody>
          </p:sp>
        </mc:Choice>
        <mc:Fallback xmlns="">
          <p:sp>
            <p:nvSpPr>
              <p:cNvPr id="9" name="Rectangle 8"/>
              <p:cNvSpPr>
                <a:spLocks noRot="1" noChangeAspect="1" noMove="1" noResize="1" noEditPoints="1" noAdjustHandles="1" noChangeArrowheads="1" noChangeShapeType="1" noTextEdit="1"/>
              </p:cNvSpPr>
              <p:nvPr/>
            </p:nvSpPr>
            <p:spPr>
              <a:xfrm>
                <a:off x="9256301" y="1140699"/>
                <a:ext cx="1727257" cy="954107"/>
              </a:xfrm>
              <a:prstGeom prst="rect">
                <a:avLst/>
              </a:prstGeom>
              <a:blipFill>
                <a:blip r:embed="rId6"/>
                <a:stretch>
                  <a:fillRect l="-1056" t="-1274" b="-5732"/>
                </a:stretch>
              </a:blipFill>
            </p:spPr>
            <p:txBody>
              <a:bodyPr/>
              <a:lstStyle/>
              <a:p>
                <a:r>
                  <a:rPr lang="en-US">
                    <a:noFill/>
                  </a:rPr>
                  <a:t> </a:t>
                </a:r>
              </a:p>
            </p:txBody>
          </p:sp>
        </mc:Fallback>
      </mc:AlternateContent>
    </p:spTree>
    <p:extLst>
      <p:ext uri="{BB962C8B-B14F-4D97-AF65-F5344CB8AC3E}">
        <p14:creationId xmlns:p14="http://schemas.microsoft.com/office/powerpoint/2010/main" val="210340611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59398" y="1386402"/>
            <a:ext cx="10794402" cy="2031325"/>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smtClean="0"/>
              <a:t>C’est </a:t>
            </a:r>
            <a:r>
              <a:rPr lang="fr-FR" dirty="0"/>
              <a:t>une résistance dépourvue de tout effet inductif et Capacitif, </a:t>
            </a:r>
            <a:endParaRPr lang="fr-FR" dirty="0" smtClean="0"/>
          </a:p>
          <a:p>
            <a:r>
              <a:rPr lang="fr-FR" dirty="0" smtClean="0"/>
              <a:t>elle </a:t>
            </a:r>
            <a:r>
              <a:rPr lang="fr-FR" dirty="0"/>
              <a:t>ne </a:t>
            </a:r>
            <a:r>
              <a:rPr lang="fr-FR" dirty="0" smtClean="0"/>
              <a:t>produit qu’un </a:t>
            </a:r>
            <a:r>
              <a:rPr lang="fr-FR" dirty="0"/>
              <a:t>effet calorifique (effet joule) lorsqu’elle est parcourue par un courant </a:t>
            </a:r>
            <a:r>
              <a:rPr lang="fr-FR" dirty="0" err="1" smtClean="0"/>
              <a:t>I</a:t>
            </a:r>
            <a:r>
              <a:rPr lang="fr-FR" baseline="-25000" dirty="0" err="1" smtClean="0"/>
              <a:t>eff</a:t>
            </a:r>
            <a:r>
              <a:rPr lang="fr-FR" dirty="0"/>
              <a:t>.</a:t>
            </a:r>
          </a:p>
          <a:p>
            <a:r>
              <a:rPr lang="fr-FR" dirty="0"/>
              <a:t>La loi d’Ohm est intégralement appliquée.</a:t>
            </a:r>
          </a:p>
          <a:p>
            <a:r>
              <a:rPr lang="fr-FR" dirty="0"/>
              <a:t>L’intensité absorbée est indépendante de la fréquence appliquée.</a:t>
            </a:r>
          </a:p>
          <a:p>
            <a:r>
              <a:rPr lang="fr-FR" dirty="0" smtClean="0"/>
              <a:t>U=</a:t>
            </a:r>
            <a:r>
              <a:rPr lang="fr-FR" dirty="0" err="1" smtClean="0"/>
              <a:t>U</a:t>
            </a:r>
            <a:r>
              <a:rPr lang="fr-FR" baseline="-25000" dirty="0" err="1" smtClean="0"/>
              <a:t>max</a:t>
            </a:r>
            <a:r>
              <a:rPr lang="fr-FR" dirty="0" err="1" smtClean="0"/>
              <a:t>.sin</a:t>
            </a:r>
            <a:r>
              <a:rPr lang="fr-FR" dirty="0" smtClean="0"/>
              <a:t>(</a:t>
            </a:r>
            <a:r>
              <a:rPr lang="el-GR" dirty="0" smtClean="0"/>
              <a:t>ω</a:t>
            </a:r>
            <a:r>
              <a:rPr lang="fr-FR" dirty="0" smtClean="0"/>
              <a:t>t)</a:t>
            </a:r>
          </a:p>
          <a:p>
            <a:r>
              <a:rPr lang="fr-FR" dirty="0" smtClean="0"/>
              <a:t>i=</a:t>
            </a:r>
            <a:r>
              <a:rPr lang="fr-FR" dirty="0" err="1" smtClean="0"/>
              <a:t>I</a:t>
            </a:r>
            <a:r>
              <a:rPr lang="fr-FR" baseline="-25000" dirty="0" err="1" smtClean="0"/>
              <a:t>max</a:t>
            </a:r>
            <a:r>
              <a:rPr lang="fr-FR" dirty="0" err="1" smtClean="0"/>
              <a:t>cos</a:t>
            </a:r>
            <a:r>
              <a:rPr lang="fr-FR" dirty="0" smtClean="0"/>
              <a:t>(</a:t>
            </a:r>
            <a:r>
              <a:rPr lang="el-GR" dirty="0"/>
              <a:t>ω</a:t>
            </a:r>
            <a:r>
              <a:rPr lang="fr-FR" dirty="0"/>
              <a:t>t)</a:t>
            </a:r>
            <a:endParaRPr lang="fr-FR" baseline="-25000" dirty="0" smtClean="0"/>
          </a:p>
          <a:p>
            <a:r>
              <a:rPr lang="fr-FR" dirty="0" smtClean="0"/>
              <a:t>Dans </a:t>
            </a:r>
            <a:r>
              <a:rPr lang="fr-FR" dirty="0"/>
              <a:t>une résistance pure, U et I sont deux grandeurs en phase</a:t>
            </a:r>
          </a:p>
        </p:txBody>
      </p:sp>
      <p:sp>
        <p:nvSpPr>
          <p:cNvPr id="5" name="Rectangle 4"/>
          <p:cNvSpPr/>
          <p:nvPr/>
        </p:nvSpPr>
        <p:spPr>
          <a:xfrm>
            <a:off x="2789816" y="276574"/>
            <a:ext cx="6881309" cy="369332"/>
          </a:xfrm>
          <a:prstGeom prst="rect">
            <a:avLst/>
          </a:prstGeom>
        </p:spPr>
        <p:txBody>
          <a:bodyPr wrap="square">
            <a:spAutoFit/>
          </a:bodyPr>
          <a:lstStyle/>
          <a:p>
            <a:r>
              <a:rPr lang="fr-FR" dirty="0"/>
              <a:t>ETUDE DES CIRCUITS PARCOURUS PAR UN COURANT ALTERNATIF</a:t>
            </a:r>
          </a:p>
        </p:txBody>
      </p:sp>
      <p:sp>
        <p:nvSpPr>
          <p:cNvPr id="6" name="Rectangle 5"/>
          <p:cNvSpPr/>
          <p:nvPr/>
        </p:nvSpPr>
        <p:spPr>
          <a:xfrm>
            <a:off x="4065857" y="645906"/>
            <a:ext cx="3781484" cy="369332"/>
          </a:xfrm>
          <a:prstGeom prst="rect">
            <a:avLst/>
          </a:prstGeom>
        </p:spPr>
        <p:txBody>
          <a:bodyPr wrap="none">
            <a:spAutoFit/>
          </a:bodyPr>
          <a:lstStyle/>
          <a:p>
            <a:r>
              <a:rPr lang="fr-FR" dirty="0"/>
              <a:t>Circuit constitué d’une résistance pure</a:t>
            </a:r>
          </a:p>
        </p:txBody>
      </p:sp>
      <p:pic>
        <p:nvPicPr>
          <p:cNvPr id="7" name="Image 6"/>
          <p:cNvPicPr>
            <a:picLocks noChangeAspect="1"/>
          </p:cNvPicPr>
          <p:nvPr/>
        </p:nvPicPr>
        <p:blipFill>
          <a:blip r:embed="rId2"/>
          <a:stretch>
            <a:fillRect/>
          </a:stretch>
        </p:blipFill>
        <p:spPr>
          <a:xfrm>
            <a:off x="4065857" y="3788891"/>
            <a:ext cx="3003120" cy="2219360"/>
          </a:xfrm>
          <a:prstGeom prst="rect">
            <a:avLst/>
          </a:prstGeom>
        </p:spPr>
      </p:pic>
    </p:spTree>
    <p:extLst>
      <p:ext uri="{BB962C8B-B14F-4D97-AF65-F5344CB8AC3E}">
        <p14:creationId xmlns:p14="http://schemas.microsoft.com/office/powerpoint/2010/main" val="232735725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Rectangle 3"/>
              <p:cNvSpPr/>
              <p:nvPr/>
            </p:nvSpPr>
            <p:spPr>
              <a:xfrm>
                <a:off x="546535" y="1144652"/>
                <a:ext cx="11246069" cy="3000821"/>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just">
                  <a:lnSpc>
                    <a:spcPct val="150000"/>
                  </a:lnSpc>
                </a:pPr>
                <a:r>
                  <a:rPr lang="fr-FR" dirty="0" smtClean="0"/>
                  <a:t>Lorsque </a:t>
                </a:r>
                <a:r>
                  <a:rPr lang="fr-FR" dirty="0"/>
                  <a:t>l’inductance est parcourue par un courant continu, la </a:t>
                </a:r>
                <a14:m>
                  <m:oMath xmlns:m="http://schemas.openxmlformats.org/officeDocument/2006/math">
                    <m:r>
                      <a:rPr lang="fr-FR" i="1">
                        <a:latin typeface="Cambria Math" panose="02040503050406030204" pitchFamily="18" charset="0"/>
                        <a:ea typeface="Cambria Math" panose="02040503050406030204" pitchFamily="18" charset="0"/>
                      </a:rPr>
                      <m:t>∆</m:t>
                    </m:r>
                    <m:r>
                      <m:rPr>
                        <m:sty m:val="p"/>
                      </m:rPr>
                      <a:rPr lang="el-GR" i="1">
                        <a:latin typeface="Cambria Math" panose="02040503050406030204" pitchFamily="18" charset="0"/>
                        <a:ea typeface="Cambria Math" panose="02040503050406030204" pitchFamily="18" charset="0"/>
                      </a:rPr>
                      <m:t>Φ</m:t>
                    </m:r>
                  </m:oMath>
                </a14:m>
                <a:r>
                  <a:rPr lang="fr-FR" dirty="0"/>
                  <a:t> est peu importante. </a:t>
                </a:r>
                <a:endParaRPr lang="fr-FR" dirty="0" smtClean="0"/>
              </a:p>
              <a:p>
                <a:pPr algn="just">
                  <a:lnSpc>
                    <a:spcPct val="150000"/>
                  </a:lnSpc>
                </a:pPr>
                <a:r>
                  <a:rPr lang="fr-FR" dirty="0" smtClean="0"/>
                  <a:t>En </a:t>
                </a:r>
                <a:r>
                  <a:rPr lang="fr-FR" dirty="0"/>
                  <a:t>courant </a:t>
                </a:r>
                <a:r>
                  <a:rPr lang="fr-FR" dirty="0" smtClean="0"/>
                  <a:t>alternatif: </a:t>
                </a:r>
              </a:p>
              <a:p>
                <a:pPr marL="285750" indent="-285750" algn="just">
                  <a:lnSpc>
                    <a:spcPct val="150000"/>
                  </a:lnSpc>
                  <a:buFont typeface="Arial" panose="020B0604020202020204" pitchFamily="34" charset="0"/>
                  <a:buChar char="•"/>
                </a:pPr>
                <a:r>
                  <a:rPr lang="fr-FR" dirty="0" smtClean="0"/>
                  <a:t>Le </a:t>
                </a:r>
                <a:r>
                  <a:rPr lang="fr-FR" dirty="0"/>
                  <a:t>courant s’établit, </a:t>
                </a:r>
                <a:endParaRPr lang="fr-FR" dirty="0" smtClean="0"/>
              </a:p>
              <a:p>
                <a:pPr marL="285750" indent="-285750" algn="just">
                  <a:lnSpc>
                    <a:spcPct val="150000"/>
                  </a:lnSpc>
                  <a:buFont typeface="Arial" panose="020B0604020202020204" pitchFamily="34" charset="0"/>
                  <a:buChar char="•"/>
                </a:pPr>
                <a:r>
                  <a:rPr lang="fr-FR" dirty="0" smtClean="0"/>
                  <a:t>le </a:t>
                </a:r>
                <a:r>
                  <a:rPr lang="fr-FR" dirty="0"/>
                  <a:t>flux </a:t>
                </a:r>
                <a:r>
                  <a:rPr lang="fr-FR" dirty="0" smtClean="0"/>
                  <a:t>croît et </a:t>
                </a:r>
                <a:r>
                  <a:rPr lang="fr-FR" dirty="0"/>
                  <a:t>une FEM induite prend naissance et génère un courant ; </a:t>
                </a:r>
                <a:endParaRPr lang="fr-FR" dirty="0" smtClean="0"/>
              </a:p>
              <a:p>
                <a:pPr marL="285750" indent="-285750" algn="just">
                  <a:lnSpc>
                    <a:spcPct val="150000"/>
                  </a:lnSpc>
                  <a:buFont typeface="Arial" panose="020B0604020202020204" pitchFamily="34" charset="0"/>
                  <a:buChar char="•"/>
                </a:pPr>
                <a:r>
                  <a:rPr lang="fr-FR" dirty="0" smtClean="0"/>
                  <a:t>loi </a:t>
                </a:r>
                <a:r>
                  <a:rPr lang="fr-FR" dirty="0"/>
                  <a:t>de Lenz qui s’oppose à l’établissement du </a:t>
                </a:r>
                <a:r>
                  <a:rPr lang="fr-FR" dirty="0" smtClean="0"/>
                  <a:t>courant: </a:t>
                </a:r>
                <a:r>
                  <a:rPr lang="fr-FR" dirty="0"/>
                  <a:t>le courant est freiné, retardé, l’opposition est d’autant plus grande que l’inductance L est de valeur élevée et que la pulsation </a:t>
                </a:r>
                <a14:m>
                  <m:oMath xmlns:m="http://schemas.openxmlformats.org/officeDocument/2006/math">
                    <m:r>
                      <a:rPr lang="fr-FR" i="1" dirty="0">
                        <a:latin typeface="Cambria Math" panose="02040503050406030204" pitchFamily="18" charset="0"/>
                        <a:ea typeface="Cambria Math" panose="02040503050406030204" pitchFamily="18" charset="0"/>
                      </a:rPr>
                      <m:t>𝜔</m:t>
                    </m:r>
                  </m:oMath>
                </a14:m>
                <a:r>
                  <a:rPr lang="fr-FR" dirty="0"/>
                  <a:t> du courant est elle-même plus élevée.</a:t>
                </a:r>
              </a:p>
              <a:p>
                <a:pPr marL="285750" indent="-285750" algn="just">
                  <a:lnSpc>
                    <a:spcPct val="150000"/>
                  </a:lnSpc>
                  <a:buFont typeface="Arial" panose="020B0604020202020204" pitchFamily="34" charset="0"/>
                  <a:buChar char="•"/>
                </a:pPr>
                <a:r>
                  <a:rPr lang="fr-FR" dirty="0"/>
                  <a:t>Le caractère d’opposition dépend du produit L</a:t>
                </a:r>
                <a14:m>
                  <m:oMath xmlns:m="http://schemas.openxmlformats.org/officeDocument/2006/math">
                    <m:r>
                      <a:rPr lang="fr-FR" i="1" dirty="0">
                        <a:latin typeface="Cambria Math" panose="02040503050406030204" pitchFamily="18" charset="0"/>
                        <a:ea typeface="Cambria Math" panose="02040503050406030204" pitchFamily="18" charset="0"/>
                      </a:rPr>
                      <m:t>𝜔</m:t>
                    </m:r>
                  </m:oMath>
                </a14:m>
                <a:r>
                  <a:rPr lang="fr-FR" dirty="0"/>
                  <a:t>.</a:t>
                </a:r>
              </a:p>
            </p:txBody>
          </p:sp>
        </mc:Choice>
        <mc:Fallback xmlns="">
          <p:sp>
            <p:nvSpPr>
              <p:cNvPr id="4" name="Rectangle 3"/>
              <p:cNvSpPr>
                <a:spLocks noRot="1" noChangeAspect="1" noMove="1" noResize="1" noEditPoints="1" noAdjustHandles="1" noChangeArrowheads="1" noChangeShapeType="1" noTextEdit="1"/>
              </p:cNvSpPr>
              <p:nvPr/>
            </p:nvSpPr>
            <p:spPr>
              <a:xfrm>
                <a:off x="546535" y="1144652"/>
                <a:ext cx="11246069" cy="3000821"/>
              </a:xfrm>
              <a:prstGeom prst="rect">
                <a:avLst/>
              </a:prstGeom>
              <a:blipFill>
                <a:blip r:embed="rId2"/>
                <a:stretch>
                  <a:fillRect l="-433" r="-433" b="-810"/>
                </a:stretch>
              </a:blipFill>
            </p:spPr>
            <p:txBody>
              <a:bodyPr/>
              <a:lstStyle/>
              <a:p>
                <a:r>
                  <a:rPr lang="fr-FR">
                    <a:noFill/>
                  </a:rPr>
                  <a:t> </a:t>
                </a:r>
              </a:p>
            </p:txBody>
          </p:sp>
        </mc:Fallback>
      </mc:AlternateContent>
      <p:sp>
        <p:nvSpPr>
          <p:cNvPr id="5" name="Rectangle 4"/>
          <p:cNvSpPr/>
          <p:nvPr/>
        </p:nvSpPr>
        <p:spPr>
          <a:xfrm>
            <a:off x="4205507" y="618044"/>
            <a:ext cx="3928127"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a:t>Circuit constitué d’une inductance pure </a:t>
            </a:r>
          </a:p>
        </p:txBody>
      </p:sp>
      <p:sp>
        <p:nvSpPr>
          <p:cNvPr id="6" name="Rectangle 5"/>
          <p:cNvSpPr/>
          <p:nvPr/>
        </p:nvSpPr>
        <p:spPr>
          <a:xfrm>
            <a:off x="3407254" y="91436"/>
            <a:ext cx="5111849"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a:t>PRINCIPE DE PRODUCTION D’UNE FEM ALTERNATIVE</a:t>
            </a:r>
            <a:endParaRPr lang="en-US" dirty="0"/>
          </a:p>
        </p:txBody>
      </p:sp>
      <p:pic>
        <p:nvPicPr>
          <p:cNvPr id="7" name="Image 6"/>
          <p:cNvPicPr>
            <a:picLocks noChangeAspect="1"/>
          </p:cNvPicPr>
          <p:nvPr/>
        </p:nvPicPr>
        <p:blipFill>
          <a:blip r:embed="rId3"/>
          <a:stretch>
            <a:fillRect/>
          </a:stretch>
        </p:blipFill>
        <p:spPr>
          <a:xfrm>
            <a:off x="5474323" y="4302749"/>
            <a:ext cx="3065040" cy="2110720"/>
          </a:xfrm>
          <a:prstGeom prst="rect">
            <a:avLst/>
          </a:prstGeom>
        </p:spPr>
      </p:pic>
      <mc:AlternateContent xmlns:mc="http://schemas.openxmlformats.org/markup-compatibility/2006" xmlns:a14="http://schemas.microsoft.com/office/drawing/2010/main">
        <mc:Choice Requires="a14">
          <p:sp>
            <p:nvSpPr>
              <p:cNvPr id="8" name="Rectangle 7"/>
              <p:cNvSpPr/>
              <p:nvPr/>
            </p:nvSpPr>
            <p:spPr>
              <a:xfrm>
                <a:off x="351711" y="4648588"/>
                <a:ext cx="4788700" cy="646331"/>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a:t>L</a:t>
                </a:r>
                <a14:m>
                  <m:oMath xmlns:m="http://schemas.openxmlformats.org/officeDocument/2006/math">
                    <m:r>
                      <a:rPr lang="fr-FR" i="1" dirty="0">
                        <a:latin typeface="Cambria Math" panose="02040503050406030204" pitchFamily="18" charset="0"/>
                        <a:ea typeface="Cambria Math" panose="02040503050406030204" pitchFamily="18" charset="0"/>
                      </a:rPr>
                      <m:t>𝜔</m:t>
                    </m:r>
                  </m:oMath>
                </a14:m>
                <a:r>
                  <a:rPr lang="fr-FR" dirty="0"/>
                  <a:t> se nomme réactance et s’exprime en ohms.</a:t>
                </a:r>
              </a:p>
              <a:p>
                <a:r>
                  <a:rPr lang="fr-FR" dirty="0"/>
                  <a:t>Déphasage de I sur V</a:t>
                </a:r>
              </a:p>
            </p:txBody>
          </p:sp>
        </mc:Choice>
        <mc:Fallback xmlns="">
          <p:sp>
            <p:nvSpPr>
              <p:cNvPr id="8" name="Rectangle 7"/>
              <p:cNvSpPr>
                <a:spLocks noRot="1" noChangeAspect="1" noMove="1" noResize="1" noEditPoints="1" noAdjustHandles="1" noChangeArrowheads="1" noChangeShapeType="1" noTextEdit="1"/>
              </p:cNvSpPr>
              <p:nvPr/>
            </p:nvSpPr>
            <p:spPr>
              <a:xfrm>
                <a:off x="351711" y="4648588"/>
                <a:ext cx="4788700" cy="646331"/>
              </a:xfrm>
              <a:prstGeom prst="rect">
                <a:avLst/>
              </a:prstGeom>
              <a:blipFill>
                <a:blip r:embed="rId4"/>
                <a:stretch>
                  <a:fillRect l="-1017" t="-4630" b="-12963"/>
                </a:stretch>
              </a:blipFill>
            </p:spPr>
            <p:txBody>
              <a:bodyPr/>
              <a:lstStyle/>
              <a:p>
                <a:r>
                  <a:rPr lang="fr-FR">
                    <a:noFill/>
                  </a:rPr>
                  <a:t> </a:t>
                </a:r>
              </a:p>
            </p:txBody>
          </p:sp>
        </mc:Fallback>
      </mc:AlternateContent>
      <p:pic>
        <p:nvPicPr>
          <p:cNvPr id="9" name="Image 8"/>
          <p:cNvPicPr>
            <a:picLocks noChangeAspect="1"/>
          </p:cNvPicPr>
          <p:nvPr/>
        </p:nvPicPr>
        <p:blipFill>
          <a:blip r:embed="rId5"/>
          <a:stretch>
            <a:fillRect/>
          </a:stretch>
        </p:blipFill>
        <p:spPr>
          <a:xfrm>
            <a:off x="9131642" y="4729549"/>
            <a:ext cx="2538720" cy="1257120"/>
          </a:xfrm>
          <a:prstGeom prst="rect">
            <a:avLst/>
          </a:prstGeom>
        </p:spPr>
      </p:pic>
    </p:spTree>
    <p:extLst>
      <p:ext uri="{BB962C8B-B14F-4D97-AF65-F5344CB8AC3E}">
        <p14:creationId xmlns:p14="http://schemas.microsoft.com/office/powerpoint/2010/main" val="24065203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C977ED85-3254-FE4D-13F3-C0795C007485}"/>
              </a:ext>
            </a:extLst>
          </p:cNvPr>
          <p:cNvSpPr txBox="1"/>
          <p:nvPr/>
        </p:nvSpPr>
        <p:spPr>
          <a:xfrm>
            <a:off x="135925" y="1760274"/>
            <a:ext cx="9264218" cy="3000821"/>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lvl="0" algn="just">
              <a:lnSpc>
                <a:spcPct val="150000"/>
              </a:lnSpc>
              <a:buClr>
                <a:srgbClr val="000000"/>
              </a:buClr>
              <a:buSzPts val="1200"/>
              <a:buFont typeface="Symbol" panose="05050102010706020507" pitchFamily="18" charset="2"/>
              <a:buChar char="-"/>
              <a:tabLst>
                <a:tab pos="801370" algn="l"/>
              </a:tabLst>
            </a:pPr>
            <a:r>
              <a:rPr lang="fr-FR" sz="1800" b="1" u="none" strike="noStrike" spc="-50" dirty="0" smtClean="0">
                <a:effectLst/>
                <a:ea typeface="Times New Roman" panose="02020603050405020304" pitchFamily="18" charset="0"/>
                <a:cs typeface="Times New Roman" panose="02020603050405020304" pitchFamily="18" charset="0"/>
              </a:rPr>
              <a:t>Les </a:t>
            </a:r>
            <a:r>
              <a:rPr lang="fr-FR" sz="1800" b="1" u="none" strike="noStrike" spc="-50" dirty="0">
                <a:effectLst/>
                <a:ea typeface="Times New Roman" panose="02020603050405020304" pitchFamily="18" charset="0"/>
                <a:cs typeface="Times New Roman" panose="02020603050405020304" pitchFamily="18" charset="0"/>
              </a:rPr>
              <a:t>instruments de contrôle de vol </a:t>
            </a:r>
            <a:endParaRPr lang="fr-FR" sz="1800" b="1" u="none" strike="noStrike" spc="-50" dirty="0" smtClean="0">
              <a:effectLst/>
              <a:ea typeface="Times New Roman" panose="02020603050405020304" pitchFamily="18" charset="0"/>
              <a:cs typeface="Times New Roman" panose="02020603050405020304" pitchFamily="18" charset="0"/>
            </a:endParaRPr>
          </a:p>
          <a:p>
            <a:pPr lvl="0" algn="just">
              <a:lnSpc>
                <a:spcPct val="150000"/>
              </a:lnSpc>
              <a:buClr>
                <a:srgbClr val="000000"/>
              </a:buClr>
              <a:buSzPts val="1200"/>
              <a:tabLst>
                <a:tab pos="801370" algn="l"/>
              </a:tabLst>
            </a:pPr>
            <a:r>
              <a:rPr lang="fr-FR" sz="1800" u="none" strike="noStrike" spc="-50" dirty="0" smtClean="0">
                <a:effectLst/>
                <a:ea typeface="Times New Roman" panose="02020603050405020304" pitchFamily="18" charset="0"/>
                <a:cs typeface="Times New Roman" panose="02020603050405020304" pitchFamily="18" charset="0"/>
              </a:rPr>
              <a:t>(</a:t>
            </a:r>
            <a:r>
              <a:rPr lang="fr-FR" sz="1800" u="none" strike="noStrike" spc="-50" dirty="0">
                <a:effectLst/>
                <a:ea typeface="Times New Roman" panose="02020603050405020304" pitchFamily="18" charset="0"/>
                <a:cs typeface="Times New Roman" panose="02020603050405020304" pitchFamily="18" charset="0"/>
              </a:rPr>
              <a:t>anémomètre, altimètre, variomètre, compas, indicateur de virage).</a:t>
            </a:r>
          </a:p>
          <a:p>
            <a:pPr lvl="0" algn="just">
              <a:lnSpc>
                <a:spcPct val="150000"/>
              </a:lnSpc>
              <a:buClr>
                <a:srgbClr val="000000"/>
              </a:buClr>
              <a:buSzPts val="1200"/>
              <a:buFont typeface="Symbol" panose="05050102010706020507" pitchFamily="18" charset="2"/>
              <a:buChar char="-"/>
              <a:tabLst>
                <a:tab pos="801370" algn="l"/>
              </a:tabLst>
            </a:pPr>
            <a:r>
              <a:rPr lang="fr-FR" sz="1800" b="1" u="none" strike="noStrike" spc="-50" dirty="0">
                <a:effectLst/>
                <a:ea typeface="Times New Roman" panose="02020603050405020304" pitchFamily="18" charset="0"/>
                <a:cs typeface="Times New Roman" panose="02020603050405020304" pitchFamily="18" charset="0"/>
              </a:rPr>
              <a:t>Les instruments de contrôle </a:t>
            </a:r>
            <a:r>
              <a:rPr lang="fr-FR" sz="1800" b="1" u="none" strike="noStrike" spc="-50" dirty="0" smtClean="0">
                <a:effectLst/>
                <a:ea typeface="Times New Roman" panose="02020603050405020304" pitchFamily="18" charset="0"/>
                <a:cs typeface="Times New Roman" panose="02020603050405020304" pitchFamily="18" charset="0"/>
              </a:rPr>
              <a:t>moteur</a:t>
            </a:r>
          </a:p>
          <a:p>
            <a:pPr lvl="0" algn="just">
              <a:lnSpc>
                <a:spcPct val="150000"/>
              </a:lnSpc>
              <a:buClr>
                <a:srgbClr val="000000"/>
              </a:buClr>
              <a:buSzPts val="1200"/>
              <a:tabLst>
                <a:tab pos="801370" algn="l"/>
              </a:tabLst>
            </a:pPr>
            <a:r>
              <a:rPr lang="fr-FR" sz="1800" u="none" strike="noStrike" spc="-50" dirty="0" smtClean="0">
                <a:effectLst/>
                <a:ea typeface="Times New Roman" panose="02020603050405020304" pitchFamily="18" charset="0"/>
                <a:cs typeface="Times New Roman" panose="02020603050405020304" pitchFamily="18" charset="0"/>
              </a:rPr>
              <a:t> </a:t>
            </a:r>
            <a:r>
              <a:rPr lang="fr-FR" sz="1800" u="none" strike="noStrike" spc="-50" dirty="0">
                <a:effectLst/>
                <a:ea typeface="Times New Roman" panose="02020603050405020304" pitchFamily="18" charset="0"/>
                <a:cs typeface="Times New Roman" panose="02020603050405020304" pitchFamily="18" charset="0"/>
              </a:rPr>
              <a:t>(indicateur de pression d'admission, de température des culasses, de température d'huile, de quantité de carburants, de pression).</a:t>
            </a:r>
          </a:p>
          <a:p>
            <a:pPr lvl="0" algn="just">
              <a:lnSpc>
                <a:spcPct val="150000"/>
              </a:lnSpc>
              <a:buClr>
                <a:srgbClr val="000000"/>
              </a:buClr>
              <a:buSzPts val="1200"/>
              <a:buFont typeface="Symbol" panose="05050102010706020507" pitchFamily="18" charset="2"/>
              <a:buChar char="-"/>
              <a:tabLst>
                <a:tab pos="801370" algn="l"/>
              </a:tabLst>
            </a:pPr>
            <a:r>
              <a:rPr lang="fr-FR" sz="1800" u="none" strike="noStrike" spc="-50" dirty="0">
                <a:effectLst/>
                <a:ea typeface="Times New Roman" panose="02020603050405020304" pitchFamily="18" charset="0"/>
                <a:cs typeface="Times New Roman" panose="02020603050405020304" pitchFamily="18" charset="0"/>
              </a:rPr>
              <a:t>Les équipements de navigation, les récepteurs </a:t>
            </a:r>
            <a:r>
              <a:rPr lang="fr-FR" sz="1800" u="none" strike="noStrike" spc="-50" dirty="0" err="1">
                <a:effectLst/>
                <a:ea typeface="Times New Roman" panose="02020603050405020304" pitchFamily="18" charset="0"/>
                <a:cs typeface="Times New Roman" panose="02020603050405020304" pitchFamily="18" charset="0"/>
              </a:rPr>
              <a:t>radio-électriques</a:t>
            </a:r>
            <a:r>
              <a:rPr lang="fr-FR" sz="1800" u="none" strike="noStrike" spc="-50" dirty="0">
                <a:effectLst/>
                <a:ea typeface="Times New Roman" panose="02020603050405020304" pitchFamily="18" charset="0"/>
                <a:cs typeface="Times New Roman" panose="02020603050405020304" pitchFamily="18" charset="0"/>
              </a:rPr>
              <a:t>, ADF, VOR, ILS etc.</a:t>
            </a:r>
          </a:p>
          <a:p>
            <a:pPr lvl="0" algn="just">
              <a:lnSpc>
                <a:spcPct val="150000"/>
              </a:lnSpc>
              <a:buClr>
                <a:srgbClr val="000000"/>
              </a:buClr>
              <a:buSzPts val="1200"/>
              <a:buFont typeface="Symbol" panose="05050102010706020507" pitchFamily="18" charset="2"/>
              <a:buChar char="-"/>
              <a:tabLst>
                <a:tab pos="801370" algn="l"/>
              </a:tabLst>
            </a:pPr>
            <a:r>
              <a:rPr lang="fr-FR" sz="1800" u="none" strike="noStrike" spc="-50" dirty="0" smtClean="0">
                <a:effectLst/>
                <a:ea typeface="Times New Roman" panose="02020603050405020304" pitchFamily="18" charset="0"/>
                <a:cs typeface="Times New Roman" panose="02020603050405020304" pitchFamily="18" charset="0"/>
              </a:rPr>
              <a:t>Les </a:t>
            </a:r>
            <a:r>
              <a:rPr lang="fr-FR" sz="1800" u="none" strike="noStrike" spc="-50" dirty="0">
                <a:effectLst/>
                <a:ea typeface="Times New Roman" panose="02020603050405020304" pitchFamily="18" charset="0"/>
                <a:cs typeface="Times New Roman" panose="02020603050405020304" pitchFamily="18" charset="0"/>
              </a:rPr>
              <a:t>dispositifs de dégivrage, la détection et la percussion incendie.</a:t>
            </a:r>
          </a:p>
        </p:txBody>
      </p:sp>
      <p:sp>
        <p:nvSpPr>
          <p:cNvPr id="6" name="ZoneTexte 5">
            <a:extLst>
              <a:ext uri="{FF2B5EF4-FFF2-40B4-BE49-F238E27FC236}">
                <a16:creationId xmlns:a16="http://schemas.microsoft.com/office/drawing/2014/main" id="{279D303C-35D1-6412-5CF5-7749F1FE6D84}"/>
              </a:ext>
            </a:extLst>
          </p:cNvPr>
          <p:cNvSpPr txBox="1"/>
          <p:nvPr/>
        </p:nvSpPr>
        <p:spPr>
          <a:xfrm>
            <a:off x="3302306" y="249947"/>
            <a:ext cx="6097836" cy="326371"/>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marR="317500" lvl="0" algn="ctr">
              <a:lnSpc>
                <a:spcPts val="1800"/>
              </a:lnSpc>
              <a:spcBef>
                <a:spcPts val="1200"/>
              </a:spcBef>
              <a:spcAft>
                <a:spcPts val="6765"/>
              </a:spcAft>
              <a:buSzPts val="1600"/>
            </a:pPr>
            <a:r>
              <a:rPr lang="fr-FR" sz="1800" b="1" kern="0" dirty="0">
                <a:solidFill>
                  <a:srgbClr val="000000"/>
                </a:solidFill>
                <a:effectLst/>
                <a:latin typeface="Calibri Light" panose="020F0302020204030204" pitchFamily="34" charset="0"/>
                <a:ea typeface="Times New Roman" panose="02020603050405020304" pitchFamily="18" charset="0"/>
                <a:cs typeface="Times New Roman" panose="02020603050405020304" pitchFamily="18" charset="0"/>
              </a:rPr>
              <a:t>ENERGIES UTILISEES A BORD DES AVIONS</a:t>
            </a:r>
            <a:endParaRPr lang="fr-FR" sz="1800" b="1" kern="0" dirty="0">
              <a:solidFill>
                <a:srgbClr val="4472C4"/>
              </a:solidFill>
              <a:effectLst/>
              <a:latin typeface="Calibri Light" panose="020F0302020204030204" pitchFamily="34" charset="0"/>
              <a:ea typeface="Times New Roman" panose="02020603050405020304" pitchFamily="18" charset="0"/>
              <a:cs typeface="Times New Roman" panose="02020603050405020304" pitchFamily="18" charset="0"/>
            </a:endParaRPr>
          </a:p>
        </p:txBody>
      </p:sp>
      <p:pic>
        <p:nvPicPr>
          <p:cNvPr id="3" name="Image 2"/>
          <p:cNvPicPr>
            <a:picLocks noChangeAspect="1"/>
          </p:cNvPicPr>
          <p:nvPr/>
        </p:nvPicPr>
        <p:blipFill>
          <a:blip r:embed="rId2"/>
          <a:stretch>
            <a:fillRect/>
          </a:stretch>
        </p:blipFill>
        <p:spPr>
          <a:xfrm>
            <a:off x="9585878" y="739046"/>
            <a:ext cx="2366635" cy="1295400"/>
          </a:xfrm>
          <a:prstGeom prst="rect">
            <a:avLst/>
          </a:prstGeom>
        </p:spPr>
      </p:pic>
      <p:pic>
        <p:nvPicPr>
          <p:cNvPr id="4" name="Image 3"/>
          <p:cNvPicPr>
            <a:picLocks noChangeAspect="1"/>
          </p:cNvPicPr>
          <p:nvPr/>
        </p:nvPicPr>
        <p:blipFill rotWithShape="1">
          <a:blip r:embed="rId3"/>
          <a:srcRect l="49983"/>
          <a:stretch/>
        </p:blipFill>
        <p:spPr>
          <a:xfrm>
            <a:off x="9557234" y="2106746"/>
            <a:ext cx="2495619" cy="2361757"/>
          </a:xfrm>
          <a:prstGeom prst="rect">
            <a:avLst/>
          </a:prstGeom>
        </p:spPr>
      </p:pic>
      <p:pic>
        <p:nvPicPr>
          <p:cNvPr id="11" name="Image 10"/>
          <p:cNvPicPr>
            <a:picLocks noChangeAspect="1"/>
          </p:cNvPicPr>
          <p:nvPr/>
        </p:nvPicPr>
        <p:blipFill>
          <a:blip r:embed="rId4"/>
          <a:stretch>
            <a:fillRect/>
          </a:stretch>
        </p:blipFill>
        <p:spPr>
          <a:xfrm>
            <a:off x="9585879" y="4556089"/>
            <a:ext cx="2466975" cy="1847850"/>
          </a:xfrm>
          <a:prstGeom prst="rect">
            <a:avLst/>
          </a:prstGeom>
        </p:spPr>
      </p:pic>
      <p:sp>
        <p:nvSpPr>
          <p:cNvPr id="12" name="Rectangle 11"/>
          <p:cNvSpPr/>
          <p:nvPr/>
        </p:nvSpPr>
        <p:spPr>
          <a:xfrm>
            <a:off x="4740248" y="660464"/>
            <a:ext cx="2515560" cy="464871"/>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pPr lvl="0" algn="ctr">
              <a:lnSpc>
                <a:spcPct val="150000"/>
              </a:lnSpc>
              <a:buClr>
                <a:srgbClr val="000000"/>
              </a:buClr>
              <a:buSzPts val="1200"/>
              <a:tabLst>
                <a:tab pos="638175" algn="l"/>
              </a:tabLst>
            </a:pPr>
            <a:r>
              <a:rPr lang="fr-FR" spc="150" dirty="0">
                <a:ea typeface="Times New Roman" panose="02020603050405020304" pitchFamily="18" charset="0"/>
                <a:cs typeface="Times New Roman" panose="02020603050405020304" pitchFamily="18" charset="0"/>
              </a:rPr>
              <a:t>LA SECURITE DU VOL</a:t>
            </a:r>
          </a:p>
        </p:txBody>
      </p:sp>
    </p:spTree>
    <p:extLst>
      <p:ext uri="{BB962C8B-B14F-4D97-AF65-F5344CB8AC3E}">
        <p14:creationId xmlns:p14="http://schemas.microsoft.com/office/powerpoint/2010/main" val="156809389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p:cNvPicPr>
            <a:picLocks noGrp="1" noChangeAspect="1"/>
          </p:cNvPicPr>
          <p:nvPr>
            <p:ph idx="1"/>
          </p:nvPr>
        </p:nvPicPr>
        <p:blipFill>
          <a:blip r:embed="rId2"/>
          <a:stretch>
            <a:fillRect/>
          </a:stretch>
        </p:blipFill>
        <p:spPr>
          <a:xfrm>
            <a:off x="8133634" y="802710"/>
            <a:ext cx="3814928" cy="5731051"/>
          </a:xfrm>
          <a:prstGeom prst="rect">
            <a:avLst/>
          </a:prstGeom>
        </p:spPr>
      </p:pic>
      <p:sp>
        <p:nvSpPr>
          <p:cNvPr id="5" name="Rectangle 4"/>
          <p:cNvSpPr/>
          <p:nvPr/>
        </p:nvSpPr>
        <p:spPr>
          <a:xfrm>
            <a:off x="472966" y="2751534"/>
            <a:ext cx="6096000" cy="2308324"/>
          </a:xfrm>
          <a:prstGeom prst="rect">
            <a:avLst/>
          </a:prstGeom>
        </p:spPr>
        <p:style>
          <a:lnRef idx="2">
            <a:schemeClr val="accent2"/>
          </a:lnRef>
          <a:fillRef idx="1">
            <a:schemeClr val="lt1"/>
          </a:fillRef>
          <a:effectRef idx="0">
            <a:schemeClr val="accent2"/>
          </a:effectRef>
          <a:fontRef idx="minor">
            <a:schemeClr val="dk1"/>
          </a:fontRef>
        </p:style>
        <p:txBody>
          <a:bodyPr>
            <a:spAutoFit/>
          </a:bodyPr>
          <a:lstStyle/>
          <a:p>
            <a:pPr marL="285750" indent="-285750">
              <a:buFont typeface="Arial" panose="020B0604020202020204" pitchFamily="34" charset="0"/>
              <a:buChar char="•"/>
            </a:pPr>
            <a:r>
              <a:rPr lang="fr-FR" dirty="0"/>
              <a:t>U et I nous montre que I est déphasée </a:t>
            </a:r>
            <a:r>
              <a:rPr lang="fr-FR" dirty="0" smtClean="0"/>
              <a:t>de –</a:t>
            </a:r>
            <a:r>
              <a:rPr lang="el-GR" dirty="0" smtClean="0"/>
              <a:t>π</a:t>
            </a:r>
            <a:r>
              <a:rPr lang="fr-FR" dirty="0" smtClean="0"/>
              <a:t>/2  </a:t>
            </a:r>
            <a:r>
              <a:rPr lang="fr-FR" dirty="0"/>
              <a:t>sur U.</a:t>
            </a:r>
          </a:p>
          <a:p>
            <a:pPr marL="285750" indent="-285750">
              <a:buFont typeface="Arial" panose="020B0604020202020204" pitchFamily="34" charset="0"/>
              <a:buChar char="•"/>
            </a:pPr>
            <a:r>
              <a:rPr lang="fr-FR" dirty="0"/>
              <a:t>Puissance </a:t>
            </a:r>
            <a:r>
              <a:rPr lang="fr-FR" dirty="0" smtClean="0"/>
              <a:t>consommée:</a:t>
            </a:r>
            <a:endParaRPr lang="fr-FR" dirty="0"/>
          </a:p>
          <a:p>
            <a:pPr marL="285750" indent="-285750">
              <a:buFont typeface="Arial" panose="020B0604020202020204" pitchFamily="34" charset="0"/>
              <a:buChar char="•"/>
            </a:pPr>
            <a:r>
              <a:rPr lang="fr-FR" dirty="0"/>
              <a:t>Lorsque U et I sont de mêmes signes, UI est positif, l’inductance absorbe de l’énergie. </a:t>
            </a:r>
            <a:endParaRPr lang="fr-FR" dirty="0" smtClean="0"/>
          </a:p>
          <a:p>
            <a:pPr marL="285750" indent="-285750">
              <a:buFont typeface="Arial" panose="020B0604020202020204" pitchFamily="34" charset="0"/>
              <a:buChar char="•"/>
            </a:pPr>
            <a:r>
              <a:rPr lang="fr-FR" dirty="0" smtClean="0"/>
              <a:t>Lorsque </a:t>
            </a:r>
            <a:r>
              <a:rPr lang="fr-FR" dirty="0"/>
              <a:t>U et I sont de signes contraires, l’inductance restitue de l’énergie.</a:t>
            </a:r>
          </a:p>
          <a:p>
            <a:pPr marL="285750" indent="-285750">
              <a:buFont typeface="Arial" panose="020B0604020202020204" pitchFamily="34" charset="0"/>
              <a:buChar char="•"/>
            </a:pPr>
            <a:r>
              <a:rPr lang="fr-FR" dirty="0"/>
              <a:t>La puissance absorbée est donc nulle au cours de la période T. </a:t>
            </a:r>
          </a:p>
        </p:txBody>
      </p:sp>
      <p:sp>
        <p:nvSpPr>
          <p:cNvPr id="6" name="Rectangle 5"/>
          <p:cNvSpPr/>
          <p:nvPr/>
        </p:nvSpPr>
        <p:spPr>
          <a:xfrm>
            <a:off x="3999114" y="471960"/>
            <a:ext cx="3928127"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a:t>Circuit constitué d’une inductance pure </a:t>
            </a:r>
          </a:p>
        </p:txBody>
      </p:sp>
      <p:sp>
        <p:nvSpPr>
          <p:cNvPr id="7" name="Rectangle 6"/>
          <p:cNvSpPr/>
          <p:nvPr/>
        </p:nvSpPr>
        <p:spPr>
          <a:xfrm>
            <a:off x="3407254" y="91436"/>
            <a:ext cx="5111849"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a:t>PRINCIPE DE PRODUCTION D’UNE FEM ALTERNATIVE</a:t>
            </a:r>
            <a:endParaRPr lang="en-US" dirty="0"/>
          </a:p>
        </p:txBody>
      </p:sp>
      <p:sp>
        <p:nvSpPr>
          <p:cNvPr id="8" name="AutoShape 2" descr="Circuit électrique : notions de base - Energie Plus Le Sit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86458572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Rectangle 3"/>
              <p:cNvSpPr/>
              <p:nvPr/>
            </p:nvSpPr>
            <p:spPr>
              <a:xfrm>
                <a:off x="247134" y="2603821"/>
                <a:ext cx="8118389" cy="2054024"/>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nSpc>
                    <a:spcPct val="150000"/>
                  </a:lnSpc>
                  <a:buFont typeface="Arial" panose="020B0604020202020204" pitchFamily="34" charset="0"/>
                  <a:buChar char="•"/>
                </a:pPr>
                <a14:m>
                  <m:oMath xmlns:m="http://schemas.openxmlformats.org/officeDocument/2006/math">
                    <m:f>
                      <m:fPr>
                        <m:ctrlPr>
                          <a:rPr lang="fr-FR" i="1" smtClean="0">
                            <a:latin typeface="Cambria Math" panose="02040503050406030204" pitchFamily="18" charset="0"/>
                          </a:rPr>
                        </m:ctrlPr>
                      </m:fPr>
                      <m:num>
                        <m:r>
                          <a:rPr lang="fr-FR" b="0" i="1" smtClean="0">
                            <a:latin typeface="Cambria Math" panose="02040503050406030204" pitchFamily="18" charset="0"/>
                          </a:rPr>
                          <m:t>1</m:t>
                        </m:r>
                      </m:num>
                      <m:den>
                        <m:r>
                          <a:rPr lang="fr-FR" b="0" i="1" smtClean="0">
                            <a:latin typeface="Cambria Math" panose="02040503050406030204" pitchFamily="18" charset="0"/>
                          </a:rPr>
                          <m:t>𝐶</m:t>
                        </m:r>
                        <m:r>
                          <a:rPr lang="fr-FR" b="0" i="1" smtClean="0">
                            <a:latin typeface="Cambria Math" panose="02040503050406030204" pitchFamily="18" charset="0"/>
                            <a:ea typeface="Cambria Math" panose="02040503050406030204" pitchFamily="18" charset="0"/>
                          </a:rPr>
                          <m:t>𝜔</m:t>
                        </m:r>
                      </m:den>
                    </m:f>
                  </m:oMath>
                </a14:m>
                <a:r>
                  <a:rPr lang="fr-FR" dirty="0" smtClean="0"/>
                  <a:t> se </a:t>
                </a:r>
                <a:r>
                  <a:rPr lang="fr-FR" dirty="0"/>
                  <a:t>nomme réactance de capacité, </a:t>
                </a:r>
                <a:endParaRPr lang="fr-FR" dirty="0" smtClean="0"/>
              </a:p>
              <a:p>
                <a:pPr marL="285750" indent="-285750">
                  <a:lnSpc>
                    <a:spcPct val="150000"/>
                  </a:lnSpc>
                  <a:buFont typeface="Arial" panose="020B0604020202020204" pitchFamily="34" charset="0"/>
                  <a:buChar char="•"/>
                </a:pPr>
                <a:r>
                  <a:rPr lang="fr-FR" dirty="0" smtClean="0"/>
                  <a:t>c’est </a:t>
                </a:r>
                <a:r>
                  <a:rPr lang="fr-FR" dirty="0"/>
                  <a:t>la résistance qu’oppose un condensateur </a:t>
                </a:r>
                <a:r>
                  <a:rPr lang="fr-FR" dirty="0" smtClean="0"/>
                  <a:t>au passage </a:t>
                </a:r>
                <a:r>
                  <a:rPr lang="fr-FR" dirty="0"/>
                  <a:t>du courant alternatif </a:t>
                </a:r>
                <a:r>
                  <a:rPr lang="fr-FR" dirty="0" smtClean="0"/>
                  <a:t>elle </a:t>
                </a:r>
                <a:r>
                  <a:rPr lang="fr-FR" dirty="0"/>
                  <a:t>s’exprime en </a:t>
                </a:r>
                <a:r>
                  <a:rPr lang="fr-FR" dirty="0" smtClean="0"/>
                  <a:t>ohms </a:t>
                </a:r>
              </a:p>
              <a:p>
                <a:pPr marL="285750" indent="-285750">
                  <a:lnSpc>
                    <a:spcPct val="150000"/>
                  </a:lnSpc>
                  <a:buFont typeface="Arial" panose="020B0604020202020204" pitchFamily="34" charset="0"/>
                  <a:buChar char="•"/>
                </a:pPr>
                <a:r>
                  <a:rPr lang="fr-FR" dirty="0" smtClean="0"/>
                  <a:t>La </a:t>
                </a:r>
                <a:r>
                  <a:rPr lang="fr-FR" dirty="0"/>
                  <a:t>chute de tension aux bornes d’un condensateur est donnée par la relation </a:t>
                </a:r>
                <a14:m>
                  <m:oMath xmlns:m="http://schemas.openxmlformats.org/officeDocument/2006/math">
                    <m:r>
                      <m:rPr>
                        <m:sty m:val="p"/>
                      </m:rPr>
                      <a:rPr lang="fr-FR" b="0" i="0" smtClean="0">
                        <a:latin typeface="Cambria Math" panose="02040503050406030204" pitchFamily="18" charset="0"/>
                      </a:rPr>
                      <m:t>U</m:t>
                    </m:r>
                    <m:f>
                      <m:fPr>
                        <m:ctrlPr>
                          <a:rPr lang="fr-FR" i="1">
                            <a:latin typeface="Cambria Math" panose="02040503050406030204" pitchFamily="18" charset="0"/>
                          </a:rPr>
                        </m:ctrlPr>
                      </m:fPr>
                      <m:num>
                        <m:r>
                          <a:rPr lang="fr-FR" b="0" i="1" smtClean="0">
                            <a:latin typeface="Cambria Math" panose="02040503050406030204" pitchFamily="18" charset="0"/>
                          </a:rPr>
                          <m:t>𝐼</m:t>
                        </m:r>
                      </m:num>
                      <m:den>
                        <m:r>
                          <a:rPr lang="fr-FR" i="1">
                            <a:latin typeface="Cambria Math" panose="02040503050406030204" pitchFamily="18" charset="0"/>
                          </a:rPr>
                          <m:t>𝐶</m:t>
                        </m:r>
                        <m:r>
                          <a:rPr lang="fr-FR" i="1">
                            <a:latin typeface="Cambria Math" panose="02040503050406030204" pitchFamily="18" charset="0"/>
                            <a:ea typeface="Cambria Math" panose="02040503050406030204" pitchFamily="18" charset="0"/>
                          </a:rPr>
                          <m:t>𝜔</m:t>
                        </m:r>
                      </m:den>
                    </m:f>
                  </m:oMath>
                </a14:m>
                <a:endParaRPr lang="fr-FR" dirty="0"/>
              </a:p>
            </p:txBody>
          </p:sp>
        </mc:Choice>
        <mc:Fallback xmlns="">
          <p:sp>
            <p:nvSpPr>
              <p:cNvPr id="4" name="Rectangle 3"/>
              <p:cNvSpPr>
                <a:spLocks noRot="1" noChangeAspect="1" noMove="1" noResize="1" noEditPoints="1" noAdjustHandles="1" noChangeArrowheads="1" noChangeShapeType="1" noTextEdit="1"/>
              </p:cNvSpPr>
              <p:nvPr/>
            </p:nvSpPr>
            <p:spPr>
              <a:xfrm>
                <a:off x="247134" y="2603821"/>
                <a:ext cx="8118389" cy="2054024"/>
              </a:xfrm>
              <a:prstGeom prst="rect">
                <a:avLst/>
              </a:prstGeom>
              <a:blipFill>
                <a:blip r:embed="rId2"/>
                <a:stretch>
                  <a:fillRect l="-450" b="-885"/>
                </a:stretch>
              </a:blipFill>
            </p:spPr>
            <p:txBody>
              <a:bodyPr/>
              <a:lstStyle/>
              <a:p>
                <a:r>
                  <a:rPr lang="fr-FR">
                    <a:noFill/>
                  </a:rPr>
                  <a:t> </a:t>
                </a:r>
              </a:p>
            </p:txBody>
          </p:sp>
        </mc:Fallback>
      </mc:AlternateContent>
      <p:sp>
        <p:nvSpPr>
          <p:cNvPr id="7" name="Rectangle 6"/>
          <p:cNvSpPr/>
          <p:nvPr/>
        </p:nvSpPr>
        <p:spPr>
          <a:xfrm>
            <a:off x="2496205" y="341615"/>
            <a:ext cx="7073463" cy="369332"/>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a:t>CAPACITE ALIMENTEE EN COURANT ALTERNATIF (NOTION DE REACTANCE)</a:t>
            </a:r>
          </a:p>
        </p:txBody>
      </p:sp>
      <p:pic>
        <p:nvPicPr>
          <p:cNvPr id="8" name="Espace réservé du contenu 4"/>
          <p:cNvPicPr>
            <a:picLocks noGrp="1" noChangeAspect="1"/>
          </p:cNvPicPr>
          <p:nvPr>
            <p:ph idx="1"/>
          </p:nvPr>
        </p:nvPicPr>
        <p:blipFill>
          <a:blip r:embed="rId3"/>
          <a:stretch>
            <a:fillRect/>
          </a:stretch>
        </p:blipFill>
        <p:spPr>
          <a:xfrm>
            <a:off x="8688220" y="3007070"/>
            <a:ext cx="3194263" cy="3301550"/>
          </a:xfrm>
          <a:prstGeom prst="rect">
            <a:avLst/>
          </a:prstGeom>
        </p:spPr>
        <p:style>
          <a:lnRef idx="2">
            <a:schemeClr val="accent2"/>
          </a:lnRef>
          <a:fillRef idx="1">
            <a:schemeClr val="lt1"/>
          </a:fillRef>
          <a:effectRef idx="0">
            <a:schemeClr val="accent2"/>
          </a:effectRef>
          <a:fontRef idx="minor">
            <a:schemeClr val="dk1"/>
          </a:fontRef>
        </p:style>
      </p:pic>
      <p:sp>
        <p:nvSpPr>
          <p:cNvPr id="9" name="Rectangle 8"/>
          <p:cNvSpPr/>
          <p:nvPr/>
        </p:nvSpPr>
        <p:spPr>
          <a:xfrm>
            <a:off x="247134" y="5100458"/>
            <a:ext cx="8118389" cy="1754326"/>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just">
              <a:lnSpc>
                <a:spcPct val="150000"/>
              </a:lnSpc>
            </a:pPr>
            <a:r>
              <a:rPr lang="fr-FR" b="1" dirty="0"/>
              <a:t>Puissance absorbée</a:t>
            </a:r>
          </a:p>
          <a:p>
            <a:pPr marL="285750" indent="-285750" algn="just">
              <a:lnSpc>
                <a:spcPct val="150000"/>
              </a:lnSpc>
              <a:buFont typeface="Arial" panose="020B0604020202020204" pitchFamily="34" charset="0"/>
              <a:buChar char="•"/>
            </a:pPr>
            <a:r>
              <a:rPr lang="fr-FR" dirty="0" smtClean="0"/>
              <a:t>aires positives: le </a:t>
            </a:r>
            <a:r>
              <a:rPr lang="fr-FR" dirty="0"/>
              <a:t>condensateur </a:t>
            </a:r>
            <a:r>
              <a:rPr lang="fr-FR" dirty="0" smtClean="0"/>
              <a:t>absorbe de </a:t>
            </a:r>
            <a:r>
              <a:rPr lang="fr-FR" dirty="0"/>
              <a:t>l’énergie (charge).</a:t>
            </a:r>
          </a:p>
          <a:p>
            <a:pPr marL="285750" indent="-285750" algn="just">
              <a:lnSpc>
                <a:spcPct val="150000"/>
              </a:lnSpc>
              <a:buFont typeface="Arial" panose="020B0604020202020204" pitchFamily="34" charset="0"/>
              <a:buChar char="•"/>
            </a:pPr>
            <a:r>
              <a:rPr lang="fr-FR" dirty="0" smtClean="0"/>
              <a:t>aires négatives: </a:t>
            </a:r>
            <a:r>
              <a:rPr lang="fr-FR" dirty="0"/>
              <a:t>le condensateur </a:t>
            </a:r>
            <a:r>
              <a:rPr lang="fr-FR" dirty="0" smtClean="0"/>
              <a:t>restitue de </a:t>
            </a:r>
            <a:r>
              <a:rPr lang="fr-FR" dirty="0"/>
              <a:t>l’énergie (décharge).</a:t>
            </a:r>
          </a:p>
          <a:p>
            <a:pPr marL="285750" indent="-285750" algn="just">
              <a:lnSpc>
                <a:spcPct val="150000"/>
              </a:lnSpc>
              <a:buFont typeface="Arial" panose="020B0604020202020204" pitchFamily="34" charset="0"/>
              <a:buChar char="•"/>
            </a:pPr>
            <a:r>
              <a:rPr lang="fr-FR" dirty="0"/>
              <a:t>La puissance absorbée au </a:t>
            </a:r>
            <a:r>
              <a:rPr lang="fr-FR" dirty="0" smtClean="0"/>
              <a:t>cours d’une </a:t>
            </a:r>
            <a:r>
              <a:rPr lang="fr-FR" dirty="0"/>
              <a:t>période est nulle</a:t>
            </a:r>
            <a:r>
              <a:rPr lang="fr-FR" dirty="0" smtClean="0"/>
              <a:t>.</a:t>
            </a:r>
            <a:endParaRPr lang="fr-FR" dirty="0"/>
          </a:p>
        </p:txBody>
      </p:sp>
      <p:pic>
        <p:nvPicPr>
          <p:cNvPr id="12" name="Image 11"/>
          <p:cNvPicPr>
            <a:picLocks noChangeAspect="1"/>
          </p:cNvPicPr>
          <p:nvPr/>
        </p:nvPicPr>
        <p:blipFill>
          <a:blip r:embed="rId4"/>
          <a:stretch>
            <a:fillRect/>
          </a:stretch>
        </p:blipFill>
        <p:spPr>
          <a:xfrm>
            <a:off x="2612093" y="1032136"/>
            <a:ext cx="6536721" cy="1432893"/>
          </a:xfrm>
          <a:prstGeom prst="rect">
            <a:avLst/>
          </a:prstGeom>
        </p:spPr>
        <p:style>
          <a:lnRef idx="2">
            <a:schemeClr val="accent2"/>
          </a:lnRef>
          <a:fillRef idx="1">
            <a:schemeClr val="lt1"/>
          </a:fillRef>
          <a:effectRef idx="0">
            <a:schemeClr val="accent2"/>
          </a:effectRef>
          <a:fontRef idx="minor">
            <a:schemeClr val="dk1"/>
          </a:fontRef>
        </p:style>
      </p:pic>
    </p:spTree>
    <p:extLst>
      <p:ext uri="{BB962C8B-B14F-4D97-AF65-F5344CB8AC3E}">
        <p14:creationId xmlns:p14="http://schemas.microsoft.com/office/powerpoint/2010/main" val="425473328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Rectangle 2"/>
              <p:cNvSpPr/>
              <p:nvPr/>
            </p:nvSpPr>
            <p:spPr>
              <a:xfrm>
                <a:off x="530773" y="1186140"/>
                <a:ext cx="6858568" cy="4768228"/>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gn="just">
                  <a:lnSpc>
                    <a:spcPct val="150000"/>
                  </a:lnSpc>
                  <a:buFont typeface="Arial" panose="020B0604020202020204" pitchFamily="34" charset="0"/>
                  <a:buChar char="•"/>
                </a:pPr>
                <a:r>
                  <a:rPr lang="fr-FR" dirty="0" smtClean="0"/>
                  <a:t>Soit </a:t>
                </a:r>
                <a:r>
                  <a:rPr lang="fr-FR" dirty="0"/>
                  <a:t>3 bobines A, B, C disposées symétriquement, de façon que leurs axes fassent </a:t>
                </a:r>
                <a:r>
                  <a:rPr lang="fr-FR" dirty="0" smtClean="0"/>
                  <a:t>entre eux </a:t>
                </a:r>
                <a:r>
                  <a:rPr lang="fr-FR" dirty="0"/>
                  <a:t>un angle égal à </a:t>
                </a:r>
                <a14:m>
                  <m:oMath xmlns:m="http://schemas.openxmlformats.org/officeDocument/2006/math">
                    <m:f>
                      <m:fPr>
                        <m:ctrlPr>
                          <a:rPr lang="fr-FR" i="1">
                            <a:latin typeface="Cambria Math" panose="02040503050406030204" pitchFamily="18" charset="0"/>
                          </a:rPr>
                        </m:ctrlPr>
                      </m:fPr>
                      <m:num>
                        <m:r>
                          <a:rPr lang="fr-FR" i="1">
                            <a:latin typeface="Cambria Math" panose="02040503050406030204" pitchFamily="18" charset="0"/>
                          </a:rPr>
                          <m:t>2</m:t>
                        </m:r>
                        <m:r>
                          <a:rPr lang="fr-FR" i="1">
                            <a:latin typeface="Cambria Math" panose="02040503050406030204" pitchFamily="18" charset="0"/>
                            <a:ea typeface="Cambria Math" panose="02040503050406030204" pitchFamily="18" charset="0"/>
                          </a:rPr>
                          <m:t>𝜋</m:t>
                        </m:r>
                      </m:num>
                      <m:den>
                        <m:r>
                          <a:rPr lang="fr-FR" i="1">
                            <a:latin typeface="Cambria Math" panose="02040503050406030204" pitchFamily="18" charset="0"/>
                          </a:rPr>
                          <m:t>3</m:t>
                        </m:r>
                      </m:den>
                    </m:f>
                  </m:oMath>
                </a14:m>
                <a:r>
                  <a:rPr lang="fr-FR" dirty="0"/>
                  <a:t>. </a:t>
                </a:r>
                <a:endParaRPr lang="fr-FR" dirty="0" smtClean="0"/>
              </a:p>
              <a:p>
                <a:pPr marL="285750" indent="-285750" algn="just">
                  <a:lnSpc>
                    <a:spcPct val="150000"/>
                  </a:lnSpc>
                  <a:buFont typeface="Arial" panose="020B0604020202020204" pitchFamily="34" charset="0"/>
                  <a:buChar char="•"/>
                </a:pPr>
                <a:r>
                  <a:rPr lang="fr-FR" dirty="0" smtClean="0"/>
                  <a:t>au </a:t>
                </a:r>
                <a:r>
                  <a:rPr lang="fr-FR" dirty="0"/>
                  <a:t>centre du dispositif un électro-aimant </a:t>
                </a:r>
                <a:r>
                  <a:rPr lang="fr-FR" dirty="0" smtClean="0"/>
                  <a:t>entraîné mécaniquement </a:t>
                </a:r>
                <a:r>
                  <a:rPr lang="fr-FR" dirty="0"/>
                  <a:t>à la vitesse angulaire </a:t>
                </a:r>
                <a:r>
                  <a:rPr lang="el-GR" dirty="0" smtClean="0"/>
                  <a:t>ω</a:t>
                </a:r>
                <a:r>
                  <a:rPr lang="fr-FR" dirty="0" smtClean="0"/>
                  <a:t>.</a:t>
                </a:r>
                <a:endParaRPr lang="fr-FR" dirty="0"/>
              </a:p>
              <a:p>
                <a:pPr marL="285750" indent="-285750" algn="just">
                  <a:lnSpc>
                    <a:spcPct val="150000"/>
                  </a:lnSpc>
                  <a:buFont typeface="Arial" panose="020B0604020202020204" pitchFamily="34" charset="0"/>
                  <a:buChar char="•"/>
                </a:pPr>
                <a:r>
                  <a:rPr lang="fr-FR" dirty="0"/>
                  <a:t>La rotation de </a:t>
                </a:r>
                <a:r>
                  <a:rPr lang="fr-FR" dirty="0" smtClean="0"/>
                  <a:t>l’électro-aimant (inducteur</a:t>
                </a:r>
                <a:r>
                  <a:rPr lang="fr-FR" dirty="0"/>
                  <a:t>) engendre des </a:t>
                </a:r>
                <a:r>
                  <a:rPr lang="fr-FR" dirty="0" smtClean="0"/>
                  <a:t>variations périodiques </a:t>
                </a:r>
                <a:r>
                  <a:rPr lang="fr-FR" dirty="0"/>
                  <a:t>de flux à travers les </a:t>
                </a:r>
                <a:r>
                  <a:rPr lang="fr-FR" dirty="0" smtClean="0"/>
                  <a:t>bobines A,B et C.</a:t>
                </a:r>
              </a:p>
              <a:p>
                <a:pPr marL="285750" indent="-285750" algn="just">
                  <a:lnSpc>
                    <a:spcPct val="150000"/>
                  </a:lnSpc>
                  <a:buFont typeface="Arial" panose="020B0604020202020204" pitchFamily="34" charset="0"/>
                  <a:buChar char="•"/>
                </a:pPr>
                <a:r>
                  <a:rPr lang="fr-FR" dirty="0"/>
                  <a:t>Chaque bobine développe une FEM de phase distincte.</a:t>
                </a:r>
              </a:p>
              <a:p>
                <a:pPr marL="285750" indent="-285750" algn="just">
                  <a:lnSpc>
                    <a:spcPct val="150000"/>
                  </a:lnSpc>
                  <a:buFont typeface="Arial" panose="020B0604020202020204" pitchFamily="34" charset="0"/>
                  <a:buChar char="•"/>
                </a:pPr>
                <a14:m>
                  <m:oMath xmlns:m="http://schemas.openxmlformats.org/officeDocument/2006/math">
                    <m:r>
                      <a:rPr lang="fr-FR" i="1">
                        <a:latin typeface="Cambria Math" panose="02040503050406030204" pitchFamily="18" charset="0"/>
                      </a:rPr>
                      <m:t>𝑒</m:t>
                    </m:r>
                    <m:r>
                      <a:rPr lang="fr-FR" i="1">
                        <a:latin typeface="Cambria Math" panose="02040503050406030204" pitchFamily="18" charset="0"/>
                      </a:rPr>
                      <m:t>1=</m:t>
                    </m:r>
                    <m:sSub>
                      <m:sSubPr>
                        <m:ctrlPr>
                          <a:rPr lang="fr-FR" i="1">
                            <a:latin typeface="Cambria Math" panose="02040503050406030204" pitchFamily="18" charset="0"/>
                          </a:rPr>
                        </m:ctrlPr>
                      </m:sSubPr>
                      <m:e>
                        <m:r>
                          <a:rPr lang="fr-FR" i="1">
                            <a:latin typeface="Cambria Math" panose="02040503050406030204" pitchFamily="18" charset="0"/>
                          </a:rPr>
                          <m:t>𝐸</m:t>
                        </m:r>
                      </m:e>
                      <m:sub>
                        <m:r>
                          <a:rPr lang="fr-FR" i="1">
                            <a:latin typeface="Cambria Math" panose="02040503050406030204" pitchFamily="18" charset="0"/>
                          </a:rPr>
                          <m:t>𝑚𝑎𝑥</m:t>
                        </m:r>
                      </m:sub>
                    </m:sSub>
                    <m:r>
                      <a:rPr lang="fr-FR" i="1">
                        <a:latin typeface="Cambria Math" panose="02040503050406030204" pitchFamily="18" charset="0"/>
                      </a:rPr>
                      <m:t>𝑠𝑖𝑛</m:t>
                    </m:r>
                    <m:r>
                      <a:rPr lang="fr-FR" i="1" dirty="0">
                        <a:latin typeface="Cambria Math" panose="02040503050406030204" pitchFamily="18" charset="0"/>
                        <a:ea typeface="Cambria Math" panose="02040503050406030204" pitchFamily="18" charset="0"/>
                      </a:rPr>
                      <m:t>𝜔</m:t>
                    </m:r>
                    <m:r>
                      <a:rPr lang="fr-FR" i="1" dirty="0">
                        <a:latin typeface="Cambria Math" panose="02040503050406030204" pitchFamily="18" charset="0"/>
                      </a:rPr>
                      <m:t>𝑡</m:t>
                    </m:r>
                  </m:oMath>
                </a14:m>
                <a:endParaRPr lang="fr-FR" dirty="0"/>
              </a:p>
              <a:p>
                <a:pPr marL="285750" indent="-285750" algn="just">
                  <a:lnSpc>
                    <a:spcPct val="150000"/>
                  </a:lnSpc>
                  <a:buFont typeface="Arial" panose="020B0604020202020204" pitchFamily="34" charset="0"/>
                  <a:buChar char="•"/>
                </a:pPr>
                <a14:m>
                  <m:oMath xmlns:m="http://schemas.openxmlformats.org/officeDocument/2006/math">
                    <m:r>
                      <a:rPr lang="fr-FR" i="1">
                        <a:latin typeface="Cambria Math" panose="02040503050406030204" pitchFamily="18" charset="0"/>
                      </a:rPr>
                      <m:t>𝑒</m:t>
                    </m:r>
                    <m:r>
                      <a:rPr lang="fr-FR" i="1">
                        <a:latin typeface="Cambria Math" panose="02040503050406030204" pitchFamily="18" charset="0"/>
                      </a:rPr>
                      <m:t>2=</m:t>
                    </m:r>
                    <m:sSub>
                      <m:sSubPr>
                        <m:ctrlPr>
                          <a:rPr lang="fr-FR" i="1">
                            <a:latin typeface="Cambria Math" panose="02040503050406030204" pitchFamily="18" charset="0"/>
                          </a:rPr>
                        </m:ctrlPr>
                      </m:sSubPr>
                      <m:e>
                        <m:r>
                          <a:rPr lang="fr-FR" i="1">
                            <a:latin typeface="Cambria Math" panose="02040503050406030204" pitchFamily="18" charset="0"/>
                          </a:rPr>
                          <m:t>𝐸</m:t>
                        </m:r>
                      </m:e>
                      <m:sub>
                        <m:r>
                          <a:rPr lang="fr-FR" i="1">
                            <a:latin typeface="Cambria Math" panose="02040503050406030204" pitchFamily="18" charset="0"/>
                          </a:rPr>
                          <m:t>𝑚𝑎𝑥</m:t>
                        </m:r>
                      </m:sub>
                    </m:sSub>
                    <m:r>
                      <m:rPr>
                        <m:sty m:val="p"/>
                      </m:rPr>
                      <a:rPr lang="fr-FR">
                        <a:latin typeface="Cambria Math" panose="02040503050406030204" pitchFamily="18" charset="0"/>
                      </a:rPr>
                      <m:t>sin</m:t>
                    </m:r>
                    <m:r>
                      <a:rPr lang="fr-FR" i="1">
                        <a:latin typeface="Cambria Math" panose="02040503050406030204" pitchFamily="18" charset="0"/>
                      </a:rPr>
                      <m:t>⁡(</m:t>
                    </m:r>
                    <m:r>
                      <a:rPr lang="fr-FR" i="1" dirty="0">
                        <a:latin typeface="Cambria Math" panose="02040503050406030204" pitchFamily="18" charset="0"/>
                        <a:ea typeface="Cambria Math" panose="02040503050406030204" pitchFamily="18" charset="0"/>
                      </a:rPr>
                      <m:t>𝜔</m:t>
                    </m:r>
                    <m:r>
                      <a:rPr lang="fr-FR" i="1" dirty="0">
                        <a:latin typeface="Cambria Math" panose="02040503050406030204" pitchFamily="18" charset="0"/>
                      </a:rPr>
                      <m:t>𝑡</m:t>
                    </m:r>
                    <m:r>
                      <a:rPr lang="fr-FR" i="1" dirty="0">
                        <a:latin typeface="Cambria Math" panose="02040503050406030204" pitchFamily="18" charset="0"/>
                      </a:rPr>
                      <m:t>−</m:t>
                    </m:r>
                    <m:f>
                      <m:fPr>
                        <m:ctrlPr>
                          <a:rPr lang="fr-FR" i="1">
                            <a:latin typeface="Cambria Math" panose="02040503050406030204" pitchFamily="18" charset="0"/>
                          </a:rPr>
                        </m:ctrlPr>
                      </m:fPr>
                      <m:num>
                        <m:r>
                          <a:rPr lang="fr-FR" i="1">
                            <a:latin typeface="Cambria Math" panose="02040503050406030204" pitchFamily="18" charset="0"/>
                          </a:rPr>
                          <m:t>2</m:t>
                        </m:r>
                        <m:r>
                          <a:rPr lang="fr-FR" i="1">
                            <a:latin typeface="Cambria Math" panose="02040503050406030204" pitchFamily="18" charset="0"/>
                            <a:ea typeface="Cambria Math" panose="02040503050406030204" pitchFamily="18" charset="0"/>
                          </a:rPr>
                          <m:t>𝜋</m:t>
                        </m:r>
                      </m:num>
                      <m:den>
                        <m:r>
                          <a:rPr lang="fr-FR" i="1">
                            <a:latin typeface="Cambria Math" panose="02040503050406030204" pitchFamily="18" charset="0"/>
                          </a:rPr>
                          <m:t>3</m:t>
                        </m:r>
                      </m:den>
                    </m:f>
                  </m:oMath>
                </a14:m>
                <a:r>
                  <a:rPr lang="fr-FR" dirty="0"/>
                  <a:t>)</a:t>
                </a:r>
              </a:p>
              <a:p>
                <a:pPr marL="285750" indent="-285750" algn="just">
                  <a:lnSpc>
                    <a:spcPct val="150000"/>
                  </a:lnSpc>
                  <a:buFont typeface="Arial" panose="020B0604020202020204" pitchFamily="34" charset="0"/>
                  <a:buChar char="•"/>
                </a:pPr>
                <a14:m>
                  <m:oMath xmlns:m="http://schemas.openxmlformats.org/officeDocument/2006/math">
                    <m:r>
                      <a:rPr lang="fr-FR" i="1">
                        <a:latin typeface="Cambria Math" panose="02040503050406030204" pitchFamily="18" charset="0"/>
                      </a:rPr>
                      <m:t>𝑒</m:t>
                    </m:r>
                    <m:r>
                      <a:rPr lang="fr-FR" i="1">
                        <a:latin typeface="Cambria Math" panose="02040503050406030204" pitchFamily="18" charset="0"/>
                      </a:rPr>
                      <m:t>3=</m:t>
                    </m:r>
                    <m:sSub>
                      <m:sSubPr>
                        <m:ctrlPr>
                          <a:rPr lang="fr-FR" i="1">
                            <a:latin typeface="Cambria Math" panose="02040503050406030204" pitchFamily="18" charset="0"/>
                          </a:rPr>
                        </m:ctrlPr>
                      </m:sSubPr>
                      <m:e>
                        <m:r>
                          <a:rPr lang="fr-FR" i="1">
                            <a:latin typeface="Cambria Math" panose="02040503050406030204" pitchFamily="18" charset="0"/>
                          </a:rPr>
                          <m:t>𝐸</m:t>
                        </m:r>
                      </m:e>
                      <m:sub>
                        <m:r>
                          <a:rPr lang="fr-FR" i="1">
                            <a:latin typeface="Cambria Math" panose="02040503050406030204" pitchFamily="18" charset="0"/>
                          </a:rPr>
                          <m:t>𝑚𝑎𝑥</m:t>
                        </m:r>
                      </m:sub>
                    </m:sSub>
                    <m:r>
                      <m:rPr>
                        <m:sty m:val="p"/>
                      </m:rPr>
                      <a:rPr lang="fr-FR">
                        <a:latin typeface="Cambria Math" panose="02040503050406030204" pitchFamily="18" charset="0"/>
                      </a:rPr>
                      <m:t>sin</m:t>
                    </m:r>
                    <m:r>
                      <a:rPr lang="fr-FR" i="1">
                        <a:latin typeface="Cambria Math" panose="02040503050406030204" pitchFamily="18" charset="0"/>
                      </a:rPr>
                      <m:t>⁡(</m:t>
                    </m:r>
                    <m:r>
                      <a:rPr lang="fr-FR" i="1" dirty="0">
                        <a:latin typeface="Cambria Math" panose="02040503050406030204" pitchFamily="18" charset="0"/>
                        <a:ea typeface="Cambria Math" panose="02040503050406030204" pitchFamily="18" charset="0"/>
                      </a:rPr>
                      <m:t>𝜔</m:t>
                    </m:r>
                    <m:r>
                      <a:rPr lang="fr-FR" i="1" dirty="0">
                        <a:latin typeface="Cambria Math" panose="02040503050406030204" pitchFamily="18" charset="0"/>
                      </a:rPr>
                      <m:t>𝑡</m:t>
                    </m:r>
                    <m:r>
                      <a:rPr lang="fr-FR" i="1" dirty="0">
                        <a:latin typeface="Cambria Math" panose="02040503050406030204" pitchFamily="18" charset="0"/>
                      </a:rPr>
                      <m:t>−</m:t>
                    </m:r>
                    <m:f>
                      <m:fPr>
                        <m:ctrlPr>
                          <a:rPr lang="fr-FR" i="1">
                            <a:latin typeface="Cambria Math" panose="02040503050406030204" pitchFamily="18" charset="0"/>
                          </a:rPr>
                        </m:ctrlPr>
                      </m:fPr>
                      <m:num>
                        <m:r>
                          <a:rPr lang="fr-FR" i="1">
                            <a:latin typeface="Cambria Math" panose="02040503050406030204" pitchFamily="18" charset="0"/>
                          </a:rPr>
                          <m:t>4</m:t>
                        </m:r>
                        <m:r>
                          <a:rPr lang="fr-FR" i="1">
                            <a:latin typeface="Cambria Math" panose="02040503050406030204" pitchFamily="18" charset="0"/>
                            <a:ea typeface="Cambria Math" panose="02040503050406030204" pitchFamily="18" charset="0"/>
                          </a:rPr>
                          <m:t>𝜋</m:t>
                        </m:r>
                      </m:num>
                      <m:den>
                        <m:r>
                          <a:rPr lang="fr-FR" i="1">
                            <a:latin typeface="Cambria Math" panose="02040503050406030204" pitchFamily="18" charset="0"/>
                          </a:rPr>
                          <m:t>3</m:t>
                        </m:r>
                      </m:den>
                    </m:f>
                  </m:oMath>
                </a14:m>
                <a:r>
                  <a:rPr lang="fr-FR" dirty="0" smtClean="0"/>
                  <a:t>)</a:t>
                </a:r>
                <a:endParaRPr lang="fr-FR" dirty="0"/>
              </a:p>
            </p:txBody>
          </p:sp>
        </mc:Choice>
        <mc:Fallback xmlns="">
          <p:sp>
            <p:nvSpPr>
              <p:cNvPr id="3" name="Rectangle 2"/>
              <p:cNvSpPr>
                <a:spLocks noRot="1" noChangeAspect="1" noMove="1" noResize="1" noEditPoints="1" noAdjustHandles="1" noChangeArrowheads="1" noChangeShapeType="1" noTextEdit="1"/>
              </p:cNvSpPr>
              <p:nvPr/>
            </p:nvSpPr>
            <p:spPr>
              <a:xfrm>
                <a:off x="530773" y="1186140"/>
                <a:ext cx="6858568" cy="4768228"/>
              </a:xfrm>
              <a:prstGeom prst="rect">
                <a:avLst/>
              </a:prstGeom>
              <a:blipFill>
                <a:blip r:embed="rId2"/>
                <a:stretch>
                  <a:fillRect l="-444" r="-710"/>
                </a:stretch>
              </a:blipFill>
            </p:spPr>
            <p:txBody>
              <a:bodyPr/>
              <a:lstStyle/>
              <a:p>
                <a:r>
                  <a:rPr lang="fr-FR">
                    <a:noFill/>
                  </a:rPr>
                  <a:t> </a:t>
                </a:r>
              </a:p>
            </p:txBody>
          </p:sp>
        </mc:Fallback>
      </mc:AlternateContent>
      <p:sp>
        <p:nvSpPr>
          <p:cNvPr id="4" name="Rectangle 3"/>
          <p:cNvSpPr/>
          <p:nvPr/>
        </p:nvSpPr>
        <p:spPr>
          <a:xfrm>
            <a:off x="3852159" y="185823"/>
            <a:ext cx="3645100"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pPr algn="ctr"/>
            <a:r>
              <a:rPr lang="fr-FR" dirty="0" smtClean="0"/>
              <a:t>NOTIONS </a:t>
            </a:r>
            <a:r>
              <a:rPr lang="fr-FR" dirty="0"/>
              <a:t>DE COURANTS TRIPHASES</a:t>
            </a:r>
          </a:p>
        </p:txBody>
      </p:sp>
      <p:pic>
        <p:nvPicPr>
          <p:cNvPr id="6" name="Espace réservé du contenu 3"/>
          <p:cNvPicPr>
            <a:picLocks noGrp="1" noChangeAspect="1"/>
          </p:cNvPicPr>
          <p:nvPr>
            <p:ph idx="1"/>
          </p:nvPr>
        </p:nvPicPr>
        <p:blipFill>
          <a:blip r:embed="rId3"/>
          <a:stretch>
            <a:fillRect/>
          </a:stretch>
        </p:blipFill>
        <p:spPr>
          <a:xfrm>
            <a:off x="8181917" y="185823"/>
            <a:ext cx="3359293" cy="3330434"/>
          </a:xfrm>
          <a:prstGeom prst="rect">
            <a:avLst/>
          </a:prstGeom>
        </p:spPr>
      </p:pic>
      <p:pic>
        <p:nvPicPr>
          <p:cNvPr id="5" name="Image 4"/>
          <p:cNvPicPr>
            <a:picLocks noChangeAspect="1"/>
          </p:cNvPicPr>
          <p:nvPr/>
        </p:nvPicPr>
        <p:blipFill>
          <a:blip r:embed="rId4"/>
          <a:stretch>
            <a:fillRect/>
          </a:stretch>
        </p:blipFill>
        <p:spPr>
          <a:xfrm>
            <a:off x="8181916" y="3805624"/>
            <a:ext cx="3359293" cy="2335684"/>
          </a:xfrm>
          <a:prstGeom prst="rect">
            <a:avLst/>
          </a:prstGeom>
        </p:spPr>
      </p:pic>
    </p:spTree>
    <p:extLst>
      <p:ext uri="{BB962C8B-B14F-4D97-AF65-F5344CB8AC3E}">
        <p14:creationId xmlns:p14="http://schemas.microsoft.com/office/powerpoint/2010/main" val="342468394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37608" y="614579"/>
            <a:ext cx="10765971" cy="1754326"/>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just">
              <a:lnSpc>
                <a:spcPct val="150000"/>
              </a:lnSpc>
            </a:pPr>
            <a:r>
              <a:rPr lang="fr-FR" dirty="0" smtClean="0"/>
              <a:t>Il </a:t>
            </a:r>
            <a:r>
              <a:rPr lang="fr-FR" dirty="0"/>
              <a:t>est possible de réduire de moitié le nombre de fils de phase d’une </a:t>
            </a:r>
            <a:r>
              <a:rPr lang="fr-FR" dirty="0" smtClean="0"/>
              <a:t>distribution en groupant </a:t>
            </a:r>
            <a:r>
              <a:rPr lang="fr-FR" dirty="0"/>
              <a:t>les éléments générateurs ou récepteurs de deux façons différentes.</a:t>
            </a:r>
          </a:p>
          <a:p>
            <a:pPr marL="285750" indent="-285750" algn="just">
              <a:lnSpc>
                <a:spcPct val="150000"/>
              </a:lnSpc>
              <a:buFont typeface="Arial" panose="020B0604020202020204" pitchFamily="34" charset="0"/>
              <a:buChar char="•"/>
            </a:pPr>
            <a:r>
              <a:rPr lang="fr-FR" dirty="0" smtClean="0"/>
              <a:t> </a:t>
            </a:r>
            <a:r>
              <a:rPr lang="fr-FR" dirty="0"/>
              <a:t>groupement étoile</a:t>
            </a:r>
          </a:p>
          <a:p>
            <a:pPr marL="285750" indent="-285750" algn="just">
              <a:lnSpc>
                <a:spcPct val="150000"/>
              </a:lnSpc>
              <a:buFont typeface="Arial" panose="020B0604020202020204" pitchFamily="34" charset="0"/>
              <a:buChar char="•"/>
            </a:pPr>
            <a:r>
              <a:rPr lang="fr-FR" dirty="0" smtClean="0"/>
              <a:t>groupement triangle</a:t>
            </a:r>
            <a:endParaRPr lang="fr-FR" dirty="0"/>
          </a:p>
        </p:txBody>
      </p:sp>
      <p:sp>
        <p:nvSpPr>
          <p:cNvPr id="7" name="Rectangle 6"/>
          <p:cNvSpPr/>
          <p:nvPr/>
        </p:nvSpPr>
        <p:spPr>
          <a:xfrm>
            <a:off x="4378881" y="71366"/>
            <a:ext cx="3516027" cy="369332"/>
          </a:xfrm>
          <a:prstGeom prst="rect">
            <a:avLst/>
          </a:prstGeom>
        </p:spPr>
        <p:txBody>
          <a:bodyPr wrap="none">
            <a:spAutoFit/>
          </a:bodyPr>
          <a:lstStyle/>
          <a:p>
            <a:r>
              <a:rPr lang="fr-FR" dirty="0"/>
              <a:t>DIFFERENTS MONTAGES TRIPHASES</a:t>
            </a:r>
          </a:p>
        </p:txBody>
      </p:sp>
      <p:pic>
        <p:nvPicPr>
          <p:cNvPr id="8" name="Image 7"/>
          <p:cNvPicPr>
            <a:picLocks noChangeAspect="1"/>
          </p:cNvPicPr>
          <p:nvPr/>
        </p:nvPicPr>
        <p:blipFill>
          <a:blip r:embed="rId2"/>
          <a:stretch>
            <a:fillRect/>
          </a:stretch>
        </p:blipFill>
        <p:spPr>
          <a:xfrm>
            <a:off x="1257499" y="2824362"/>
            <a:ext cx="3378529" cy="2109521"/>
          </a:xfrm>
          <a:prstGeom prst="rect">
            <a:avLst/>
          </a:prstGeom>
        </p:spPr>
        <p:style>
          <a:lnRef idx="2">
            <a:schemeClr val="accent2"/>
          </a:lnRef>
          <a:fillRef idx="1">
            <a:schemeClr val="lt1"/>
          </a:fillRef>
          <a:effectRef idx="0">
            <a:schemeClr val="accent2"/>
          </a:effectRef>
          <a:fontRef idx="minor">
            <a:schemeClr val="dk1"/>
          </a:fontRef>
        </p:style>
      </p:pic>
      <p:sp>
        <p:nvSpPr>
          <p:cNvPr id="9" name="Rectangle 8"/>
          <p:cNvSpPr/>
          <p:nvPr/>
        </p:nvSpPr>
        <p:spPr>
          <a:xfrm>
            <a:off x="437608" y="5284815"/>
            <a:ext cx="4820192" cy="923330"/>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smtClean="0"/>
              <a:t>Les </a:t>
            </a:r>
            <a:r>
              <a:rPr lang="fr-FR" dirty="0"/>
              <a:t>tensions simples mesurées </a:t>
            </a:r>
            <a:endParaRPr lang="fr-FR" dirty="0" smtClean="0"/>
          </a:p>
          <a:p>
            <a:pPr marL="285750" indent="-285750">
              <a:buFont typeface="Arial" panose="020B0604020202020204" pitchFamily="34" charset="0"/>
              <a:buChar char="•"/>
            </a:pPr>
            <a:r>
              <a:rPr lang="fr-FR" dirty="0" smtClean="0"/>
              <a:t>entre </a:t>
            </a:r>
            <a:r>
              <a:rPr lang="fr-FR" dirty="0"/>
              <a:t>chaque fil de phase et le point neutre N. </a:t>
            </a:r>
            <a:endParaRPr lang="fr-FR" dirty="0" smtClean="0"/>
          </a:p>
          <a:p>
            <a:pPr marL="285750" indent="-285750">
              <a:buFont typeface="Arial" panose="020B0604020202020204" pitchFamily="34" charset="0"/>
              <a:buChar char="•"/>
            </a:pPr>
            <a:r>
              <a:rPr lang="fr-FR" dirty="0" smtClean="0"/>
              <a:t>entre </a:t>
            </a:r>
            <a:r>
              <a:rPr lang="fr-FR" dirty="0"/>
              <a:t>2 fils de phase. </a:t>
            </a:r>
          </a:p>
        </p:txBody>
      </p:sp>
      <p:pic>
        <p:nvPicPr>
          <p:cNvPr id="10" name="Image 9"/>
          <p:cNvPicPr>
            <a:picLocks noChangeAspect="1"/>
          </p:cNvPicPr>
          <p:nvPr/>
        </p:nvPicPr>
        <p:blipFill rotWithShape="1">
          <a:blip r:embed="rId3"/>
          <a:srcRect r="38122"/>
          <a:stretch/>
        </p:blipFill>
        <p:spPr>
          <a:xfrm>
            <a:off x="6678385" y="2654396"/>
            <a:ext cx="3499757" cy="2449451"/>
          </a:xfrm>
          <a:prstGeom prst="rect">
            <a:avLst/>
          </a:prstGeom>
        </p:spPr>
        <p:style>
          <a:lnRef idx="2">
            <a:schemeClr val="accent2"/>
          </a:lnRef>
          <a:fillRef idx="1">
            <a:schemeClr val="lt1"/>
          </a:fillRef>
          <a:effectRef idx="0">
            <a:schemeClr val="accent2"/>
          </a:effectRef>
          <a:fontRef idx="minor">
            <a:schemeClr val="dk1"/>
          </a:fontRef>
        </p:style>
      </p:pic>
      <p:sp>
        <p:nvSpPr>
          <p:cNvPr id="11" name="Rectangle 10"/>
          <p:cNvSpPr/>
          <p:nvPr/>
        </p:nvSpPr>
        <p:spPr>
          <a:xfrm>
            <a:off x="6302829" y="5277728"/>
            <a:ext cx="5344885" cy="923330"/>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smtClean="0"/>
              <a:t>Chaque </a:t>
            </a:r>
            <a:r>
              <a:rPr lang="fr-FR" dirty="0"/>
              <a:t>récepteur est alimenté entre 2 fils de phase, donc sous la tension composée U,</a:t>
            </a:r>
          </a:p>
          <a:p>
            <a:r>
              <a:rPr lang="fr-FR" dirty="0" smtClean="0"/>
              <a:t>une </a:t>
            </a:r>
            <a:r>
              <a:rPr lang="fr-FR" dirty="0"/>
              <a:t>seule tension disponible.</a:t>
            </a:r>
          </a:p>
        </p:txBody>
      </p:sp>
    </p:spTree>
    <p:extLst>
      <p:ext uri="{BB962C8B-B14F-4D97-AF65-F5344CB8AC3E}">
        <p14:creationId xmlns:p14="http://schemas.microsoft.com/office/powerpoint/2010/main" val="4090838767"/>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1211" y="3756453"/>
            <a:ext cx="11800703" cy="2585323"/>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nSpc>
                <a:spcPct val="150000"/>
              </a:lnSpc>
            </a:pPr>
            <a:r>
              <a:rPr lang="fr-FR" dirty="0" smtClean="0"/>
              <a:t>Les </a:t>
            </a:r>
            <a:r>
              <a:rPr lang="fr-FR" dirty="0"/>
              <a:t>moteurs asynchrones, appelés également moteurs à induction, constituent la </a:t>
            </a:r>
            <a:r>
              <a:rPr lang="fr-FR" dirty="0" smtClean="0"/>
              <a:t>majorité des </a:t>
            </a:r>
            <a:r>
              <a:rPr lang="fr-FR" dirty="0"/>
              <a:t>moteurs à courants alternatifs polyphasés. </a:t>
            </a:r>
            <a:endParaRPr lang="fr-FR" dirty="0" smtClean="0"/>
          </a:p>
          <a:p>
            <a:pPr>
              <a:lnSpc>
                <a:spcPct val="150000"/>
              </a:lnSpc>
            </a:pPr>
            <a:r>
              <a:rPr lang="fr-FR" dirty="0" smtClean="0"/>
              <a:t>Ils </a:t>
            </a:r>
            <a:r>
              <a:rPr lang="fr-FR" dirty="0"/>
              <a:t>sont simples et de constitution </a:t>
            </a:r>
            <a:r>
              <a:rPr lang="fr-FR" dirty="0" smtClean="0"/>
              <a:t>très robuste</a:t>
            </a:r>
            <a:r>
              <a:rPr lang="fr-FR" dirty="0"/>
              <a:t>, ils ne sont pas générateurs de parasites et ne nécessitent pas d'entretien.</a:t>
            </a:r>
          </a:p>
          <a:p>
            <a:pPr>
              <a:lnSpc>
                <a:spcPct val="150000"/>
              </a:lnSpc>
            </a:pPr>
            <a:r>
              <a:rPr lang="fr-FR" dirty="0"/>
              <a:t> </a:t>
            </a:r>
            <a:r>
              <a:rPr lang="fr-FR" dirty="0" smtClean="0"/>
              <a:t>Le </a:t>
            </a:r>
            <a:r>
              <a:rPr lang="fr-FR" dirty="0"/>
              <a:t>moteur se compose de 2 éléments :</a:t>
            </a:r>
          </a:p>
          <a:p>
            <a:pPr marL="285750" indent="-285750">
              <a:lnSpc>
                <a:spcPct val="150000"/>
              </a:lnSpc>
              <a:buFont typeface="Arial" panose="020B0604020202020204" pitchFamily="34" charset="0"/>
              <a:buChar char="•"/>
            </a:pPr>
            <a:r>
              <a:rPr lang="fr-FR" dirty="0" smtClean="0"/>
              <a:t>un </a:t>
            </a:r>
            <a:r>
              <a:rPr lang="fr-FR" dirty="0"/>
              <a:t>stator triphasé,</a:t>
            </a:r>
          </a:p>
          <a:p>
            <a:pPr marL="285750" indent="-285750">
              <a:lnSpc>
                <a:spcPct val="150000"/>
              </a:lnSpc>
              <a:buFont typeface="Arial" panose="020B0604020202020204" pitchFamily="34" charset="0"/>
              <a:buChar char="•"/>
            </a:pPr>
            <a:r>
              <a:rPr lang="fr-FR" dirty="0" smtClean="0"/>
              <a:t>un </a:t>
            </a:r>
            <a:r>
              <a:rPr lang="fr-FR" dirty="0"/>
              <a:t>rotor de type cage d'écureuil.</a:t>
            </a:r>
          </a:p>
        </p:txBody>
      </p:sp>
      <p:sp>
        <p:nvSpPr>
          <p:cNvPr id="6" name="Rectangle 5"/>
          <p:cNvSpPr/>
          <p:nvPr/>
        </p:nvSpPr>
        <p:spPr>
          <a:xfrm>
            <a:off x="5192127" y="168974"/>
            <a:ext cx="2379690"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a:t>MOTEUR ASYNCHRONE</a:t>
            </a:r>
          </a:p>
        </p:txBody>
      </p:sp>
      <p:pic>
        <p:nvPicPr>
          <p:cNvPr id="1026" name="Picture 2" descr="Moteur asynchron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40086" y="617325"/>
            <a:ext cx="5795659" cy="3060108"/>
          </a:xfrm>
          <a:prstGeom prst="rect">
            <a:avLst/>
          </a:prstGeom>
        </p:spPr>
        <p:style>
          <a:lnRef idx="2">
            <a:schemeClr val="accent2"/>
          </a:lnRef>
          <a:fillRef idx="1">
            <a:schemeClr val="lt1"/>
          </a:fillRef>
          <a:effectRef idx="0">
            <a:schemeClr val="accent2"/>
          </a:effectRef>
          <a:fontRef idx="minor">
            <a:schemeClr val="dk1"/>
          </a:fontRef>
        </p:style>
      </p:pic>
    </p:spTree>
    <p:extLst>
      <p:ext uri="{BB962C8B-B14F-4D97-AF65-F5344CB8AC3E}">
        <p14:creationId xmlns:p14="http://schemas.microsoft.com/office/powerpoint/2010/main" val="911446697"/>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835138" y="1225108"/>
            <a:ext cx="10559142" cy="1200329"/>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smtClean="0"/>
              <a:t>Son </a:t>
            </a:r>
            <a:r>
              <a:rPr lang="fr-FR" dirty="0"/>
              <a:t>but est de créer, lorsqu'il est alimenté, le champ magnétique tournant. </a:t>
            </a:r>
            <a:endParaRPr lang="fr-FR" dirty="0" smtClean="0"/>
          </a:p>
          <a:p>
            <a:r>
              <a:rPr lang="fr-FR" dirty="0" smtClean="0"/>
              <a:t>Le </a:t>
            </a:r>
            <a:r>
              <a:rPr lang="fr-FR" dirty="0"/>
              <a:t>stator peut être </a:t>
            </a:r>
            <a:r>
              <a:rPr lang="fr-FR" dirty="0" smtClean="0"/>
              <a:t>:</a:t>
            </a:r>
            <a:endParaRPr lang="fr-FR" dirty="0"/>
          </a:p>
          <a:p>
            <a:pPr marL="285750" indent="-285750">
              <a:buFont typeface="Arial" panose="020B0604020202020204" pitchFamily="34" charset="0"/>
              <a:buChar char="•"/>
            </a:pPr>
            <a:r>
              <a:rPr lang="fr-FR" b="1" dirty="0" smtClean="0"/>
              <a:t>bipolaire</a:t>
            </a:r>
            <a:r>
              <a:rPr lang="fr-FR" dirty="0" smtClean="0"/>
              <a:t> </a:t>
            </a:r>
            <a:r>
              <a:rPr lang="fr-FR" dirty="0"/>
              <a:t>correspond à 2 pôles par phase soit une paire P = 1</a:t>
            </a:r>
          </a:p>
          <a:p>
            <a:pPr marL="285750" indent="-285750">
              <a:buFont typeface="Arial" panose="020B0604020202020204" pitchFamily="34" charset="0"/>
              <a:buChar char="•"/>
            </a:pPr>
            <a:r>
              <a:rPr lang="fr-FR" b="1" dirty="0" err="1" smtClean="0"/>
              <a:t>tétrapolaire</a:t>
            </a:r>
            <a:r>
              <a:rPr lang="fr-FR" dirty="0" smtClean="0"/>
              <a:t> </a:t>
            </a:r>
            <a:r>
              <a:rPr lang="fr-FR" dirty="0"/>
              <a:t>correspond à 4 pôles par phase soit 2 paires P = 2 </a:t>
            </a:r>
          </a:p>
        </p:txBody>
      </p:sp>
      <p:pic>
        <p:nvPicPr>
          <p:cNvPr id="1028" name="Picture 4" descr="Courant triphasé 2 pôl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5138" y="3140400"/>
            <a:ext cx="5062704" cy="2531352"/>
          </a:xfrm>
          <a:prstGeom prst="rect">
            <a:avLst/>
          </a:prstGeom>
        </p:spPr>
        <p:style>
          <a:lnRef idx="2">
            <a:schemeClr val="accent2"/>
          </a:lnRef>
          <a:fillRef idx="1">
            <a:schemeClr val="lt1"/>
          </a:fillRef>
          <a:effectRef idx="0">
            <a:schemeClr val="accent2"/>
          </a:effectRef>
          <a:fontRef idx="minor">
            <a:schemeClr val="dk1"/>
          </a:fontRef>
        </p:style>
      </p:pic>
      <p:pic>
        <p:nvPicPr>
          <p:cNvPr id="1030" name="Picture 6" descr="Moteur triphasé 4 pôl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76118" y="3535816"/>
            <a:ext cx="3810000" cy="1695451"/>
          </a:xfrm>
          <a:prstGeom prst="rect">
            <a:avLst/>
          </a:prstGeom>
        </p:spPr>
        <p:style>
          <a:lnRef idx="2">
            <a:schemeClr val="accent2"/>
          </a:lnRef>
          <a:fillRef idx="1">
            <a:schemeClr val="lt1"/>
          </a:fillRef>
          <a:effectRef idx="0">
            <a:schemeClr val="accent2"/>
          </a:effectRef>
          <a:fontRef idx="minor">
            <a:schemeClr val="dk1"/>
          </a:fontRef>
        </p:style>
      </p:pic>
      <p:sp>
        <p:nvSpPr>
          <p:cNvPr id="5" name="Rectangle 4"/>
          <p:cNvSpPr/>
          <p:nvPr/>
        </p:nvSpPr>
        <p:spPr>
          <a:xfrm>
            <a:off x="4827134" y="152792"/>
            <a:ext cx="2379690"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a:t>MOTEUR ASYNCHRONE</a:t>
            </a:r>
          </a:p>
        </p:txBody>
      </p:sp>
      <p:sp>
        <p:nvSpPr>
          <p:cNvPr id="2" name="Rectangle 1"/>
          <p:cNvSpPr/>
          <p:nvPr/>
        </p:nvSpPr>
        <p:spPr>
          <a:xfrm>
            <a:off x="4173237" y="688950"/>
            <a:ext cx="3687484"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a:t>STATOR OU INDUCTEUR (PARTIE FIXE)</a:t>
            </a:r>
          </a:p>
        </p:txBody>
      </p:sp>
    </p:spTree>
    <p:extLst>
      <p:ext uri="{BB962C8B-B14F-4D97-AF65-F5344CB8AC3E}">
        <p14:creationId xmlns:p14="http://schemas.microsoft.com/office/powerpoint/2010/main" val="2300797108"/>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901538" y="4025755"/>
            <a:ext cx="10330543" cy="923330"/>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smtClean="0"/>
              <a:t>L'ensemble </a:t>
            </a:r>
            <a:r>
              <a:rPr lang="fr-FR" dirty="0"/>
              <a:t>a l'aspect d'une cage d'écureuil, l'entrefer est réduit entre stator et rotor afin </a:t>
            </a:r>
            <a:r>
              <a:rPr lang="fr-FR" dirty="0" smtClean="0"/>
              <a:t>de réduire </a:t>
            </a:r>
            <a:r>
              <a:rPr lang="fr-FR" dirty="0"/>
              <a:t>la puissance </a:t>
            </a:r>
            <a:r>
              <a:rPr lang="fr-FR" dirty="0" smtClean="0"/>
              <a:t>réactive</a:t>
            </a:r>
          </a:p>
          <a:p>
            <a:r>
              <a:rPr lang="fr-FR" dirty="0" smtClean="0"/>
              <a:t> </a:t>
            </a:r>
            <a:endParaRPr lang="fr-FR" dirty="0"/>
          </a:p>
        </p:txBody>
      </p:sp>
      <p:sp>
        <p:nvSpPr>
          <p:cNvPr id="7" name="Rectangle 6"/>
          <p:cNvSpPr/>
          <p:nvPr/>
        </p:nvSpPr>
        <p:spPr>
          <a:xfrm>
            <a:off x="5192483" y="669136"/>
            <a:ext cx="1748651" cy="369332"/>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en-US" dirty="0" smtClean="0"/>
              <a:t>ROTOR </a:t>
            </a:r>
            <a:r>
              <a:rPr lang="en-US" dirty="0"/>
              <a:t>(</a:t>
            </a:r>
            <a:r>
              <a:rPr lang="en-US" dirty="0" smtClean="0"/>
              <a:t>INDUIT)</a:t>
            </a:r>
            <a:endParaRPr lang="en-US" dirty="0"/>
          </a:p>
        </p:txBody>
      </p:sp>
      <p:pic>
        <p:nvPicPr>
          <p:cNvPr id="8" name="Espace réservé du contenu 4"/>
          <p:cNvPicPr>
            <a:picLocks noGrp="1" noChangeAspect="1"/>
          </p:cNvPicPr>
          <p:nvPr>
            <p:ph idx="1"/>
          </p:nvPr>
        </p:nvPicPr>
        <p:blipFill>
          <a:blip r:embed="rId2"/>
          <a:stretch>
            <a:fillRect/>
          </a:stretch>
        </p:blipFill>
        <p:spPr>
          <a:xfrm>
            <a:off x="1451334" y="1457083"/>
            <a:ext cx="3884374" cy="2202883"/>
          </a:xfrm>
          <a:prstGeom prst="rect">
            <a:avLst/>
          </a:prstGeom>
        </p:spPr>
        <p:style>
          <a:lnRef idx="2">
            <a:schemeClr val="accent2"/>
          </a:lnRef>
          <a:fillRef idx="1">
            <a:schemeClr val="lt1"/>
          </a:fillRef>
          <a:effectRef idx="0">
            <a:schemeClr val="accent2"/>
          </a:effectRef>
          <a:fontRef idx="minor">
            <a:schemeClr val="dk1"/>
          </a:fontRef>
        </p:style>
      </p:pic>
      <p:sp>
        <p:nvSpPr>
          <p:cNvPr id="5" name="Rectangle 4"/>
          <p:cNvSpPr/>
          <p:nvPr/>
        </p:nvSpPr>
        <p:spPr>
          <a:xfrm>
            <a:off x="4827134" y="152792"/>
            <a:ext cx="2379690"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a:t>MOTEUR ASYNCHRONE</a:t>
            </a:r>
          </a:p>
        </p:txBody>
      </p:sp>
      <p:pic>
        <p:nvPicPr>
          <p:cNvPr id="5122" name="Picture 2" descr="Moteur Asynchrone ou Synchrone : nombre de (paires) Pôles"/>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7503432" y="141907"/>
            <a:ext cx="3810000" cy="33528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0821159"/>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Espace réservé du contenu 3"/>
          <p:cNvPicPr>
            <a:picLocks/>
          </p:cNvPicPr>
          <p:nvPr/>
        </p:nvPicPr>
        <p:blipFill>
          <a:blip r:embed="rId2">
            <a:extLst>
              <a:ext uri="{28A0092B-C50C-407E-A947-70E740481C1C}">
                <a14:useLocalDpi xmlns:a14="http://schemas.microsoft.com/office/drawing/2010/main" val="0"/>
              </a:ext>
            </a:extLst>
          </a:blip>
          <a:srcRect/>
          <a:stretch>
            <a:fillRect/>
          </a:stretch>
        </p:blipFill>
        <p:spPr bwMode="auto">
          <a:xfrm>
            <a:off x="391885" y="1157132"/>
            <a:ext cx="3799115" cy="2776379"/>
          </a:xfrm>
          <a:prstGeom prst="rect">
            <a:avLst/>
          </a:prstGeom>
        </p:spPr>
        <p:style>
          <a:lnRef idx="2">
            <a:schemeClr val="accent2"/>
          </a:lnRef>
          <a:fillRef idx="1">
            <a:schemeClr val="lt1"/>
          </a:fillRef>
          <a:effectRef idx="0">
            <a:schemeClr val="accent2"/>
          </a:effectRef>
          <a:fontRef idx="minor">
            <a:schemeClr val="dk1"/>
          </a:fontRef>
        </p:style>
      </p:pic>
      <mc:AlternateContent xmlns:mc="http://schemas.openxmlformats.org/markup-compatibility/2006" xmlns:a14="http://schemas.microsoft.com/office/drawing/2010/main">
        <mc:Choice Requires="a14">
          <p:sp>
            <p:nvSpPr>
              <p:cNvPr id="8" name="Rectangle 7"/>
              <p:cNvSpPr/>
              <p:nvPr/>
            </p:nvSpPr>
            <p:spPr>
              <a:xfrm>
                <a:off x="391885" y="4232426"/>
                <a:ext cx="10951029" cy="1368003"/>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smtClean="0"/>
                  <a:t>Le </a:t>
                </a:r>
                <a:r>
                  <a:rPr lang="fr-FR" dirty="0"/>
                  <a:t>stator est alimenté par les courants triphasés de pulsation </a:t>
                </a:r>
                <a:r>
                  <a:rPr lang="el-GR" dirty="0" smtClean="0"/>
                  <a:t>ω</a:t>
                </a:r>
                <a:r>
                  <a:rPr lang="fr-FR" dirty="0" smtClean="0"/>
                  <a:t>;</a:t>
                </a:r>
              </a:p>
              <a:p>
                <a:r>
                  <a:rPr lang="fr-FR" dirty="0" smtClean="0"/>
                  <a:t> </a:t>
                </a:r>
                <a:r>
                  <a:rPr lang="fr-FR" dirty="0"/>
                  <a:t>il se crée à l'intérieur un champ dont la vitesse est donnée par la relation </a:t>
                </a:r>
                <a:r>
                  <a:rPr lang="fr-FR" dirty="0" smtClean="0"/>
                  <a:t>: </a:t>
                </a:r>
                <a14:m>
                  <m:oMath xmlns:m="http://schemas.openxmlformats.org/officeDocument/2006/math">
                    <m:r>
                      <a:rPr lang="fr-FR" sz="2000" b="0" i="1" smtClean="0">
                        <a:latin typeface="Cambria Math" panose="02040503050406030204" pitchFamily="18" charset="0"/>
                      </a:rPr>
                      <m:t>𝑛</m:t>
                    </m:r>
                    <m:r>
                      <a:rPr lang="fr-FR" sz="2000" b="0" i="1" smtClean="0">
                        <a:latin typeface="Cambria Math" panose="02040503050406030204" pitchFamily="18" charset="0"/>
                      </a:rPr>
                      <m:t>=</m:t>
                    </m:r>
                    <m:f>
                      <m:fPr>
                        <m:ctrlPr>
                          <a:rPr lang="fr-FR" sz="2000" b="0" i="1" smtClean="0">
                            <a:latin typeface="Cambria Math" panose="02040503050406030204" pitchFamily="18" charset="0"/>
                          </a:rPr>
                        </m:ctrlPr>
                      </m:fPr>
                      <m:num>
                        <m:r>
                          <a:rPr lang="fr-FR" sz="2000" b="0" i="1" smtClean="0">
                            <a:latin typeface="Cambria Math" panose="02040503050406030204" pitchFamily="18" charset="0"/>
                          </a:rPr>
                          <m:t>𝑓</m:t>
                        </m:r>
                      </m:num>
                      <m:den>
                        <m:r>
                          <a:rPr lang="fr-FR" sz="2000" b="0" i="1" smtClean="0">
                            <a:latin typeface="Cambria Math" panose="02040503050406030204" pitchFamily="18" charset="0"/>
                          </a:rPr>
                          <m:t>𝑃</m:t>
                        </m:r>
                      </m:den>
                    </m:f>
                  </m:oMath>
                </a14:m>
                <a:endParaRPr lang="fr-FR" sz="2000" dirty="0"/>
              </a:p>
              <a:p>
                <a:r>
                  <a:rPr lang="fr-FR" dirty="0" smtClean="0"/>
                  <a:t>Ce </a:t>
                </a:r>
                <a:r>
                  <a:rPr lang="fr-FR" dirty="0"/>
                  <a:t>champ tournant balaie les conducteurs du rotor, d'où création de FEM induites. </a:t>
                </a:r>
                <a:endParaRPr lang="fr-FR" dirty="0" smtClean="0"/>
              </a:p>
              <a:p>
                <a:r>
                  <a:rPr lang="fr-FR" dirty="0" smtClean="0"/>
                  <a:t>Le </a:t>
                </a:r>
                <a:r>
                  <a:rPr lang="fr-FR" dirty="0"/>
                  <a:t>rotor étant en court-circuit, il prend naissance </a:t>
                </a:r>
                <a:r>
                  <a:rPr lang="fr-FR" dirty="0" smtClean="0"/>
                  <a:t>des courants </a:t>
                </a:r>
                <a:r>
                  <a:rPr lang="fr-FR" dirty="0"/>
                  <a:t>induits dans les conducteurs.</a:t>
                </a:r>
              </a:p>
            </p:txBody>
          </p:sp>
        </mc:Choice>
        <mc:Fallback xmlns="">
          <p:sp>
            <p:nvSpPr>
              <p:cNvPr id="8" name="Rectangle 7"/>
              <p:cNvSpPr>
                <a:spLocks noRot="1" noChangeAspect="1" noMove="1" noResize="1" noEditPoints="1" noAdjustHandles="1" noChangeArrowheads="1" noChangeShapeType="1" noTextEdit="1"/>
              </p:cNvSpPr>
              <p:nvPr/>
            </p:nvSpPr>
            <p:spPr>
              <a:xfrm>
                <a:off x="391885" y="4232426"/>
                <a:ext cx="10951029" cy="1368003"/>
              </a:xfrm>
              <a:prstGeom prst="rect">
                <a:avLst/>
              </a:prstGeom>
              <a:blipFill>
                <a:blip r:embed="rId3"/>
                <a:stretch>
                  <a:fillRect l="-389" t="-1762" b="-5286"/>
                </a:stretch>
              </a:blipFill>
            </p:spPr>
            <p:txBody>
              <a:bodyPr/>
              <a:lstStyle/>
              <a:p>
                <a:r>
                  <a:rPr lang="en-US">
                    <a:noFill/>
                  </a:rPr>
                  <a:t> </a:t>
                </a:r>
              </a:p>
            </p:txBody>
          </p:sp>
        </mc:Fallback>
      </mc:AlternateContent>
      <p:pic>
        <p:nvPicPr>
          <p:cNvPr id="10" name="Picture 6" descr="Schéma principe de fonctionnemen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66960" y="1157133"/>
            <a:ext cx="3407229" cy="2776379"/>
          </a:xfrm>
          <a:prstGeom prst="rect">
            <a:avLst/>
          </a:prstGeom>
        </p:spPr>
        <p:style>
          <a:lnRef idx="2">
            <a:schemeClr val="accent2"/>
          </a:lnRef>
          <a:fillRef idx="1">
            <a:schemeClr val="lt1"/>
          </a:fillRef>
          <a:effectRef idx="0">
            <a:schemeClr val="accent2"/>
          </a:effectRef>
          <a:fontRef idx="minor">
            <a:schemeClr val="dk1"/>
          </a:fontRef>
        </p:style>
      </p:pic>
      <p:pic>
        <p:nvPicPr>
          <p:cNvPr id="11" name="Picture 8" descr="https://energieplus-lesite.be/wp-content/uploads/2019/03/troisdoigts.GI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16686" y="1157131"/>
            <a:ext cx="3026228" cy="2776379"/>
          </a:xfrm>
          <a:prstGeom prst="rect">
            <a:avLst/>
          </a:prstGeom>
        </p:spPr>
        <p:style>
          <a:lnRef idx="2">
            <a:schemeClr val="accent2"/>
          </a:lnRef>
          <a:fillRef idx="1">
            <a:schemeClr val="lt1"/>
          </a:fillRef>
          <a:effectRef idx="0">
            <a:schemeClr val="accent2"/>
          </a:effectRef>
          <a:fontRef idx="minor">
            <a:schemeClr val="dk1"/>
          </a:fontRef>
        </p:style>
      </p:pic>
      <p:sp>
        <p:nvSpPr>
          <p:cNvPr id="12" name="Rectangle 11"/>
          <p:cNvSpPr/>
          <p:nvPr/>
        </p:nvSpPr>
        <p:spPr>
          <a:xfrm>
            <a:off x="4396631" y="593232"/>
            <a:ext cx="3240695" cy="369332"/>
          </a:xfrm>
          <a:prstGeom prst="rect">
            <a:avLst/>
          </a:prstGeom>
        </p:spPr>
        <p:txBody>
          <a:bodyPr wrap="none">
            <a:spAutoFit/>
          </a:bodyPr>
          <a:lstStyle/>
          <a:p>
            <a:r>
              <a:rPr lang="fr-FR" dirty="0"/>
              <a:t>PRINCIPE DE FONCTIONNEMENT</a:t>
            </a:r>
          </a:p>
        </p:txBody>
      </p:sp>
      <p:sp>
        <p:nvSpPr>
          <p:cNvPr id="14" name="Rectangle 13"/>
          <p:cNvSpPr/>
          <p:nvPr/>
        </p:nvSpPr>
        <p:spPr>
          <a:xfrm>
            <a:off x="4827134" y="152792"/>
            <a:ext cx="2379690"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a:t>MOTEUR ASYNCHRONE</a:t>
            </a:r>
          </a:p>
        </p:txBody>
      </p:sp>
    </p:spTree>
    <p:extLst>
      <p:ext uri="{BB962C8B-B14F-4D97-AF65-F5344CB8AC3E}">
        <p14:creationId xmlns:p14="http://schemas.microsoft.com/office/powerpoint/2010/main" val="2702934936"/>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Espace réservé du contenu 3"/>
          <p:cNvPicPr>
            <a:picLocks/>
          </p:cNvPicPr>
          <p:nvPr/>
        </p:nvPicPr>
        <p:blipFill>
          <a:blip r:embed="rId2">
            <a:extLst>
              <a:ext uri="{28A0092B-C50C-407E-A947-70E740481C1C}">
                <a14:useLocalDpi xmlns:a14="http://schemas.microsoft.com/office/drawing/2010/main" val="0"/>
              </a:ext>
            </a:extLst>
          </a:blip>
          <a:srcRect/>
          <a:stretch>
            <a:fillRect/>
          </a:stretch>
        </p:blipFill>
        <p:spPr bwMode="auto">
          <a:xfrm>
            <a:off x="391884" y="1010618"/>
            <a:ext cx="3799115" cy="2776379"/>
          </a:xfrm>
          <a:prstGeom prst="rect">
            <a:avLst/>
          </a:prstGeom>
        </p:spPr>
        <p:style>
          <a:lnRef idx="2">
            <a:schemeClr val="accent2"/>
          </a:lnRef>
          <a:fillRef idx="1">
            <a:schemeClr val="lt1"/>
          </a:fillRef>
          <a:effectRef idx="0">
            <a:schemeClr val="accent2"/>
          </a:effectRef>
          <a:fontRef idx="minor">
            <a:schemeClr val="dk1"/>
          </a:fontRef>
        </p:style>
      </p:pic>
      <p:pic>
        <p:nvPicPr>
          <p:cNvPr id="10" name="Picture 6" descr="Schéma principe de fonctionnemen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50228" y="1010618"/>
            <a:ext cx="3407229" cy="2776379"/>
          </a:xfrm>
          <a:prstGeom prst="rect">
            <a:avLst/>
          </a:prstGeom>
        </p:spPr>
        <p:style>
          <a:lnRef idx="2">
            <a:schemeClr val="accent2"/>
          </a:lnRef>
          <a:fillRef idx="1">
            <a:schemeClr val="lt1"/>
          </a:fillRef>
          <a:effectRef idx="0">
            <a:schemeClr val="accent2"/>
          </a:effectRef>
          <a:fontRef idx="minor">
            <a:schemeClr val="dk1"/>
          </a:fontRef>
        </p:style>
      </p:pic>
      <p:pic>
        <p:nvPicPr>
          <p:cNvPr id="11" name="Picture 8" descr="https://energieplus-lesite.be/wp-content/uploads/2019/03/troisdoigts.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16685" y="1010618"/>
            <a:ext cx="3026228" cy="2776379"/>
          </a:xfrm>
          <a:prstGeom prst="rect">
            <a:avLst/>
          </a:prstGeom>
        </p:spPr>
        <p:style>
          <a:lnRef idx="2">
            <a:schemeClr val="accent2"/>
          </a:lnRef>
          <a:fillRef idx="1">
            <a:schemeClr val="lt1"/>
          </a:fillRef>
          <a:effectRef idx="0">
            <a:schemeClr val="accent2"/>
          </a:effectRef>
          <a:fontRef idx="minor">
            <a:schemeClr val="dk1"/>
          </a:fontRef>
        </p:style>
      </p:pic>
      <p:sp>
        <p:nvSpPr>
          <p:cNvPr id="12" name="Rectangle 11"/>
          <p:cNvSpPr/>
          <p:nvPr/>
        </p:nvSpPr>
        <p:spPr>
          <a:xfrm>
            <a:off x="4396631" y="513478"/>
            <a:ext cx="3240695"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a:t>PRINCIPE DE FONCTIONNEMENT</a:t>
            </a:r>
          </a:p>
        </p:txBody>
      </p:sp>
      <p:sp>
        <p:nvSpPr>
          <p:cNvPr id="9" name="Rectangle 8"/>
          <p:cNvSpPr/>
          <p:nvPr/>
        </p:nvSpPr>
        <p:spPr>
          <a:xfrm>
            <a:off x="391884" y="4411454"/>
            <a:ext cx="10951029" cy="1477328"/>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a:t>Ces courants sont soumis à l’influence du champ tournant, </a:t>
            </a:r>
            <a:endParaRPr lang="fr-FR" dirty="0" smtClean="0"/>
          </a:p>
          <a:p>
            <a:r>
              <a:rPr lang="fr-FR" dirty="0" smtClean="0"/>
              <a:t>il </a:t>
            </a:r>
            <a:r>
              <a:rPr lang="fr-FR" dirty="0"/>
              <a:t>en résulte des forces </a:t>
            </a:r>
            <a:r>
              <a:rPr lang="fr-FR" dirty="0" smtClean="0"/>
              <a:t>qui créent </a:t>
            </a:r>
            <a:r>
              <a:rPr lang="fr-FR" dirty="0"/>
              <a:t>le couple électromagnétique. </a:t>
            </a:r>
            <a:endParaRPr lang="fr-FR" dirty="0" smtClean="0"/>
          </a:p>
          <a:p>
            <a:r>
              <a:rPr lang="fr-FR" dirty="0" smtClean="0"/>
              <a:t>Le </a:t>
            </a:r>
            <a:r>
              <a:rPr lang="fr-FR" dirty="0"/>
              <a:t>rotor étant libre, le couple l'entraîne dans le </a:t>
            </a:r>
            <a:r>
              <a:rPr lang="fr-FR" dirty="0" smtClean="0"/>
              <a:t>même sens </a:t>
            </a:r>
            <a:r>
              <a:rPr lang="fr-FR" dirty="0"/>
              <a:t>que le champ afin de réduire la vitesse relative (Loi de Lenz), mais il tourne à </a:t>
            </a:r>
            <a:r>
              <a:rPr lang="fr-FR" dirty="0" smtClean="0"/>
              <a:t>une vitesse </a:t>
            </a:r>
            <a:r>
              <a:rPr lang="fr-FR" dirty="0"/>
              <a:t>inférieure à celle du champ. </a:t>
            </a:r>
            <a:endParaRPr lang="fr-FR" dirty="0" smtClean="0"/>
          </a:p>
          <a:p>
            <a:r>
              <a:rPr lang="fr-FR" dirty="0" smtClean="0"/>
              <a:t>C'est </a:t>
            </a:r>
            <a:r>
              <a:rPr lang="fr-FR" dirty="0"/>
              <a:t>parce que les 2 mouvements ne sont </a:t>
            </a:r>
            <a:r>
              <a:rPr lang="fr-FR" dirty="0" smtClean="0"/>
              <a:t>pas synchrones </a:t>
            </a:r>
            <a:r>
              <a:rPr lang="fr-FR" dirty="0"/>
              <a:t>que l'on appelle ce moteur asynchrone.</a:t>
            </a:r>
          </a:p>
        </p:txBody>
      </p:sp>
      <p:sp>
        <p:nvSpPr>
          <p:cNvPr id="13" name="Rectangle 12"/>
          <p:cNvSpPr/>
          <p:nvPr/>
        </p:nvSpPr>
        <p:spPr>
          <a:xfrm>
            <a:off x="4827134" y="16584"/>
            <a:ext cx="2379690"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a:t>MOTEUR ASYNCHRONE</a:t>
            </a:r>
          </a:p>
        </p:txBody>
      </p:sp>
    </p:spTree>
    <p:extLst>
      <p:ext uri="{BB962C8B-B14F-4D97-AF65-F5344CB8AC3E}">
        <p14:creationId xmlns:p14="http://schemas.microsoft.com/office/powerpoint/2010/main" val="2460599118"/>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798507" y="261649"/>
            <a:ext cx="2246641"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a:t>MOTEUR SYNCHRONE</a:t>
            </a:r>
            <a:endParaRPr lang="en-US" dirty="0"/>
          </a:p>
        </p:txBody>
      </p:sp>
      <p:sp>
        <p:nvSpPr>
          <p:cNvPr id="8" name="Rectangle 7"/>
          <p:cNvSpPr/>
          <p:nvPr/>
        </p:nvSpPr>
        <p:spPr>
          <a:xfrm>
            <a:off x="685800" y="1359195"/>
            <a:ext cx="10918371" cy="1200329"/>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just"/>
            <a:r>
              <a:rPr lang="fr-FR" dirty="0"/>
              <a:t>Le moteur synchrone se compose, comme le moteur asynchrone, d’un stator et d’un rotor séparés par un entrefer. </a:t>
            </a:r>
            <a:endParaRPr lang="fr-FR" dirty="0" smtClean="0"/>
          </a:p>
          <a:p>
            <a:pPr algn="just"/>
            <a:r>
              <a:rPr lang="fr-FR" dirty="0" smtClean="0"/>
              <a:t>La </a:t>
            </a:r>
            <a:r>
              <a:rPr lang="fr-FR" dirty="0"/>
              <a:t>seule différence se situe au niveau de la conception du rotor. </a:t>
            </a:r>
            <a:endParaRPr lang="fr-FR" dirty="0" smtClean="0"/>
          </a:p>
          <a:p>
            <a:pPr algn="just"/>
            <a:r>
              <a:rPr lang="fr-FR" dirty="0" smtClean="0"/>
              <a:t>La </a:t>
            </a:r>
            <a:r>
              <a:rPr lang="fr-FR" dirty="0"/>
              <a:t>figure </a:t>
            </a:r>
            <a:r>
              <a:rPr lang="fr-FR" dirty="0" smtClean="0"/>
              <a:t>montre </a:t>
            </a:r>
            <a:r>
              <a:rPr lang="fr-FR" dirty="0"/>
              <a:t>un rotor à pôles saillants constitués d’aimants permanents ou d’électro-aimants alimentés en courant continu.</a:t>
            </a:r>
            <a:endParaRPr lang="en-US" dirty="0"/>
          </a:p>
        </p:txBody>
      </p:sp>
      <p:pic>
        <p:nvPicPr>
          <p:cNvPr id="8194" name="Picture 2" descr="synchrone 7) Le moteurs synchrone devient asynchrone a) Principe de  fonctionement du moteur asynchrone | Moteur électrique, Moteur, Moteur  magnetiqu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12596" y="3362846"/>
            <a:ext cx="4480833" cy="29817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193661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C11FC34F-82FE-9112-6514-1EA7B66BB983}"/>
              </a:ext>
            </a:extLst>
          </p:cNvPr>
          <p:cNvSpPr txBox="1"/>
          <p:nvPr/>
        </p:nvSpPr>
        <p:spPr>
          <a:xfrm>
            <a:off x="134785" y="2405767"/>
            <a:ext cx="7995998" cy="2308324"/>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marR="1892300" lvl="0" indent="-285750">
              <a:lnSpc>
                <a:spcPct val="200000"/>
              </a:lnSpc>
              <a:buClr>
                <a:srgbClr val="000000"/>
              </a:buClr>
              <a:buSzPts val="1200"/>
              <a:buFont typeface="Arial" panose="020B0604020202020204" pitchFamily="34" charset="0"/>
              <a:buChar char="•"/>
              <a:tabLst>
                <a:tab pos="490220" algn="l"/>
              </a:tabLst>
            </a:pPr>
            <a:r>
              <a:rPr lang="fr-FR" sz="1800" u="none" strike="noStrike" spc="-50" dirty="0" smtClean="0">
                <a:effectLst/>
                <a:ea typeface="Times New Roman" panose="02020603050405020304" pitchFamily="18" charset="0"/>
                <a:cs typeface="Times New Roman" panose="02020603050405020304" pitchFamily="18" charset="0"/>
              </a:rPr>
              <a:t>Le </a:t>
            </a:r>
            <a:r>
              <a:rPr lang="fr-FR" sz="1800" u="none" strike="noStrike" spc="-50" dirty="0">
                <a:effectLst/>
                <a:ea typeface="Times New Roman" panose="02020603050405020304" pitchFamily="18" charset="0"/>
                <a:cs typeface="Times New Roman" panose="02020603050405020304" pitchFamily="18" charset="0"/>
              </a:rPr>
              <a:t>pilote automatique.</a:t>
            </a:r>
          </a:p>
          <a:p>
            <a:pPr marL="285750" lvl="0" indent="-285750">
              <a:lnSpc>
                <a:spcPct val="200000"/>
              </a:lnSpc>
              <a:buClr>
                <a:srgbClr val="000000"/>
              </a:buClr>
              <a:buSzPts val="1200"/>
              <a:buFont typeface="Arial" panose="020B0604020202020204" pitchFamily="34" charset="0"/>
              <a:buChar char="•"/>
              <a:tabLst>
                <a:tab pos="660400" algn="l"/>
              </a:tabLst>
            </a:pPr>
            <a:r>
              <a:rPr lang="fr-FR" sz="1800" u="none" strike="noStrike" spc="-50" dirty="0">
                <a:effectLst/>
                <a:ea typeface="Times New Roman" panose="02020603050405020304" pitchFamily="18" charset="0"/>
                <a:cs typeface="Times New Roman" panose="02020603050405020304" pitchFamily="18" charset="0"/>
              </a:rPr>
              <a:t>Le conditionnement d'air (ventilation, pressurisation, climatisation</a:t>
            </a:r>
            <a:r>
              <a:rPr lang="fr-FR" sz="1800" u="none" strike="noStrike" spc="-50" dirty="0" smtClean="0">
                <a:effectLst/>
                <a:ea typeface="Times New Roman" panose="02020603050405020304" pitchFamily="18" charset="0"/>
                <a:cs typeface="Times New Roman" panose="02020603050405020304" pitchFamily="18" charset="0"/>
              </a:rPr>
              <a:t>).</a:t>
            </a:r>
          </a:p>
          <a:p>
            <a:pPr marL="285750" lvl="0" indent="-285750">
              <a:lnSpc>
                <a:spcPct val="200000"/>
              </a:lnSpc>
              <a:buClr>
                <a:srgbClr val="000000"/>
              </a:buClr>
              <a:buSzPts val="1200"/>
              <a:buFont typeface="Arial" panose="020B0604020202020204" pitchFamily="34" charset="0"/>
              <a:buChar char="•"/>
              <a:tabLst>
                <a:tab pos="660400" algn="l"/>
              </a:tabLst>
            </a:pPr>
            <a:r>
              <a:rPr lang="fr-FR" sz="1800" u="none" strike="noStrike" spc="-50" dirty="0" smtClean="0">
                <a:effectLst/>
                <a:ea typeface="Times New Roman" panose="02020603050405020304" pitchFamily="18" charset="0"/>
                <a:cs typeface="Times New Roman" panose="02020603050405020304" pitchFamily="18" charset="0"/>
              </a:rPr>
              <a:t>Les </a:t>
            </a:r>
            <a:r>
              <a:rPr lang="fr-FR" sz="1800" u="none" strike="noStrike" spc="-50" dirty="0">
                <a:effectLst/>
                <a:ea typeface="Times New Roman" panose="02020603050405020304" pitchFamily="18" charset="0"/>
                <a:cs typeface="Times New Roman" panose="02020603050405020304" pitchFamily="18" charset="0"/>
              </a:rPr>
              <a:t>éclairages divers, cabine, poste, planches de bord.</a:t>
            </a:r>
          </a:p>
          <a:p>
            <a:pPr marL="285750" lvl="0" indent="-285750">
              <a:lnSpc>
                <a:spcPct val="200000"/>
              </a:lnSpc>
              <a:buClr>
                <a:srgbClr val="000000"/>
              </a:buClr>
              <a:buSzPts val="1200"/>
              <a:buFont typeface="Arial" panose="020B0604020202020204" pitchFamily="34" charset="0"/>
              <a:buChar char="•"/>
              <a:tabLst>
                <a:tab pos="660400" algn="l"/>
              </a:tabLst>
            </a:pPr>
            <a:r>
              <a:rPr lang="fr-FR" sz="1800" u="none" strike="noStrike" spc="-50" dirty="0">
                <a:effectLst/>
                <a:ea typeface="Times New Roman" panose="02020603050405020304" pitchFamily="18" charset="0"/>
                <a:cs typeface="Times New Roman" panose="02020603050405020304" pitchFamily="18" charset="0"/>
              </a:rPr>
              <a:t>Les cuisines.</a:t>
            </a:r>
          </a:p>
        </p:txBody>
      </p:sp>
      <p:sp>
        <p:nvSpPr>
          <p:cNvPr id="6" name="ZoneTexte 5">
            <a:extLst>
              <a:ext uri="{FF2B5EF4-FFF2-40B4-BE49-F238E27FC236}">
                <a16:creationId xmlns:a16="http://schemas.microsoft.com/office/drawing/2014/main" id="{372E61A1-1BF3-6290-430A-1D23C250836C}"/>
              </a:ext>
            </a:extLst>
          </p:cNvPr>
          <p:cNvSpPr txBox="1"/>
          <p:nvPr/>
        </p:nvSpPr>
        <p:spPr>
          <a:xfrm>
            <a:off x="3240522" y="53836"/>
            <a:ext cx="6097836" cy="326371"/>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marR="317500" lvl="0" algn="ctr">
              <a:lnSpc>
                <a:spcPts val="1800"/>
              </a:lnSpc>
              <a:spcBef>
                <a:spcPts val="1200"/>
              </a:spcBef>
              <a:spcAft>
                <a:spcPts val="6765"/>
              </a:spcAft>
              <a:buSzPts val="1600"/>
            </a:pPr>
            <a:r>
              <a:rPr lang="fr-FR" sz="1800" b="1" kern="0" dirty="0">
                <a:solidFill>
                  <a:srgbClr val="000000"/>
                </a:solidFill>
                <a:effectLst/>
                <a:latin typeface="Calibri Light" panose="020F0302020204030204" pitchFamily="34" charset="0"/>
                <a:ea typeface="Times New Roman" panose="02020603050405020304" pitchFamily="18" charset="0"/>
                <a:cs typeface="Times New Roman" panose="02020603050405020304" pitchFamily="18" charset="0"/>
              </a:rPr>
              <a:t>ENERGIES UTILISEES A BORD DES AVIONS</a:t>
            </a:r>
            <a:endParaRPr lang="fr-FR" sz="1800" b="1" kern="0" dirty="0">
              <a:solidFill>
                <a:srgbClr val="4472C4"/>
              </a:solidFill>
              <a:effectLst/>
              <a:latin typeface="Calibri Light" panose="020F0302020204030204" pitchFamily="34" charset="0"/>
              <a:ea typeface="Times New Roman" panose="02020603050405020304" pitchFamily="18" charset="0"/>
              <a:cs typeface="Times New Roman" panose="02020603050405020304" pitchFamily="18" charset="0"/>
            </a:endParaRPr>
          </a:p>
        </p:txBody>
      </p:sp>
      <p:sp>
        <p:nvSpPr>
          <p:cNvPr id="2" name="Rectangle 1"/>
          <p:cNvSpPr/>
          <p:nvPr/>
        </p:nvSpPr>
        <p:spPr>
          <a:xfrm>
            <a:off x="3240522" y="452286"/>
            <a:ext cx="6097836" cy="369332"/>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fr-FR" spc="150" dirty="0">
                <a:ea typeface="Times New Roman" panose="02020603050405020304" pitchFamily="18" charset="0"/>
                <a:cs typeface="Times New Roman" panose="02020603050405020304" pitchFamily="18" charset="0"/>
              </a:rPr>
              <a:t>Le c</a:t>
            </a:r>
            <a:r>
              <a:rPr lang="fr-FR" spc="150" dirty="0" smtClean="0">
                <a:ea typeface="Times New Roman" panose="02020603050405020304" pitchFamily="18" charset="0"/>
                <a:cs typeface="Times New Roman" panose="02020603050405020304" pitchFamily="18" charset="0"/>
              </a:rPr>
              <a:t>onfort </a:t>
            </a:r>
            <a:r>
              <a:rPr lang="fr-FR" spc="150" dirty="0">
                <a:ea typeface="Times New Roman" panose="02020603050405020304" pitchFamily="18" charset="0"/>
                <a:cs typeface="Times New Roman" panose="02020603050405020304" pitchFamily="18" charset="0"/>
              </a:rPr>
              <a:t>d</a:t>
            </a:r>
            <a:r>
              <a:rPr lang="fr-FR" spc="150" dirty="0" smtClean="0">
                <a:ea typeface="Times New Roman" panose="02020603050405020304" pitchFamily="18" charset="0"/>
                <a:cs typeface="Times New Roman" panose="02020603050405020304" pitchFamily="18" charset="0"/>
              </a:rPr>
              <a:t>e l'</a:t>
            </a:r>
            <a:r>
              <a:rPr lang="fr-FR" spc="150" dirty="0" err="1" smtClean="0">
                <a:ea typeface="Times New Roman" panose="02020603050405020304" pitchFamily="18" charset="0"/>
                <a:cs typeface="Times New Roman" panose="02020603050405020304" pitchFamily="18" charset="0"/>
              </a:rPr>
              <a:t>equipage</a:t>
            </a:r>
            <a:r>
              <a:rPr lang="fr-FR" spc="150" dirty="0" smtClean="0">
                <a:ea typeface="Times New Roman" panose="02020603050405020304" pitchFamily="18" charset="0"/>
                <a:cs typeface="Times New Roman" panose="02020603050405020304" pitchFamily="18" charset="0"/>
              </a:rPr>
              <a:t> </a:t>
            </a:r>
            <a:r>
              <a:rPr lang="fr-FR" spc="150" dirty="0">
                <a:ea typeface="Times New Roman" panose="02020603050405020304" pitchFamily="18" charset="0"/>
                <a:cs typeface="Times New Roman" panose="02020603050405020304" pitchFamily="18" charset="0"/>
              </a:rPr>
              <a:t>e</a:t>
            </a:r>
            <a:r>
              <a:rPr lang="fr-FR" spc="150" dirty="0" smtClean="0">
                <a:ea typeface="Times New Roman" panose="02020603050405020304" pitchFamily="18" charset="0"/>
                <a:cs typeface="Times New Roman" panose="02020603050405020304" pitchFamily="18" charset="0"/>
              </a:rPr>
              <a:t>t </a:t>
            </a:r>
            <a:r>
              <a:rPr lang="fr-FR" spc="150" dirty="0">
                <a:ea typeface="Times New Roman" panose="02020603050405020304" pitchFamily="18" charset="0"/>
                <a:cs typeface="Times New Roman" panose="02020603050405020304" pitchFamily="18" charset="0"/>
              </a:rPr>
              <a:t>d</a:t>
            </a:r>
            <a:r>
              <a:rPr lang="fr-FR" spc="150" dirty="0" smtClean="0">
                <a:ea typeface="Times New Roman" panose="02020603050405020304" pitchFamily="18" charset="0"/>
                <a:cs typeface="Times New Roman" panose="02020603050405020304" pitchFamily="18" charset="0"/>
              </a:rPr>
              <a:t>es </a:t>
            </a:r>
            <a:r>
              <a:rPr lang="fr-FR" spc="150" dirty="0">
                <a:ea typeface="Times New Roman" panose="02020603050405020304" pitchFamily="18" charset="0"/>
                <a:cs typeface="Times New Roman" panose="02020603050405020304" pitchFamily="18" charset="0"/>
              </a:rPr>
              <a:t>p</a:t>
            </a:r>
            <a:r>
              <a:rPr lang="fr-FR" spc="150" dirty="0" smtClean="0">
                <a:ea typeface="Times New Roman" panose="02020603050405020304" pitchFamily="18" charset="0"/>
                <a:cs typeface="Times New Roman" panose="02020603050405020304" pitchFamily="18" charset="0"/>
              </a:rPr>
              <a:t>assagers</a:t>
            </a:r>
            <a:endParaRPr lang="en-US" dirty="0"/>
          </a:p>
        </p:txBody>
      </p:sp>
      <p:pic>
        <p:nvPicPr>
          <p:cNvPr id="4" name="Image 3"/>
          <p:cNvPicPr>
            <a:picLocks noChangeAspect="1"/>
          </p:cNvPicPr>
          <p:nvPr/>
        </p:nvPicPr>
        <p:blipFill>
          <a:blip r:embed="rId2"/>
          <a:stretch>
            <a:fillRect/>
          </a:stretch>
        </p:blipFill>
        <p:spPr>
          <a:xfrm>
            <a:off x="8835118" y="893697"/>
            <a:ext cx="3095625" cy="1847850"/>
          </a:xfrm>
          <a:prstGeom prst="rect">
            <a:avLst/>
          </a:prstGeom>
        </p:spPr>
      </p:pic>
      <p:pic>
        <p:nvPicPr>
          <p:cNvPr id="8" name="Image 7"/>
          <p:cNvPicPr>
            <a:picLocks noChangeAspect="1"/>
          </p:cNvPicPr>
          <p:nvPr/>
        </p:nvPicPr>
        <p:blipFill>
          <a:blip r:embed="rId3"/>
          <a:stretch>
            <a:fillRect/>
          </a:stretch>
        </p:blipFill>
        <p:spPr>
          <a:xfrm>
            <a:off x="8835118" y="2828251"/>
            <a:ext cx="3095625" cy="2240705"/>
          </a:xfrm>
          <a:prstGeom prst="rect">
            <a:avLst/>
          </a:prstGeom>
        </p:spPr>
        <p:style>
          <a:lnRef idx="2">
            <a:schemeClr val="accent2"/>
          </a:lnRef>
          <a:fillRef idx="1">
            <a:schemeClr val="lt1"/>
          </a:fillRef>
          <a:effectRef idx="0">
            <a:schemeClr val="accent2"/>
          </a:effectRef>
          <a:fontRef idx="minor">
            <a:schemeClr val="dk1"/>
          </a:fontRef>
        </p:style>
      </p:pic>
      <p:pic>
        <p:nvPicPr>
          <p:cNvPr id="9" name="Image 8"/>
          <p:cNvPicPr>
            <a:picLocks noChangeAspect="1"/>
          </p:cNvPicPr>
          <p:nvPr/>
        </p:nvPicPr>
        <p:blipFill>
          <a:blip r:embed="rId4"/>
          <a:stretch>
            <a:fillRect/>
          </a:stretch>
        </p:blipFill>
        <p:spPr>
          <a:xfrm>
            <a:off x="8835118" y="5227739"/>
            <a:ext cx="3095625" cy="1476375"/>
          </a:xfrm>
          <a:prstGeom prst="rect">
            <a:avLst/>
          </a:prstGeom>
        </p:spPr>
      </p:pic>
    </p:spTree>
    <p:extLst>
      <p:ext uri="{BB962C8B-B14F-4D97-AF65-F5344CB8AC3E}">
        <p14:creationId xmlns:p14="http://schemas.microsoft.com/office/powerpoint/2010/main" val="316929080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https://upload.wikimedia.org/wikipedia/commons/0/03/Sink-320x240-3x-rot.gif"/>
          <p:cNvPicPr>
            <a:picLocks noGrp="1" noChangeAspect="1" noChangeArrowheads="1" noCro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831771" y="3166874"/>
            <a:ext cx="4049486" cy="3346450"/>
          </a:xfrm>
          <a:prstGeom prst="rect">
            <a:avLst/>
          </a:prstGeom>
        </p:spPr>
        <p:style>
          <a:lnRef idx="2">
            <a:schemeClr val="accent2"/>
          </a:lnRef>
          <a:fillRef idx="1">
            <a:schemeClr val="lt1"/>
          </a:fillRef>
          <a:effectRef idx="0">
            <a:schemeClr val="accent2"/>
          </a:effectRef>
          <a:fontRef idx="minor">
            <a:schemeClr val="dk1"/>
          </a:fontRef>
        </p:style>
      </p:pic>
      <p:sp>
        <p:nvSpPr>
          <p:cNvPr id="9" name="Rectangle 8"/>
          <p:cNvSpPr/>
          <p:nvPr/>
        </p:nvSpPr>
        <p:spPr>
          <a:xfrm>
            <a:off x="462641" y="1375002"/>
            <a:ext cx="10918371" cy="1477328"/>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buFont typeface="Arial" panose="020B0604020202020204" pitchFamily="34" charset="0"/>
              <a:buChar char="•"/>
            </a:pPr>
            <a:r>
              <a:rPr lang="fr-FR" dirty="0"/>
              <a:t>Après le démarrage, le moteur tourne en synchronisme avec le champ tournant. </a:t>
            </a:r>
            <a:endParaRPr lang="fr-FR" dirty="0" smtClean="0"/>
          </a:p>
          <a:p>
            <a:pPr marL="285750" indent="-285750">
              <a:buFont typeface="Arial" panose="020B0604020202020204" pitchFamily="34" charset="0"/>
              <a:buChar char="•"/>
            </a:pPr>
            <a:r>
              <a:rPr lang="fr-FR" dirty="0" smtClean="0"/>
              <a:t>A </a:t>
            </a:r>
            <a:r>
              <a:rPr lang="fr-FR" dirty="0"/>
              <a:t>vide les axes des pôles du champ tournant et du rotor sont confondus. </a:t>
            </a:r>
            <a:endParaRPr lang="fr-FR" dirty="0" smtClean="0"/>
          </a:p>
          <a:p>
            <a:pPr marL="285750" indent="-285750">
              <a:buFont typeface="Arial" panose="020B0604020202020204" pitchFamily="34" charset="0"/>
              <a:buChar char="•"/>
            </a:pPr>
            <a:r>
              <a:rPr lang="fr-FR" dirty="0" smtClean="0"/>
              <a:t>En </a:t>
            </a:r>
            <a:r>
              <a:rPr lang="fr-FR" dirty="0"/>
              <a:t>charge, les axes sont légèrement décalés. </a:t>
            </a:r>
            <a:endParaRPr lang="fr-FR" dirty="0" smtClean="0"/>
          </a:p>
          <a:p>
            <a:pPr marL="285750" indent="-285750">
              <a:buFont typeface="Arial" panose="020B0604020202020204" pitchFamily="34" charset="0"/>
              <a:buChar char="•"/>
            </a:pPr>
            <a:r>
              <a:rPr lang="fr-FR" dirty="0" smtClean="0"/>
              <a:t>La </a:t>
            </a:r>
            <a:r>
              <a:rPr lang="fr-FR" dirty="0"/>
              <a:t>vitesse du moteur synchrone est constante quelle que soit la charge. </a:t>
            </a:r>
            <a:endParaRPr lang="fr-FR" dirty="0" smtClean="0"/>
          </a:p>
          <a:p>
            <a:pPr marL="285750" indent="-285750">
              <a:buFont typeface="Arial" panose="020B0604020202020204" pitchFamily="34" charset="0"/>
              <a:buChar char="•"/>
            </a:pPr>
            <a:r>
              <a:rPr lang="fr-FR" dirty="0" smtClean="0"/>
              <a:t>Le </a:t>
            </a:r>
            <a:r>
              <a:rPr lang="fr-FR" dirty="0"/>
              <a:t>couple moteur est proportionnel à la tension à ses bornes.</a:t>
            </a:r>
            <a:endParaRPr lang="en-US" dirty="0"/>
          </a:p>
        </p:txBody>
      </p:sp>
      <p:sp>
        <p:nvSpPr>
          <p:cNvPr id="10" name="Rectangle 9"/>
          <p:cNvSpPr/>
          <p:nvPr/>
        </p:nvSpPr>
        <p:spPr>
          <a:xfrm>
            <a:off x="4798507" y="261649"/>
            <a:ext cx="2246641"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dirty="0"/>
              <a:t>MOTEUR SYNCHRONE</a:t>
            </a:r>
            <a:endParaRPr lang="en-US" dirty="0"/>
          </a:p>
        </p:txBody>
      </p:sp>
    </p:spTree>
    <p:extLst>
      <p:ext uri="{BB962C8B-B14F-4D97-AF65-F5344CB8AC3E}">
        <p14:creationId xmlns:p14="http://schemas.microsoft.com/office/powerpoint/2010/main" val="857046554"/>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859F913F-498B-0A2F-ED21-B3AFCFE64307}"/>
              </a:ext>
            </a:extLst>
          </p:cNvPr>
          <p:cNvSpPr txBox="1"/>
          <p:nvPr/>
        </p:nvSpPr>
        <p:spPr>
          <a:xfrm>
            <a:off x="4625707" y="118298"/>
            <a:ext cx="3087478"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lvl="0">
              <a:spcBef>
                <a:spcPts val="1200"/>
              </a:spcBef>
              <a:buSzPts val="1600"/>
            </a:pPr>
            <a:r>
              <a:rPr lang="fr-FR" sz="1800" b="1" kern="0" dirty="0">
                <a:solidFill>
                  <a:srgbClr val="4472C4"/>
                </a:solidFill>
                <a:effectLst/>
                <a:latin typeface="Calibri Light" panose="020F0302020204030204" pitchFamily="34" charset="0"/>
                <a:ea typeface="Times New Roman" panose="02020603050405020304" pitchFamily="18" charset="0"/>
                <a:cs typeface="Times New Roman" panose="02020603050405020304" pitchFamily="18" charset="0"/>
              </a:rPr>
              <a:t>APPAREILLAGE DE CONNEXION</a:t>
            </a:r>
          </a:p>
        </p:txBody>
      </p:sp>
      <p:sp>
        <p:nvSpPr>
          <p:cNvPr id="7" name="ZoneTexte 6">
            <a:extLst>
              <a:ext uri="{FF2B5EF4-FFF2-40B4-BE49-F238E27FC236}">
                <a16:creationId xmlns:a16="http://schemas.microsoft.com/office/drawing/2014/main" id="{435FF9C0-4C63-A61F-B7E2-AB1A6CA8E987}"/>
              </a:ext>
            </a:extLst>
          </p:cNvPr>
          <p:cNvSpPr txBox="1"/>
          <p:nvPr/>
        </p:nvSpPr>
        <p:spPr>
          <a:xfrm>
            <a:off x="5401552" y="591763"/>
            <a:ext cx="1622233"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indent="-1295400" algn="ctr"/>
            <a:r>
              <a:rPr lang="fr-FR" sz="1800" spc="-50" dirty="0">
                <a:effectLst/>
                <a:ea typeface="Times New Roman" panose="02020603050405020304" pitchFamily="18" charset="0"/>
              </a:rPr>
              <a:t>INVERSEURS</a:t>
            </a:r>
          </a:p>
        </p:txBody>
      </p:sp>
      <p:sp>
        <p:nvSpPr>
          <p:cNvPr id="9" name="ZoneTexte 8">
            <a:extLst>
              <a:ext uri="{FF2B5EF4-FFF2-40B4-BE49-F238E27FC236}">
                <a16:creationId xmlns:a16="http://schemas.microsoft.com/office/drawing/2014/main" id="{42E4D7E6-B952-307F-13B8-5A4818ECC0DA}"/>
              </a:ext>
            </a:extLst>
          </p:cNvPr>
          <p:cNvSpPr txBox="1"/>
          <p:nvPr/>
        </p:nvSpPr>
        <p:spPr>
          <a:xfrm>
            <a:off x="1161938" y="1037497"/>
            <a:ext cx="7950507" cy="412934"/>
          </a:xfrm>
          <a:prstGeom prst="rect">
            <a:avLst/>
          </a:prstGeom>
          <a:ln/>
        </p:spPr>
        <p:style>
          <a:lnRef idx="2">
            <a:schemeClr val="accent2"/>
          </a:lnRef>
          <a:fillRef idx="1">
            <a:schemeClr val="lt1"/>
          </a:fillRef>
          <a:effectRef idx="0">
            <a:schemeClr val="accent2"/>
          </a:effectRef>
          <a:fontRef idx="minor">
            <a:schemeClr val="dk1"/>
          </a:fontRef>
        </p:style>
        <p:txBody>
          <a:bodyPr wrap="square">
            <a:spAutoFit/>
          </a:bodyPr>
          <a:lstStyle/>
          <a:p>
            <a:pPr marL="215900" marR="1219200" indent="-1295400" algn="l">
              <a:lnSpc>
                <a:spcPts val="2720"/>
              </a:lnSpc>
              <a:spcAft>
                <a:spcPts val="6000"/>
              </a:spcAft>
            </a:pPr>
            <a:r>
              <a:rPr lang="fr-FR" sz="1800" spc="-50" dirty="0">
                <a:effectLst/>
                <a:ea typeface="Times New Roman" panose="02020603050405020304" pitchFamily="18" charset="0"/>
              </a:rPr>
              <a:t>Appareils destinés à croiser les connexions d’un ou plusieurs circuits.</a:t>
            </a:r>
          </a:p>
        </p:txBody>
      </p:sp>
      <p:pic>
        <p:nvPicPr>
          <p:cNvPr id="11" name="Image 10">
            <a:extLst>
              <a:ext uri="{FF2B5EF4-FFF2-40B4-BE49-F238E27FC236}">
                <a16:creationId xmlns:a16="http://schemas.microsoft.com/office/drawing/2014/main" id="{C3DF6741-5BC0-5C30-9FA4-2E0E3F9DB364}"/>
              </a:ext>
            </a:extLst>
          </p:cNvPr>
          <p:cNvPicPr>
            <a:picLocks noChangeAspect="1"/>
          </p:cNvPicPr>
          <p:nvPr/>
        </p:nvPicPr>
        <p:blipFill rotWithShape="1">
          <a:blip r:embed="rId2"/>
          <a:srcRect r="72950"/>
          <a:stretch/>
        </p:blipFill>
        <p:spPr>
          <a:xfrm>
            <a:off x="1161938" y="1599772"/>
            <a:ext cx="1911769" cy="2237741"/>
          </a:xfrm>
          <a:prstGeom prst="rect">
            <a:avLst/>
          </a:prstGeom>
        </p:spPr>
        <p:style>
          <a:lnRef idx="2">
            <a:schemeClr val="accent2"/>
          </a:lnRef>
          <a:fillRef idx="1">
            <a:schemeClr val="lt1"/>
          </a:fillRef>
          <a:effectRef idx="0">
            <a:schemeClr val="accent2"/>
          </a:effectRef>
          <a:fontRef idx="minor">
            <a:schemeClr val="dk1"/>
          </a:fontRef>
        </p:style>
      </p:pic>
      <p:pic>
        <p:nvPicPr>
          <p:cNvPr id="2" name="Image 1">
            <a:extLst>
              <a:ext uri="{FF2B5EF4-FFF2-40B4-BE49-F238E27FC236}">
                <a16:creationId xmlns:a16="http://schemas.microsoft.com/office/drawing/2014/main" id="{753721DB-9618-F40D-AFB7-29F12B861A43}"/>
              </a:ext>
            </a:extLst>
          </p:cNvPr>
          <p:cNvPicPr>
            <a:picLocks noChangeAspect="1"/>
          </p:cNvPicPr>
          <p:nvPr/>
        </p:nvPicPr>
        <p:blipFill rotWithShape="1">
          <a:blip r:embed="rId2"/>
          <a:srcRect l="27361" r="49725"/>
          <a:stretch/>
        </p:blipFill>
        <p:spPr>
          <a:xfrm>
            <a:off x="3715670" y="1598292"/>
            <a:ext cx="1820074" cy="2237741"/>
          </a:xfrm>
          <a:prstGeom prst="rect">
            <a:avLst/>
          </a:prstGeom>
        </p:spPr>
        <p:style>
          <a:lnRef idx="2">
            <a:schemeClr val="accent2"/>
          </a:lnRef>
          <a:fillRef idx="1">
            <a:schemeClr val="lt1"/>
          </a:fillRef>
          <a:effectRef idx="0">
            <a:schemeClr val="accent2"/>
          </a:effectRef>
          <a:fontRef idx="minor">
            <a:schemeClr val="dk1"/>
          </a:fontRef>
        </p:style>
      </p:pic>
      <p:pic>
        <p:nvPicPr>
          <p:cNvPr id="3" name="Image 2">
            <a:extLst>
              <a:ext uri="{FF2B5EF4-FFF2-40B4-BE49-F238E27FC236}">
                <a16:creationId xmlns:a16="http://schemas.microsoft.com/office/drawing/2014/main" id="{8347AFF6-9A94-3676-DE5C-3481DB0EF12A}"/>
              </a:ext>
            </a:extLst>
          </p:cNvPr>
          <p:cNvPicPr>
            <a:picLocks noChangeAspect="1"/>
          </p:cNvPicPr>
          <p:nvPr/>
        </p:nvPicPr>
        <p:blipFill rotWithShape="1">
          <a:blip r:embed="rId2"/>
          <a:srcRect l="52945" r="26499"/>
          <a:stretch/>
        </p:blipFill>
        <p:spPr>
          <a:xfrm>
            <a:off x="6231867" y="1609169"/>
            <a:ext cx="1820074" cy="2237741"/>
          </a:xfrm>
          <a:prstGeom prst="rect">
            <a:avLst/>
          </a:prstGeom>
        </p:spPr>
        <p:style>
          <a:lnRef idx="2">
            <a:schemeClr val="accent2"/>
          </a:lnRef>
          <a:fillRef idx="1">
            <a:schemeClr val="lt1"/>
          </a:fillRef>
          <a:effectRef idx="0">
            <a:schemeClr val="accent2"/>
          </a:effectRef>
          <a:fontRef idx="minor">
            <a:schemeClr val="dk1"/>
          </a:fontRef>
        </p:style>
      </p:pic>
      <p:pic>
        <p:nvPicPr>
          <p:cNvPr id="4" name="Image 3">
            <a:extLst>
              <a:ext uri="{FF2B5EF4-FFF2-40B4-BE49-F238E27FC236}">
                <a16:creationId xmlns:a16="http://schemas.microsoft.com/office/drawing/2014/main" id="{36CB4BDC-EF52-85F7-8B35-722B27A10AD4}"/>
              </a:ext>
            </a:extLst>
          </p:cNvPr>
          <p:cNvPicPr>
            <a:picLocks noChangeAspect="1"/>
          </p:cNvPicPr>
          <p:nvPr/>
        </p:nvPicPr>
        <p:blipFill rotWithShape="1">
          <a:blip r:embed="rId2"/>
          <a:srcRect l="75527"/>
          <a:stretch/>
        </p:blipFill>
        <p:spPr>
          <a:xfrm>
            <a:off x="8870756" y="1620046"/>
            <a:ext cx="1729648" cy="2237741"/>
          </a:xfrm>
          <a:prstGeom prst="rect">
            <a:avLst/>
          </a:prstGeom>
        </p:spPr>
        <p:style>
          <a:lnRef idx="2">
            <a:schemeClr val="accent2"/>
          </a:lnRef>
          <a:fillRef idx="1">
            <a:schemeClr val="lt1"/>
          </a:fillRef>
          <a:effectRef idx="0">
            <a:schemeClr val="accent2"/>
          </a:effectRef>
          <a:fontRef idx="minor">
            <a:schemeClr val="dk1"/>
          </a:fontRef>
        </p:style>
      </p:pic>
      <p:pic>
        <p:nvPicPr>
          <p:cNvPr id="6" name="Espace réservé du contenu 4">
            <a:extLst>
              <a:ext uri="{FF2B5EF4-FFF2-40B4-BE49-F238E27FC236}">
                <a16:creationId xmlns:a16="http://schemas.microsoft.com/office/drawing/2014/main" id="{7546533A-9C2A-D101-EBE5-5E09629FCCDF}"/>
              </a:ext>
            </a:extLst>
          </p:cNvPr>
          <p:cNvPicPr>
            <a:picLocks noGrp="1" noChangeAspect="1"/>
          </p:cNvPicPr>
          <p:nvPr>
            <p:ph idx="1"/>
          </p:nvPr>
        </p:nvPicPr>
        <p:blipFill rotWithShape="1">
          <a:blip r:embed="rId3"/>
          <a:srcRect r="78463"/>
          <a:stretch/>
        </p:blipFill>
        <p:spPr>
          <a:xfrm>
            <a:off x="1078934" y="4431811"/>
            <a:ext cx="1975575" cy="2000056"/>
          </a:xfrm>
        </p:spPr>
        <p:style>
          <a:lnRef idx="2">
            <a:schemeClr val="accent2"/>
          </a:lnRef>
          <a:fillRef idx="1">
            <a:schemeClr val="lt1"/>
          </a:fillRef>
          <a:effectRef idx="0">
            <a:schemeClr val="accent2"/>
          </a:effectRef>
          <a:fontRef idx="minor">
            <a:schemeClr val="dk1"/>
          </a:fontRef>
        </p:style>
      </p:pic>
      <p:sp>
        <p:nvSpPr>
          <p:cNvPr id="8" name="ZoneTexte 7">
            <a:extLst>
              <a:ext uri="{FF2B5EF4-FFF2-40B4-BE49-F238E27FC236}">
                <a16:creationId xmlns:a16="http://schemas.microsoft.com/office/drawing/2014/main" id="{B6F464D2-53B0-156B-1DDE-4CAAC985C301}"/>
              </a:ext>
            </a:extLst>
          </p:cNvPr>
          <p:cNvSpPr txBox="1"/>
          <p:nvPr/>
        </p:nvSpPr>
        <p:spPr>
          <a:xfrm>
            <a:off x="1109149" y="3969150"/>
            <a:ext cx="8056084" cy="369332"/>
          </a:xfrm>
          <a:prstGeom prst="rect">
            <a:avLst/>
          </a:prstGeom>
          <a:ln/>
        </p:spPr>
        <p:style>
          <a:lnRef idx="2">
            <a:schemeClr val="accent2"/>
          </a:lnRef>
          <a:fillRef idx="1">
            <a:schemeClr val="lt1"/>
          </a:fillRef>
          <a:effectRef idx="0">
            <a:schemeClr val="accent2"/>
          </a:effectRef>
          <a:fontRef idx="minor">
            <a:schemeClr val="dk1"/>
          </a:fontRef>
        </p:style>
        <p:txBody>
          <a:bodyPr wrap="square">
            <a:spAutoFit/>
          </a:bodyPr>
          <a:lstStyle/>
          <a:p>
            <a:pPr marL="215900" indent="-1295400" algn="l"/>
            <a:r>
              <a:rPr lang="fr-FR" sz="1800" spc="-50" dirty="0">
                <a:effectLst/>
                <a:ea typeface="Times New Roman" panose="02020603050405020304" pitchFamily="18" charset="0"/>
              </a:rPr>
              <a:t>Appareils inverseurs ou interrupteurs commandés par pression manuelle.</a:t>
            </a:r>
          </a:p>
        </p:txBody>
      </p:sp>
      <p:pic>
        <p:nvPicPr>
          <p:cNvPr id="12" name="Espace réservé du contenu 4">
            <a:extLst>
              <a:ext uri="{FF2B5EF4-FFF2-40B4-BE49-F238E27FC236}">
                <a16:creationId xmlns:a16="http://schemas.microsoft.com/office/drawing/2014/main" id="{6B01D3F5-EFFB-7A8E-57A9-60916D872933}"/>
              </a:ext>
            </a:extLst>
          </p:cNvPr>
          <p:cNvPicPr>
            <a:picLocks noChangeAspect="1"/>
          </p:cNvPicPr>
          <p:nvPr/>
        </p:nvPicPr>
        <p:blipFill rotWithShape="1">
          <a:blip r:embed="rId3"/>
          <a:srcRect l="26394" r="52871"/>
          <a:stretch/>
        </p:blipFill>
        <p:spPr>
          <a:xfrm>
            <a:off x="3700830" y="4407541"/>
            <a:ext cx="1820074" cy="2000056"/>
          </a:xfrm>
          <a:prstGeom prst="rect">
            <a:avLst/>
          </a:prstGeom>
        </p:spPr>
        <p:style>
          <a:lnRef idx="2">
            <a:schemeClr val="accent2"/>
          </a:lnRef>
          <a:fillRef idx="1">
            <a:schemeClr val="lt1"/>
          </a:fillRef>
          <a:effectRef idx="0">
            <a:schemeClr val="accent2"/>
          </a:effectRef>
          <a:fontRef idx="minor">
            <a:schemeClr val="dk1"/>
          </a:fontRef>
        </p:style>
      </p:pic>
      <p:pic>
        <p:nvPicPr>
          <p:cNvPr id="13" name="Espace réservé du contenu 4">
            <a:extLst>
              <a:ext uri="{FF2B5EF4-FFF2-40B4-BE49-F238E27FC236}">
                <a16:creationId xmlns:a16="http://schemas.microsoft.com/office/drawing/2014/main" id="{63D91B7E-87FC-37D6-74DB-E73935B8EBF6}"/>
              </a:ext>
            </a:extLst>
          </p:cNvPr>
          <p:cNvPicPr>
            <a:picLocks noChangeAspect="1"/>
          </p:cNvPicPr>
          <p:nvPr/>
        </p:nvPicPr>
        <p:blipFill rotWithShape="1">
          <a:blip r:embed="rId3"/>
          <a:srcRect l="53140" r="26125"/>
          <a:stretch/>
        </p:blipFill>
        <p:spPr>
          <a:xfrm>
            <a:off x="6212669" y="4407541"/>
            <a:ext cx="1820073" cy="2000056"/>
          </a:xfrm>
          <a:prstGeom prst="rect">
            <a:avLst/>
          </a:prstGeom>
        </p:spPr>
        <p:style>
          <a:lnRef idx="2">
            <a:schemeClr val="accent2"/>
          </a:lnRef>
          <a:fillRef idx="1">
            <a:schemeClr val="lt1"/>
          </a:fillRef>
          <a:effectRef idx="0">
            <a:schemeClr val="accent2"/>
          </a:effectRef>
          <a:fontRef idx="minor">
            <a:schemeClr val="dk1"/>
          </a:fontRef>
        </p:style>
      </p:pic>
      <p:pic>
        <p:nvPicPr>
          <p:cNvPr id="14" name="Espace réservé du contenu 4">
            <a:extLst>
              <a:ext uri="{FF2B5EF4-FFF2-40B4-BE49-F238E27FC236}">
                <a16:creationId xmlns:a16="http://schemas.microsoft.com/office/drawing/2014/main" id="{C0055893-E3BF-243B-910B-D9E338A78F06}"/>
              </a:ext>
            </a:extLst>
          </p:cNvPr>
          <p:cNvPicPr>
            <a:picLocks noChangeAspect="1"/>
          </p:cNvPicPr>
          <p:nvPr/>
        </p:nvPicPr>
        <p:blipFill rotWithShape="1">
          <a:blip r:embed="rId3"/>
          <a:srcRect l="81737"/>
          <a:stretch/>
        </p:blipFill>
        <p:spPr>
          <a:xfrm>
            <a:off x="8851558" y="4407541"/>
            <a:ext cx="1729648" cy="2000056"/>
          </a:xfrm>
          <a:prstGeom prst="rect">
            <a:avLst/>
          </a:prstGeom>
        </p:spPr>
        <p:style>
          <a:lnRef idx="2">
            <a:schemeClr val="accent2"/>
          </a:lnRef>
          <a:fillRef idx="1">
            <a:schemeClr val="lt1"/>
          </a:fillRef>
          <a:effectRef idx="0">
            <a:schemeClr val="accent2"/>
          </a:effectRef>
          <a:fontRef idx="minor">
            <a:schemeClr val="dk1"/>
          </a:fontRef>
        </p:style>
      </p:pic>
    </p:spTree>
    <p:extLst>
      <p:ext uri="{BB962C8B-B14F-4D97-AF65-F5344CB8AC3E}">
        <p14:creationId xmlns:p14="http://schemas.microsoft.com/office/powerpoint/2010/main" val="903866693"/>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Espace réservé du contenu 6">
            <a:extLst>
              <a:ext uri="{FF2B5EF4-FFF2-40B4-BE49-F238E27FC236}">
                <a16:creationId xmlns:a16="http://schemas.microsoft.com/office/drawing/2014/main" id="{80EBFC62-36F8-B8DA-96F4-AA88F7CC4E54}"/>
              </a:ext>
            </a:extLst>
          </p:cNvPr>
          <p:cNvPicPr>
            <a:picLocks noGrp="1" noChangeAspect="1"/>
          </p:cNvPicPr>
          <p:nvPr>
            <p:ph idx="1"/>
          </p:nvPr>
        </p:nvPicPr>
        <p:blipFill>
          <a:blip r:embed="rId2"/>
          <a:stretch>
            <a:fillRect/>
          </a:stretch>
        </p:blipFill>
        <p:spPr>
          <a:xfrm>
            <a:off x="9249863" y="3354535"/>
            <a:ext cx="2283072" cy="2342117"/>
          </a:xfrm>
        </p:spPr>
        <p:style>
          <a:lnRef idx="2">
            <a:schemeClr val="accent2"/>
          </a:lnRef>
          <a:fillRef idx="1">
            <a:schemeClr val="lt1"/>
          </a:fillRef>
          <a:effectRef idx="0">
            <a:schemeClr val="accent2"/>
          </a:effectRef>
          <a:fontRef idx="minor">
            <a:schemeClr val="dk1"/>
          </a:fontRef>
        </p:style>
      </p:pic>
      <p:sp>
        <p:nvSpPr>
          <p:cNvPr id="5" name="ZoneTexte 4">
            <a:extLst>
              <a:ext uri="{FF2B5EF4-FFF2-40B4-BE49-F238E27FC236}">
                <a16:creationId xmlns:a16="http://schemas.microsoft.com/office/drawing/2014/main" id="{6AB5AD84-2110-CEB1-89B1-B5892360CE18}"/>
              </a:ext>
            </a:extLst>
          </p:cNvPr>
          <p:cNvSpPr txBox="1"/>
          <p:nvPr/>
        </p:nvSpPr>
        <p:spPr>
          <a:xfrm>
            <a:off x="785696" y="3733290"/>
            <a:ext cx="6000695" cy="1200329"/>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indent="-1295400" algn="just"/>
            <a:r>
              <a:rPr lang="fr-FR" sz="1800" spc="-50" dirty="0">
                <a:effectLst/>
                <a:ea typeface="Times New Roman" panose="02020603050405020304" pitchFamily="18" charset="0"/>
              </a:rPr>
              <a:t>C’est un interrupteur souvent protégé par un boîtier et qui est commandé par une tige poussoir, elle-même actionnée par le mécanisme à contrôler.</a:t>
            </a:r>
          </a:p>
          <a:p>
            <a:pPr indent="-1295400" algn="just"/>
            <a:r>
              <a:rPr lang="fr-FR" sz="1800" dirty="0">
                <a:solidFill>
                  <a:srgbClr val="000000"/>
                </a:solidFill>
                <a:effectLst/>
                <a:ea typeface="DejaVu Sans" panose="020B0603030804020204" pitchFamily="34" charset="0"/>
              </a:rPr>
              <a:t>Ex. : signalisation de train, trappe, porte</a:t>
            </a:r>
            <a:endParaRPr lang="fr-FR" sz="1800" spc="-50" dirty="0">
              <a:effectLst/>
              <a:ea typeface="Times New Roman" panose="02020603050405020304" pitchFamily="18" charset="0"/>
            </a:endParaRPr>
          </a:p>
        </p:txBody>
      </p:sp>
      <p:sp>
        <p:nvSpPr>
          <p:cNvPr id="3" name="ZoneTexte 2">
            <a:extLst>
              <a:ext uri="{FF2B5EF4-FFF2-40B4-BE49-F238E27FC236}">
                <a16:creationId xmlns:a16="http://schemas.microsoft.com/office/drawing/2014/main" id="{E7923B4D-F2A8-1C09-8108-E01AB6A47452}"/>
              </a:ext>
            </a:extLst>
          </p:cNvPr>
          <p:cNvSpPr txBox="1"/>
          <p:nvPr/>
        </p:nvSpPr>
        <p:spPr>
          <a:xfrm>
            <a:off x="4625707" y="118298"/>
            <a:ext cx="3087478"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lvl="0">
              <a:spcBef>
                <a:spcPts val="1200"/>
              </a:spcBef>
              <a:buSzPts val="1600"/>
            </a:pPr>
            <a:r>
              <a:rPr lang="fr-FR" sz="1800" b="1" kern="0" dirty="0">
                <a:solidFill>
                  <a:srgbClr val="4472C4"/>
                </a:solidFill>
                <a:effectLst/>
                <a:latin typeface="Calibri Light" panose="020F0302020204030204" pitchFamily="34" charset="0"/>
                <a:ea typeface="Times New Roman" panose="02020603050405020304" pitchFamily="18" charset="0"/>
                <a:cs typeface="Times New Roman" panose="02020603050405020304" pitchFamily="18" charset="0"/>
              </a:rPr>
              <a:t>APPAREILLAGE DE CONNEXION</a:t>
            </a:r>
          </a:p>
        </p:txBody>
      </p:sp>
      <p:sp>
        <p:nvSpPr>
          <p:cNvPr id="6" name="ZoneTexte 5">
            <a:extLst>
              <a:ext uri="{FF2B5EF4-FFF2-40B4-BE49-F238E27FC236}">
                <a16:creationId xmlns:a16="http://schemas.microsoft.com/office/drawing/2014/main" id="{56D8CF67-44A3-CC73-5A26-13C21EDAEA17}"/>
              </a:ext>
            </a:extLst>
          </p:cNvPr>
          <p:cNvSpPr txBox="1"/>
          <p:nvPr/>
        </p:nvSpPr>
        <p:spPr>
          <a:xfrm>
            <a:off x="9409434" y="5722033"/>
            <a:ext cx="2123501" cy="369332"/>
          </a:xfrm>
          <a:prstGeom prst="rect">
            <a:avLst/>
          </a:prstGeom>
          <a:solidFill>
            <a:schemeClr val="lt1"/>
          </a:solidFill>
          <a:ln w="12700" cap="flat" cmpd="sng" algn="ctr">
            <a:no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defPPr>
              <a:defRPr lang="fr-FR"/>
            </a:defPPr>
            <a:lvl1pPr algn="ctr">
              <a:defRPr sz="1200">
                <a:solidFill>
                  <a:srgbClr val="000000"/>
                </a:solidFill>
                <a:effectLst/>
                <a:ea typeface="DejaVu Sans" panose="020B0603030804020204" pitchFamily="34" charset="0"/>
              </a:defRPr>
            </a:lvl1pPr>
          </a:lstStyle>
          <a:p>
            <a:r>
              <a:rPr lang="fr-FR" dirty="0"/>
              <a:t>MICRO-RUPTEUR</a:t>
            </a:r>
          </a:p>
        </p:txBody>
      </p:sp>
      <p:pic>
        <p:nvPicPr>
          <p:cNvPr id="2" name="Espace réservé du contenu 4">
            <a:extLst>
              <a:ext uri="{FF2B5EF4-FFF2-40B4-BE49-F238E27FC236}">
                <a16:creationId xmlns:a16="http://schemas.microsoft.com/office/drawing/2014/main" id="{48AD4860-E774-9516-7E4C-52E4E2CDC6B0}"/>
              </a:ext>
            </a:extLst>
          </p:cNvPr>
          <p:cNvPicPr>
            <a:picLocks noChangeAspect="1"/>
          </p:cNvPicPr>
          <p:nvPr/>
        </p:nvPicPr>
        <p:blipFill rotWithShape="1">
          <a:blip r:embed="rId3"/>
          <a:srcRect l="4655" r="65846"/>
          <a:stretch/>
        </p:blipFill>
        <p:spPr>
          <a:xfrm>
            <a:off x="9090292" y="659102"/>
            <a:ext cx="2168034" cy="2208387"/>
          </a:xfrm>
          <a:prstGeom prst="rect">
            <a:avLst/>
          </a:prstGeom>
        </p:spPr>
        <p:style>
          <a:lnRef idx="2">
            <a:schemeClr val="accent2"/>
          </a:lnRef>
          <a:fillRef idx="1">
            <a:schemeClr val="lt1"/>
          </a:fillRef>
          <a:effectRef idx="0">
            <a:schemeClr val="accent2"/>
          </a:effectRef>
          <a:fontRef idx="minor">
            <a:schemeClr val="dk1"/>
          </a:fontRef>
        </p:style>
      </p:pic>
      <p:sp>
        <p:nvSpPr>
          <p:cNvPr id="4" name="ZoneTexte 3">
            <a:extLst>
              <a:ext uri="{FF2B5EF4-FFF2-40B4-BE49-F238E27FC236}">
                <a16:creationId xmlns:a16="http://schemas.microsoft.com/office/drawing/2014/main" id="{06D95CB4-E361-3196-1A47-095EB91927D1}"/>
              </a:ext>
            </a:extLst>
          </p:cNvPr>
          <p:cNvSpPr txBox="1"/>
          <p:nvPr/>
        </p:nvSpPr>
        <p:spPr>
          <a:xfrm>
            <a:off x="8558554" y="2867489"/>
            <a:ext cx="3506118" cy="276999"/>
          </a:xfrm>
          <a:prstGeom prst="rect">
            <a:avLst/>
          </a:prstGeom>
          <a:solidFill>
            <a:schemeClr val="lt1"/>
          </a:solidFill>
          <a:ln w="12700" cap="flat" cmpd="sng" algn="ctr">
            <a:no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sz="1200" dirty="0">
                <a:solidFill>
                  <a:srgbClr val="000000"/>
                </a:solidFill>
                <a:effectLst/>
                <a:ea typeface="DejaVu Sans" panose="020B0603030804020204" pitchFamily="34" charset="0"/>
              </a:rPr>
              <a:t>SELECTEUR OU COMMUTATEUR</a:t>
            </a:r>
            <a:endParaRPr lang="fr-FR" sz="1200" dirty="0"/>
          </a:p>
        </p:txBody>
      </p:sp>
      <p:sp>
        <p:nvSpPr>
          <p:cNvPr id="8" name="ZoneTexte 7">
            <a:extLst>
              <a:ext uri="{FF2B5EF4-FFF2-40B4-BE49-F238E27FC236}">
                <a16:creationId xmlns:a16="http://schemas.microsoft.com/office/drawing/2014/main" id="{D4B70EB1-1E01-F02F-95CD-76634DAE70C9}"/>
              </a:ext>
            </a:extLst>
          </p:cNvPr>
          <p:cNvSpPr txBox="1"/>
          <p:nvPr/>
        </p:nvSpPr>
        <p:spPr>
          <a:xfrm>
            <a:off x="785696" y="1393453"/>
            <a:ext cx="6000695" cy="646331"/>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indent="-1295400" algn="just">
              <a:tabLst>
                <a:tab pos="593090" algn="l"/>
              </a:tabLst>
            </a:pPr>
            <a:r>
              <a:rPr lang="fr-FR" sz="1800" spc="-50" dirty="0">
                <a:effectLst/>
                <a:ea typeface="Times New Roman" panose="02020603050405020304" pitchFamily="18" charset="0"/>
              </a:rPr>
              <a:t>Appareil destiné à modifier les connexions  d’un ou plusieurs circuits</a:t>
            </a:r>
          </a:p>
        </p:txBody>
      </p:sp>
    </p:spTree>
    <p:extLst>
      <p:ext uri="{BB962C8B-B14F-4D97-AF65-F5344CB8AC3E}">
        <p14:creationId xmlns:p14="http://schemas.microsoft.com/office/powerpoint/2010/main" val="2028573681"/>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Espace réservé du contenu 6">
            <a:extLst>
              <a:ext uri="{FF2B5EF4-FFF2-40B4-BE49-F238E27FC236}">
                <a16:creationId xmlns:a16="http://schemas.microsoft.com/office/drawing/2014/main" id="{E8B4F16C-C72C-594F-CE29-0E87E3E549DD}"/>
              </a:ext>
            </a:extLst>
          </p:cNvPr>
          <p:cNvPicPr>
            <a:picLocks noGrp="1" noChangeAspect="1"/>
          </p:cNvPicPr>
          <p:nvPr>
            <p:ph idx="1"/>
          </p:nvPr>
        </p:nvPicPr>
        <p:blipFill>
          <a:blip r:embed="rId2"/>
          <a:stretch>
            <a:fillRect/>
          </a:stretch>
        </p:blipFill>
        <p:spPr>
          <a:xfrm>
            <a:off x="1399640" y="677790"/>
            <a:ext cx="9546956" cy="1766807"/>
          </a:xfrm>
        </p:spPr>
        <p:style>
          <a:lnRef idx="2">
            <a:schemeClr val="accent2"/>
          </a:lnRef>
          <a:fillRef idx="1">
            <a:schemeClr val="lt1"/>
          </a:fillRef>
          <a:effectRef idx="0">
            <a:schemeClr val="accent2"/>
          </a:effectRef>
          <a:fontRef idx="minor">
            <a:schemeClr val="dk1"/>
          </a:fontRef>
        </p:style>
      </p:pic>
      <p:sp>
        <p:nvSpPr>
          <p:cNvPr id="5" name="ZoneTexte 4">
            <a:extLst>
              <a:ext uri="{FF2B5EF4-FFF2-40B4-BE49-F238E27FC236}">
                <a16:creationId xmlns:a16="http://schemas.microsoft.com/office/drawing/2014/main" id="{9A562EB7-776F-EA32-85ED-13CBEFB42DEE}"/>
              </a:ext>
            </a:extLst>
          </p:cNvPr>
          <p:cNvSpPr txBox="1"/>
          <p:nvPr/>
        </p:nvSpPr>
        <p:spPr>
          <a:xfrm>
            <a:off x="5020478" y="2497340"/>
            <a:ext cx="2305279" cy="307777"/>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sz="1400" b="0" spc="-50" dirty="0">
                <a:solidFill>
                  <a:srgbClr val="000000"/>
                </a:solidFill>
                <a:effectLst/>
                <a:ea typeface="DejaVu Sans" panose="020B0603030804020204" pitchFamily="34" charset="0"/>
                <a:cs typeface="Times New Roman" panose="02020603050405020304" pitchFamily="18" charset="0"/>
              </a:rPr>
              <a:t>INTERRUPTEURS</a:t>
            </a:r>
            <a:endParaRPr lang="fr-FR" sz="1400" dirty="0">
              <a:solidFill>
                <a:srgbClr val="000000"/>
              </a:solidFill>
              <a:effectLst/>
              <a:ea typeface="DejaVu Sans" panose="020B0603030804020204" pitchFamily="34" charset="0"/>
            </a:endParaRPr>
          </a:p>
        </p:txBody>
      </p:sp>
      <p:sp>
        <p:nvSpPr>
          <p:cNvPr id="4" name="ZoneTexte 3">
            <a:extLst>
              <a:ext uri="{FF2B5EF4-FFF2-40B4-BE49-F238E27FC236}">
                <a16:creationId xmlns:a16="http://schemas.microsoft.com/office/drawing/2014/main" id="{8B35A63B-EA59-9AC1-3DF0-8087F9B3910B}"/>
              </a:ext>
            </a:extLst>
          </p:cNvPr>
          <p:cNvSpPr txBox="1"/>
          <p:nvPr/>
        </p:nvSpPr>
        <p:spPr>
          <a:xfrm>
            <a:off x="4194672" y="129314"/>
            <a:ext cx="3429000"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lvl="0">
              <a:buSzPts val="1600"/>
            </a:pPr>
            <a:r>
              <a:rPr lang="fr-FR" b="1" kern="0" dirty="0">
                <a:solidFill>
                  <a:srgbClr val="4472C4"/>
                </a:solidFill>
                <a:effectLst/>
                <a:ea typeface="Times New Roman" panose="02020603050405020304" pitchFamily="18" charset="0"/>
                <a:cs typeface="Times New Roman" panose="02020603050405020304" pitchFamily="18" charset="0"/>
              </a:rPr>
              <a:t>APPAREILLAGE DE COMMANDE</a:t>
            </a:r>
          </a:p>
        </p:txBody>
      </p:sp>
      <p:pic>
        <p:nvPicPr>
          <p:cNvPr id="2" name="Espace réservé du contenu 4">
            <a:extLst>
              <a:ext uri="{FF2B5EF4-FFF2-40B4-BE49-F238E27FC236}">
                <a16:creationId xmlns:a16="http://schemas.microsoft.com/office/drawing/2014/main" id="{D3F67AAB-FCEF-0715-2CAC-9B6C7BFF2AC9}"/>
              </a:ext>
            </a:extLst>
          </p:cNvPr>
          <p:cNvPicPr>
            <a:picLocks noChangeAspect="1"/>
          </p:cNvPicPr>
          <p:nvPr/>
        </p:nvPicPr>
        <p:blipFill>
          <a:blip r:embed="rId3"/>
          <a:stretch>
            <a:fillRect/>
          </a:stretch>
        </p:blipFill>
        <p:spPr>
          <a:xfrm>
            <a:off x="3598872" y="3199757"/>
            <a:ext cx="4725928" cy="1831017"/>
          </a:xfrm>
          <a:prstGeom prst="rect">
            <a:avLst/>
          </a:prstGeom>
        </p:spPr>
        <p:style>
          <a:lnRef idx="2">
            <a:schemeClr val="accent2"/>
          </a:lnRef>
          <a:fillRef idx="1">
            <a:schemeClr val="lt1"/>
          </a:fillRef>
          <a:effectRef idx="0">
            <a:schemeClr val="accent2"/>
          </a:effectRef>
          <a:fontRef idx="minor">
            <a:schemeClr val="dk1"/>
          </a:fontRef>
        </p:style>
      </p:pic>
      <p:sp>
        <p:nvSpPr>
          <p:cNvPr id="6" name="ZoneTexte 5">
            <a:extLst>
              <a:ext uri="{FF2B5EF4-FFF2-40B4-BE49-F238E27FC236}">
                <a16:creationId xmlns:a16="http://schemas.microsoft.com/office/drawing/2014/main" id="{F1DC98EB-6DE9-2CEC-2B5B-9A6BF32CBCB1}"/>
              </a:ext>
            </a:extLst>
          </p:cNvPr>
          <p:cNvSpPr txBox="1"/>
          <p:nvPr/>
        </p:nvSpPr>
        <p:spPr>
          <a:xfrm>
            <a:off x="557691" y="5425414"/>
            <a:ext cx="11274425" cy="923330"/>
          </a:xfrm>
          <a:prstGeom prst="rect">
            <a:avLst/>
          </a:prstGeom>
          <a:ln/>
        </p:spPr>
        <p:style>
          <a:lnRef idx="2">
            <a:schemeClr val="accent2"/>
          </a:lnRef>
          <a:fillRef idx="1">
            <a:schemeClr val="lt1"/>
          </a:fillRef>
          <a:effectRef idx="0">
            <a:schemeClr val="accent2"/>
          </a:effectRef>
          <a:fontRef idx="minor">
            <a:schemeClr val="dk1"/>
          </a:fontRef>
        </p:style>
        <p:txBody>
          <a:bodyPr wrap="square">
            <a:spAutoFit/>
          </a:bodyPr>
          <a:lstStyle/>
          <a:p>
            <a:pPr marR="101600" algn="just"/>
            <a:r>
              <a:rPr lang="fr-FR" sz="1800" spc="-50" dirty="0">
                <a:effectLst/>
                <a:ea typeface="Times New Roman" panose="02020603050405020304" pitchFamily="18" charset="0"/>
              </a:rPr>
              <a:t>PRESSOSTATS: C’est un interrupteur commandé par une capsule, une membrane ou un tube de Bourdon, soumis à une pression hydraulique ou pneumatique.</a:t>
            </a:r>
          </a:p>
          <a:p>
            <a:pPr algn="just"/>
            <a:r>
              <a:rPr lang="fr-FR" sz="1800" spc="-50" dirty="0">
                <a:effectLst/>
                <a:ea typeface="Times New Roman" panose="02020603050405020304" pitchFamily="18" charset="0"/>
              </a:rPr>
              <a:t>Ex. : baisse de pression carburant ou hydraulique.</a:t>
            </a:r>
          </a:p>
        </p:txBody>
      </p:sp>
      <p:sp>
        <p:nvSpPr>
          <p:cNvPr id="8" name="ZoneTexte 7">
            <a:extLst>
              <a:ext uri="{FF2B5EF4-FFF2-40B4-BE49-F238E27FC236}">
                <a16:creationId xmlns:a16="http://schemas.microsoft.com/office/drawing/2014/main" id="{189C6E16-258F-B764-C535-A5D3CAAB8604}"/>
              </a:ext>
            </a:extLst>
          </p:cNvPr>
          <p:cNvSpPr txBox="1"/>
          <p:nvPr/>
        </p:nvSpPr>
        <p:spPr>
          <a:xfrm>
            <a:off x="5268356" y="5030774"/>
            <a:ext cx="1809521" cy="284693"/>
          </a:xfrm>
          <a:prstGeom prst="rect">
            <a:avLst/>
          </a:prstGeom>
          <a:noFill/>
          <a:ln w="12700" cap="flat" cmpd="sng" algn="ctr">
            <a:no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marL="203200" marR="101600" indent="-1295400" algn="ctr">
              <a:lnSpc>
                <a:spcPts val="1460"/>
              </a:lnSpc>
              <a:spcAft>
                <a:spcPts val="1105"/>
              </a:spcAft>
            </a:pPr>
            <a:r>
              <a:rPr lang="fr-FR" sz="1400" spc="-50" dirty="0">
                <a:effectLst/>
                <a:ea typeface="Times New Roman" panose="02020603050405020304" pitchFamily="18" charset="0"/>
              </a:rPr>
              <a:t>PRESSOSTATS</a:t>
            </a:r>
          </a:p>
        </p:txBody>
      </p:sp>
    </p:spTree>
    <p:extLst>
      <p:ext uri="{BB962C8B-B14F-4D97-AF65-F5344CB8AC3E}">
        <p14:creationId xmlns:p14="http://schemas.microsoft.com/office/powerpoint/2010/main" val="4260998301"/>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9FF041C0-67E9-9B46-3022-CE6394642983}"/>
              </a:ext>
            </a:extLst>
          </p:cNvPr>
          <p:cNvPicPr>
            <a:picLocks noGrp="1" noChangeAspect="1"/>
          </p:cNvPicPr>
          <p:nvPr>
            <p:ph idx="1"/>
          </p:nvPr>
        </p:nvPicPr>
        <p:blipFill>
          <a:blip r:embed="rId2"/>
          <a:stretch>
            <a:fillRect/>
          </a:stretch>
        </p:blipFill>
        <p:spPr>
          <a:xfrm>
            <a:off x="7475730" y="2541821"/>
            <a:ext cx="2899667" cy="1668163"/>
          </a:xfrm>
        </p:spPr>
        <p:style>
          <a:lnRef idx="2">
            <a:schemeClr val="accent2"/>
          </a:lnRef>
          <a:fillRef idx="1">
            <a:schemeClr val="lt1"/>
          </a:fillRef>
          <a:effectRef idx="0">
            <a:schemeClr val="accent2"/>
          </a:effectRef>
          <a:fontRef idx="minor">
            <a:schemeClr val="dk1"/>
          </a:fontRef>
        </p:style>
      </p:pic>
      <p:sp>
        <p:nvSpPr>
          <p:cNvPr id="7" name="ZoneTexte 6">
            <a:extLst>
              <a:ext uri="{FF2B5EF4-FFF2-40B4-BE49-F238E27FC236}">
                <a16:creationId xmlns:a16="http://schemas.microsoft.com/office/drawing/2014/main" id="{C2A762C4-8D6A-2E06-F950-44EA0DF5DAA9}"/>
              </a:ext>
            </a:extLst>
          </p:cNvPr>
          <p:cNvSpPr txBox="1"/>
          <p:nvPr/>
        </p:nvSpPr>
        <p:spPr>
          <a:xfrm>
            <a:off x="39602" y="3043605"/>
            <a:ext cx="6097836" cy="923330"/>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marL="0" lvl="1"/>
            <a:r>
              <a:rPr lang="fr-FR" b="1" dirty="0"/>
              <a:t>POTENSTIOMETRE OU DIVISEUR DE </a:t>
            </a:r>
            <a:r>
              <a:rPr lang="fr-FR" b="1" dirty="0" smtClean="0"/>
              <a:t>TENSION</a:t>
            </a:r>
          </a:p>
          <a:p>
            <a:pPr marL="0" lvl="1"/>
            <a:endParaRPr lang="fr-FR" b="1" dirty="0"/>
          </a:p>
          <a:p>
            <a:pPr algn="l"/>
            <a:r>
              <a:rPr lang="fr-FR" b="0" i="0" u="none" strike="noStrike" spc="-50" dirty="0" smtClean="0">
                <a:effectLst/>
                <a:ea typeface="Times New Roman" panose="02020603050405020304" pitchFamily="18" charset="0"/>
                <a:cs typeface="Times New Roman" panose="02020603050405020304" pitchFamily="18" charset="0"/>
              </a:rPr>
              <a:t>Appareil </a:t>
            </a:r>
            <a:r>
              <a:rPr lang="fr-FR" b="0" i="0" u="none" strike="noStrike" spc="-50" dirty="0">
                <a:effectLst/>
                <a:ea typeface="Times New Roman" panose="02020603050405020304" pitchFamily="18" charset="0"/>
                <a:cs typeface="Times New Roman" panose="02020603050405020304" pitchFamily="18" charset="0"/>
              </a:rPr>
              <a:t>destiné à faire varier la tension aux bornes d’un circuit</a:t>
            </a:r>
            <a:endParaRPr lang="fr-FR" spc="-50" dirty="0">
              <a:effectLst/>
              <a:ea typeface="Times New Roman" panose="02020603050405020304" pitchFamily="18" charset="0"/>
            </a:endParaRPr>
          </a:p>
        </p:txBody>
      </p:sp>
      <p:sp>
        <p:nvSpPr>
          <p:cNvPr id="3" name="ZoneTexte 2">
            <a:extLst>
              <a:ext uri="{FF2B5EF4-FFF2-40B4-BE49-F238E27FC236}">
                <a16:creationId xmlns:a16="http://schemas.microsoft.com/office/drawing/2014/main" id="{2053F823-39D0-6ACE-2390-EDD9E4C46624}"/>
              </a:ext>
            </a:extLst>
          </p:cNvPr>
          <p:cNvSpPr txBox="1"/>
          <p:nvPr/>
        </p:nvSpPr>
        <p:spPr>
          <a:xfrm>
            <a:off x="4194672" y="129314"/>
            <a:ext cx="3429000"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lvl="0">
              <a:buSzPts val="1600"/>
            </a:pPr>
            <a:r>
              <a:rPr lang="fr-FR" b="1" kern="0" dirty="0">
                <a:solidFill>
                  <a:srgbClr val="4472C4"/>
                </a:solidFill>
                <a:effectLst/>
                <a:ea typeface="Times New Roman" panose="02020603050405020304" pitchFamily="18" charset="0"/>
                <a:cs typeface="Times New Roman" panose="02020603050405020304" pitchFamily="18" charset="0"/>
              </a:rPr>
              <a:t>APPAREILLAGE DE COMMANDE</a:t>
            </a:r>
          </a:p>
        </p:txBody>
      </p:sp>
      <p:pic>
        <p:nvPicPr>
          <p:cNvPr id="2" name="Espace réservé du contenu 6">
            <a:extLst>
              <a:ext uri="{FF2B5EF4-FFF2-40B4-BE49-F238E27FC236}">
                <a16:creationId xmlns:a16="http://schemas.microsoft.com/office/drawing/2014/main" id="{E0E885CF-D734-8823-87B8-A81D4052DAB4}"/>
              </a:ext>
            </a:extLst>
          </p:cNvPr>
          <p:cNvPicPr>
            <a:picLocks noChangeAspect="1"/>
          </p:cNvPicPr>
          <p:nvPr/>
        </p:nvPicPr>
        <p:blipFill>
          <a:blip r:embed="rId3"/>
          <a:stretch>
            <a:fillRect/>
          </a:stretch>
        </p:blipFill>
        <p:spPr>
          <a:xfrm>
            <a:off x="7475730" y="4405344"/>
            <a:ext cx="2751725" cy="2255003"/>
          </a:xfrm>
          <a:prstGeom prst="rect">
            <a:avLst/>
          </a:prstGeom>
        </p:spPr>
        <p:style>
          <a:lnRef idx="2">
            <a:schemeClr val="accent2"/>
          </a:lnRef>
          <a:fillRef idx="1">
            <a:schemeClr val="lt1"/>
          </a:fillRef>
          <a:effectRef idx="0">
            <a:schemeClr val="accent2"/>
          </a:effectRef>
          <a:fontRef idx="minor">
            <a:schemeClr val="dk1"/>
          </a:fontRef>
        </p:style>
      </p:pic>
      <p:sp>
        <p:nvSpPr>
          <p:cNvPr id="4" name="ZoneTexte 3">
            <a:extLst>
              <a:ext uri="{FF2B5EF4-FFF2-40B4-BE49-F238E27FC236}">
                <a16:creationId xmlns:a16="http://schemas.microsoft.com/office/drawing/2014/main" id="{B635D1BF-8598-A196-3A1D-16B44B31C884}"/>
              </a:ext>
            </a:extLst>
          </p:cNvPr>
          <p:cNvSpPr txBox="1"/>
          <p:nvPr/>
        </p:nvSpPr>
        <p:spPr>
          <a:xfrm>
            <a:off x="39602" y="4976791"/>
            <a:ext cx="6097836" cy="1200329"/>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indent="-1295400"/>
            <a:r>
              <a:rPr lang="fr-FR" sz="1800" b="1" dirty="0">
                <a:solidFill>
                  <a:srgbClr val="000000"/>
                </a:solidFill>
                <a:effectLst/>
                <a:ea typeface="DejaVu Sans" panose="020B0603030804020204" pitchFamily="34" charset="0"/>
              </a:rPr>
              <a:t>CONTACT A </a:t>
            </a:r>
            <a:r>
              <a:rPr lang="fr-FR" sz="1800" b="1" dirty="0" smtClean="0">
                <a:solidFill>
                  <a:srgbClr val="000000"/>
                </a:solidFill>
                <a:effectLst/>
                <a:ea typeface="DejaVu Sans" panose="020B0603030804020204" pitchFamily="34" charset="0"/>
              </a:rPr>
              <a:t>FLOTTEUR</a:t>
            </a:r>
          </a:p>
          <a:p>
            <a:pPr indent="-1295400"/>
            <a:endParaRPr lang="fr-FR" sz="1800" b="1" dirty="0">
              <a:solidFill>
                <a:srgbClr val="000000"/>
              </a:solidFill>
              <a:effectLst/>
              <a:ea typeface="DejaVu Sans" panose="020B0603030804020204" pitchFamily="34" charset="0"/>
            </a:endParaRPr>
          </a:p>
          <a:p>
            <a:pPr indent="-1295400"/>
            <a:r>
              <a:rPr lang="fr-FR" sz="1800" dirty="0">
                <a:solidFill>
                  <a:srgbClr val="000000"/>
                </a:solidFill>
                <a:effectLst/>
                <a:ea typeface="DejaVu Sans" panose="020B0603030804020204" pitchFamily="34" charset="0"/>
              </a:rPr>
              <a:t>Il signale les baisses de niveau réservoirs ou bâches (réservoirs carburant, bâches hydrauliques).</a:t>
            </a:r>
            <a:endParaRPr lang="fr-FR" sz="1800" spc="-50" dirty="0">
              <a:effectLst/>
              <a:ea typeface="Times New Roman" panose="02020603050405020304" pitchFamily="18" charset="0"/>
            </a:endParaRPr>
          </a:p>
        </p:txBody>
      </p:sp>
      <p:pic>
        <p:nvPicPr>
          <p:cNvPr id="8" name="Espace réservé du contenu 4">
            <a:extLst>
              <a:ext uri="{FF2B5EF4-FFF2-40B4-BE49-F238E27FC236}">
                <a16:creationId xmlns:a16="http://schemas.microsoft.com/office/drawing/2014/main" id="{D76AF533-89C4-70D2-B557-5F364BDF1DD2}"/>
              </a:ext>
            </a:extLst>
          </p:cNvPr>
          <p:cNvPicPr>
            <a:picLocks noChangeAspect="1"/>
          </p:cNvPicPr>
          <p:nvPr/>
        </p:nvPicPr>
        <p:blipFill>
          <a:blip r:embed="rId4"/>
          <a:stretch>
            <a:fillRect/>
          </a:stretch>
        </p:blipFill>
        <p:spPr>
          <a:xfrm>
            <a:off x="7475730" y="701554"/>
            <a:ext cx="4280938" cy="1786997"/>
          </a:xfrm>
          <a:prstGeom prst="rect">
            <a:avLst/>
          </a:prstGeom>
        </p:spPr>
        <p:style>
          <a:lnRef idx="2">
            <a:schemeClr val="accent2"/>
          </a:lnRef>
          <a:fillRef idx="1">
            <a:schemeClr val="lt1"/>
          </a:fillRef>
          <a:effectRef idx="0">
            <a:schemeClr val="accent2"/>
          </a:effectRef>
          <a:fontRef idx="minor">
            <a:schemeClr val="dk1"/>
          </a:fontRef>
        </p:style>
      </p:pic>
      <p:sp>
        <p:nvSpPr>
          <p:cNvPr id="9" name="ZoneTexte 8">
            <a:extLst>
              <a:ext uri="{FF2B5EF4-FFF2-40B4-BE49-F238E27FC236}">
                <a16:creationId xmlns:a16="http://schemas.microsoft.com/office/drawing/2014/main" id="{38B158DA-3D20-FB6E-256A-9B595291EA04}"/>
              </a:ext>
            </a:extLst>
          </p:cNvPr>
          <p:cNvSpPr txBox="1"/>
          <p:nvPr/>
        </p:nvSpPr>
        <p:spPr>
          <a:xfrm>
            <a:off x="39602" y="1051567"/>
            <a:ext cx="6097836" cy="1200329"/>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indent="-1295400" algn="just"/>
            <a:r>
              <a:rPr lang="fr-FR" b="1" spc="-50" dirty="0">
                <a:ea typeface="Times New Roman" panose="02020603050405020304" pitchFamily="18" charset="0"/>
              </a:rPr>
              <a:t>Rhéostat</a:t>
            </a:r>
          </a:p>
          <a:p>
            <a:pPr indent="-1295400" algn="just"/>
            <a:endParaRPr lang="fr-FR" sz="1800" spc="-50" dirty="0" smtClean="0">
              <a:effectLst/>
              <a:ea typeface="Times New Roman" panose="02020603050405020304" pitchFamily="18" charset="0"/>
            </a:endParaRPr>
          </a:p>
          <a:p>
            <a:pPr indent="-1295400" algn="just"/>
            <a:r>
              <a:rPr lang="fr-FR" sz="1800" spc="-50" dirty="0" smtClean="0">
                <a:effectLst/>
                <a:ea typeface="Times New Roman" panose="02020603050405020304" pitchFamily="18" charset="0"/>
              </a:rPr>
              <a:t>Appareil </a:t>
            </a:r>
            <a:r>
              <a:rPr lang="fr-FR" sz="1800" spc="-50" dirty="0">
                <a:effectLst/>
                <a:ea typeface="Times New Roman" panose="02020603050405020304" pitchFamily="18" charset="0"/>
              </a:rPr>
              <a:t>destiné à faire varier l’intensité dans un circuit en modifiant la valeur de la résistance R à l’aide d’un curseur.</a:t>
            </a:r>
          </a:p>
        </p:txBody>
      </p:sp>
    </p:spTree>
    <p:extLst>
      <p:ext uri="{BB962C8B-B14F-4D97-AF65-F5344CB8AC3E}">
        <p14:creationId xmlns:p14="http://schemas.microsoft.com/office/powerpoint/2010/main" val="74045682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C5DC5BBD-BD47-7357-0562-7CCF84FBBAAD}"/>
              </a:ext>
            </a:extLst>
          </p:cNvPr>
          <p:cNvPicPr>
            <a:picLocks noGrp="1" noChangeAspect="1"/>
          </p:cNvPicPr>
          <p:nvPr>
            <p:ph idx="1"/>
          </p:nvPr>
        </p:nvPicPr>
        <p:blipFill>
          <a:blip r:embed="rId2"/>
          <a:stretch>
            <a:fillRect/>
          </a:stretch>
        </p:blipFill>
        <p:spPr>
          <a:xfrm>
            <a:off x="1059051" y="2273233"/>
            <a:ext cx="10073898" cy="3456122"/>
          </a:xfrm>
        </p:spPr>
      </p:pic>
      <p:sp>
        <p:nvSpPr>
          <p:cNvPr id="7" name="ZoneTexte 6">
            <a:extLst>
              <a:ext uri="{FF2B5EF4-FFF2-40B4-BE49-F238E27FC236}">
                <a16:creationId xmlns:a16="http://schemas.microsoft.com/office/drawing/2014/main" id="{2607D60F-42F2-D953-3EFC-030B0A3124C8}"/>
              </a:ext>
            </a:extLst>
          </p:cNvPr>
          <p:cNvSpPr txBox="1"/>
          <p:nvPr/>
        </p:nvSpPr>
        <p:spPr>
          <a:xfrm>
            <a:off x="872223" y="1245124"/>
            <a:ext cx="10073897" cy="923330"/>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indent="-1295400" algn="just"/>
            <a:r>
              <a:rPr lang="fr-FR" sz="1800" spc="-50" dirty="0">
                <a:effectLst/>
                <a:ea typeface="Times New Roman" panose="02020603050405020304" pitchFamily="18" charset="0"/>
              </a:rPr>
              <a:t>Les contacts de proximité contrôlent la concordance de position de deux éléments dont l’un</a:t>
            </a:r>
            <a:br>
              <a:rPr lang="fr-FR" sz="1800" spc="-50" dirty="0">
                <a:effectLst/>
                <a:ea typeface="Times New Roman" panose="02020603050405020304" pitchFamily="18" charset="0"/>
              </a:rPr>
            </a:br>
            <a:r>
              <a:rPr lang="fr-FR" sz="1800" spc="-50" dirty="0">
                <a:effectLst/>
                <a:ea typeface="Times New Roman" panose="02020603050405020304" pitchFamily="18" charset="0"/>
              </a:rPr>
              <a:t>est mobile (ex, : signalisation de train).</a:t>
            </a:r>
          </a:p>
          <a:p>
            <a:pPr indent="-1295400" algn="just"/>
            <a:r>
              <a:rPr lang="fr-FR" sz="1800" spc="-50" dirty="0">
                <a:effectLst/>
                <a:ea typeface="Times New Roman" panose="02020603050405020304" pitchFamily="18" charset="0"/>
              </a:rPr>
              <a:t>La continuité entre A et B est assurée lorsque l’aimant se trouve près de la surface détectrice.</a:t>
            </a:r>
          </a:p>
        </p:txBody>
      </p:sp>
      <p:sp>
        <p:nvSpPr>
          <p:cNvPr id="9" name="ZoneTexte 8">
            <a:extLst>
              <a:ext uri="{FF2B5EF4-FFF2-40B4-BE49-F238E27FC236}">
                <a16:creationId xmlns:a16="http://schemas.microsoft.com/office/drawing/2014/main" id="{3A863877-1026-4E16-A977-8FE99C695872}"/>
              </a:ext>
            </a:extLst>
          </p:cNvPr>
          <p:cNvSpPr txBox="1"/>
          <p:nvPr/>
        </p:nvSpPr>
        <p:spPr>
          <a:xfrm>
            <a:off x="4194672" y="616484"/>
            <a:ext cx="3120528"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lvl="1">
              <a:spcBef>
                <a:spcPts val="200"/>
              </a:spcBef>
            </a:pPr>
            <a:r>
              <a:rPr lang="fr-FR" sz="1800" b="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CONTACTS DE PROXIMITE</a:t>
            </a:r>
          </a:p>
        </p:txBody>
      </p:sp>
      <p:sp>
        <p:nvSpPr>
          <p:cNvPr id="2" name="ZoneTexte 1">
            <a:extLst>
              <a:ext uri="{FF2B5EF4-FFF2-40B4-BE49-F238E27FC236}">
                <a16:creationId xmlns:a16="http://schemas.microsoft.com/office/drawing/2014/main" id="{C2915C55-3A77-3F09-CD09-95E200EE4506}"/>
              </a:ext>
            </a:extLst>
          </p:cNvPr>
          <p:cNvSpPr txBox="1"/>
          <p:nvPr/>
        </p:nvSpPr>
        <p:spPr>
          <a:xfrm>
            <a:off x="4194672" y="129314"/>
            <a:ext cx="3429000"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lvl="0">
              <a:buSzPts val="1600"/>
            </a:pPr>
            <a:r>
              <a:rPr lang="fr-FR" b="1" kern="0" dirty="0">
                <a:solidFill>
                  <a:srgbClr val="4472C4"/>
                </a:solidFill>
                <a:effectLst/>
                <a:ea typeface="Times New Roman" panose="02020603050405020304" pitchFamily="18" charset="0"/>
                <a:cs typeface="Times New Roman" panose="02020603050405020304" pitchFamily="18" charset="0"/>
              </a:rPr>
              <a:t>APPAREILLAGE DE COMMANDE</a:t>
            </a:r>
          </a:p>
        </p:txBody>
      </p:sp>
    </p:spTree>
    <p:extLst>
      <p:ext uri="{BB962C8B-B14F-4D97-AF65-F5344CB8AC3E}">
        <p14:creationId xmlns:p14="http://schemas.microsoft.com/office/powerpoint/2010/main" val="8375787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3D67B3EB-DE40-E6C5-F4A0-6D8E53A24635}"/>
              </a:ext>
            </a:extLst>
          </p:cNvPr>
          <p:cNvSpPr txBox="1"/>
          <p:nvPr/>
        </p:nvSpPr>
        <p:spPr>
          <a:xfrm>
            <a:off x="746392" y="1290106"/>
            <a:ext cx="10942503" cy="646331"/>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sz="1800" dirty="0">
                <a:solidFill>
                  <a:srgbClr val="000000"/>
                </a:solidFill>
                <a:effectLst/>
                <a:ea typeface="DejaVu Sans" panose="020B0603030804020204" pitchFamily="34" charset="0"/>
              </a:rPr>
              <a:t>C’est le nom attribué à un appareil de commande automatique par l’intermédiaire duquel on crée une modification donnée dans un circuit</a:t>
            </a:r>
            <a:endParaRPr lang="fr-FR" dirty="0"/>
          </a:p>
        </p:txBody>
      </p:sp>
      <p:sp>
        <p:nvSpPr>
          <p:cNvPr id="7" name="ZoneTexte 6">
            <a:extLst>
              <a:ext uri="{FF2B5EF4-FFF2-40B4-BE49-F238E27FC236}">
                <a16:creationId xmlns:a16="http://schemas.microsoft.com/office/drawing/2014/main" id="{0C15458A-1280-18C9-F312-60F2A48DAEFC}"/>
              </a:ext>
            </a:extLst>
          </p:cNvPr>
          <p:cNvSpPr txBox="1"/>
          <p:nvPr/>
        </p:nvSpPr>
        <p:spPr>
          <a:xfrm>
            <a:off x="3456542" y="283897"/>
            <a:ext cx="6097836"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lvl="1">
              <a:spcBef>
                <a:spcPts val="200"/>
              </a:spcBef>
            </a:pPr>
            <a:r>
              <a:rPr lang="fr-FR" sz="1800" b="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APPAREILLAGE DE COMMANDE AUTOMATIQUE </a:t>
            </a:r>
          </a:p>
        </p:txBody>
      </p:sp>
      <p:sp>
        <p:nvSpPr>
          <p:cNvPr id="11" name="ZoneTexte 10">
            <a:extLst>
              <a:ext uri="{FF2B5EF4-FFF2-40B4-BE49-F238E27FC236}">
                <a16:creationId xmlns:a16="http://schemas.microsoft.com/office/drawing/2014/main" id="{59FC2D9E-AC16-E011-E497-8943AC46E969}"/>
              </a:ext>
            </a:extLst>
          </p:cNvPr>
          <p:cNvSpPr txBox="1"/>
          <p:nvPr/>
        </p:nvSpPr>
        <p:spPr>
          <a:xfrm>
            <a:off x="746392" y="4919285"/>
            <a:ext cx="10737801" cy="1200329"/>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buFont typeface="Arial" panose="020B0604020202020204" pitchFamily="34" charset="0"/>
              <a:buChar char="•"/>
            </a:pPr>
            <a:r>
              <a:rPr lang="fr-FR" sz="1800" dirty="0">
                <a:solidFill>
                  <a:srgbClr val="000000"/>
                </a:solidFill>
                <a:effectLst/>
                <a:ea typeface="DejaVu Sans" panose="020B0603030804020204" pitchFamily="34" charset="0"/>
              </a:rPr>
              <a:t>Lorsque on alimente la bobine, le noyau se polarise, aimante la palette mobile en fer doux qui est attirée, les contacts se ferment ou s’ouvrent. </a:t>
            </a:r>
          </a:p>
          <a:p>
            <a:pPr marL="285750" indent="-285750">
              <a:buFont typeface="Arial" panose="020B0604020202020204" pitchFamily="34" charset="0"/>
              <a:buChar char="•"/>
            </a:pPr>
            <a:r>
              <a:rPr lang="fr-FR" sz="1800" dirty="0">
                <a:solidFill>
                  <a:srgbClr val="000000"/>
                </a:solidFill>
                <a:effectLst/>
                <a:ea typeface="DejaVu Sans" panose="020B0603030804020204" pitchFamily="34" charset="0"/>
              </a:rPr>
              <a:t>Lorsque l’on </a:t>
            </a:r>
            <a:r>
              <a:rPr lang="fr-FR" sz="1800" dirty="0" smtClean="0">
                <a:solidFill>
                  <a:srgbClr val="000000"/>
                </a:solidFill>
                <a:effectLst/>
                <a:ea typeface="DejaVu Sans" panose="020B0603030804020204" pitchFamily="34" charset="0"/>
              </a:rPr>
              <a:t>coupe </a:t>
            </a:r>
            <a:r>
              <a:rPr lang="fr-FR" dirty="0">
                <a:solidFill>
                  <a:srgbClr val="000000"/>
                </a:solidFill>
                <a:ea typeface="DejaVu Sans" panose="020B0603030804020204" pitchFamily="34" charset="0"/>
              </a:rPr>
              <a:t>l’</a:t>
            </a:r>
            <a:r>
              <a:rPr lang="fr-FR" sz="1800" dirty="0">
                <a:solidFill>
                  <a:srgbClr val="000000"/>
                </a:solidFill>
                <a:effectLst/>
                <a:ea typeface="DejaVu Sans" panose="020B0603030804020204" pitchFamily="34" charset="0"/>
              </a:rPr>
              <a:t>alimentation de la bobine, les lames élastiques facilitent l’ouverture de l’armature mobile. </a:t>
            </a:r>
          </a:p>
          <a:p>
            <a:pPr marL="285750" indent="-285750">
              <a:buFont typeface="Arial" panose="020B0604020202020204" pitchFamily="34" charset="0"/>
              <a:buChar char="•"/>
            </a:pPr>
            <a:r>
              <a:rPr lang="fr-FR" sz="1800" dirty="0">
                <a:solidFill>
                  <a:srgbClr val="000000"/>
                </a:solidFill>
                <a:effectLst/>
                <a:ea typeface="DejaVu Sans" panose="020B0603030804020204" pitchFamily="34" charset="0"/>
              </a:rPr>
              <a:t>En effet, l’induction rémanente du noyau pourrait la maintenir enclenchée</a:t>
            </a:r>
            <a:endParaRPr lang="fr-FR" dirty="0"/>
          </a:p>
        </p:txBody>
      </p:sp>
      <p:sp>
        <p:nvSpPr>
          <p:cNvPr id="3" name="ZoneTexte 2">
            <a:extLst>
              <a:ext uri="{FF2B5EF4-FFF2-40B4-BE49-F238E27FC236}">
                <a16:creationId xmlns:a16="http://schemas.microsoft.com/office/drawing/2014/main" id="{94790953-87D2-1273-138B-EC9E4734F0E8}"/>
              </a:ext>
            </a:extLst>
          </p:cNvPr>
          <p:cNvSpPr txBox="1"/>
          <p:nvPr/>
        </p:nvSpPr>
        <p:spPr>
          <a:xfrm>
            <a:off x="746393" y="770827"/>
            <a:ext cx="2129009"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lvl="1">
              <a:spcBef>
                <a:spcPts val="200"/>
              </a:spcBef>
            </a:pPr>
            <a:r>
              <a:rPr lang="fr-FR" sz="1800" b="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 RELAIS</a:t>
            </a:r>
          </a:p>
        </p:txBody>
      </p:sp>
      <p:pic>
        <p:nvPicPr>
          <p:cNvPr id="1028" name="Picture 4">
            <a:extLst>
              <a:ext uri="{FF2B5EF4-FFF2-40B4-BE49-F238E27FC236}">
                <a16:creationId xmlns:a16="http://schemas.microsoft.com/office/drawing/2014/main" id="{B421E469-D2A7-A72F-E2E4-CEE46FD7A2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4929" y="2236331"/>
            <a:ext cx="2943225" cy="1895475"/>
          </a:xfrm>
          <a:prstGeom prst="rect">
            <a:avLst/>
          </a:prstGeom>
          <a:noFill/>
          <a:extLst>
            <a:ext uri="{909E8E84-426E-40DD-AFC4-6F175D3DCCD1}">
              <a14:hiddenFill xmlns:a14="http://schemas.microsoft.com/office/drawing/2010/main">
                <a:solidFill>
                  <a:srgbClr val="FFFFFF"/>
                </a:solidFill>
              </a14:hiddenFill>
            </a:ext>
          </a:extLst>
        </p:spPr>
      </p:pic>
      <p:sp>
        <p:nvSpPr>
          <p:cNvPr id="10" name="ZoneTexte 9">
            <a:extLst>
              <a:ext uri="{FF2B5EF4-FFF2-40B4-BE49-F238E27FC236}">
                <a16:creationId xmlns:a16="http://schemas.microsoft.com/office/drawing/2014/main" id="{21B9AA89-5942-2361-93F7-7995B5014D03}"/>
              </a:ext>
            </a:extLst>
          </p:cNvPr>
          <p:cNvSpPr txBox="1"/>
          <p:nvPr/>
        </p:nvSpPr>
        <p:spPr>
          <a:xfrm>
            <a:off x="1810897" y="4131806"/>
            <a:ext cx="3682388" cy="369332"/>
          </a:xfrm>
          <a:prstGeom prst="rect">
            <a:avLst/>
          </a:prstGeom>
          <a:noFill/>
          <a:ln w="12700" cap="flat" cmpd="sng" algn="ctr">
            <a:no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sz="1800" b="1" i="1" dirty="0">
                <a:effectLst/>
                <a:latin typeface="arial" panose="020B0604020202020204" pitchFamily="34" charset="0"/>
              </a:rPr>
              <a:t>Relais inactif (non commandé)</a:t>
            </a:r>
            <a:endParaRPr lang="fr-FR" dirty="0"/>
          </a:p>
        </p:txBody>
      </p:sp>
      <p:sp>
        <p:nvSpPr>
          <p:cNvPr id="13" name="ZoneTexte 12">
            <a:extLst>
              <a:ext uri="{FF2B5EF4-FFF2-40B4-BE49-F238E27FC236}">
                <a16:creationId xmlns:a16="http://schemas.microsoft.com/office/drawing/2014/main" id="{8AC46C18-83F5-219E-6F72-D5BE387B89E4}"/>
              </a:ext>
            </a:extLst>
          </p:cNvPr>
          <p:cNvSpPr txBox="1"/>
          <p:nvPr/>
        </p:nvSpPr>
        <p:spPr>
          <a:xfrm>
            <a:off x="6449343" y="4140352"/>
            <a:ext cx="3682388" cy="369332"/>
          </a:xfrm>
          <a:prstGeom prst="rect">
            <a:avLst/>
          </a:prstGeom>
          <a:noFill/>
          <a:ln w="12700" cap="flat" cmpd="sng" algn="ctr">
            <a:no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sz="1800" b="1" i="1" dirty="0">
                <a:effectLst/>
                <a:latin typeface="arial" panose="020B0604020202020204" pitchFamily="34" charset="0"/>
              </a:rPr>
              <a:t>relais actif (commandé) </a:t>
            </a:r>
            <a:endParaRPr lang="fr-FR" sz="1800" dirty="0">
              <a:effectLst/>
            </a:endParaRPr>
          </a:p>
        </p:txBody>
      </p:sp>
      <p:pic>
        <p:nvPicPr>
          <p:cNvPr id="1030" name="Picture 6">
            <a:extLst>
              <a:ext uri="{FF2B5EF4-FFF2-40B4-BE49-F238E27FC236}">
                <a16:creationId xmlns:a16="http://schemas.microsoft.com/office/drawing/2014/main" id="{DB7FD2DB-CDFA-5D7A-FAFE-71B3DF79A1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47499" y="2252924"/>
            <a:ext cx="2886075" cy="1895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787516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9759A4F6-A484-F56A-7A19-B654CAE6A12E}"/>
              </a:ext>
            </a:extLst>
          </p:cNvPr>
          <p:cNvSpPr txBox="1"/>
          <p:nvPr/>
        </p:nvSpPr>
        <p:spPr>
          <a:xfrm>
            <a:off x="4416797" y="298857"/>
            <a:ext cx="3046684"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marL="0" lvl="1" algn="ctr">
              <a:spcBef>
                <a:spcPts val="200"/>
              </a:spcBef>
            </a:pPr>
            <a:r>
              <a:rPr lang="fr-FR" sz="1800" b="1" dirty="0">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rPr>
              <a:t>UTILISATION DES RELAIS</a:t>
            </a:r>
          </a:p>
        </p:txBody>
      </p:sp>
      <p:sp>
        <p:nvSpPr>
          <p:cNvPr id="7" name="ZoneTexte 6">
            <a:extLst>
              <a:ext uri="{FF2B5EF4-FFF2-40B4-BE49-F238E27FC236}">
                <a16:creationId xmlns:a16="http://schemas.microsoft.com/office/drawing/2014/main" id="{C916F9B5-3B4D-ACB5-3FC3-67876A2C6AFE}"/>
              </a:ext>
            </a:extLst>
          </p:cNvPr>
          <p:cNvSpPr txBox="1"/>
          <p:nvPr/>
        </p:nvSpPr>
        <p:spPr>
          <a:xfrm>
            <a:off x="774853" y="1669205"/>
            <a:ext cx="8035515" cy="2585323"/>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indent="-1295400" algn="just">
              <a:lnSpc>
                <a:spcPct val="150000"/>
              </a:lnSpc>
            </a:pPr>
            <a:r>
              <a:rPr lang="fr-FR" sz="1800" spc="-50" dirty="0" smtClean="0">
                <a:effectLst/>
                <a:ea typeface="Times New Roman" panose="02020603050405020304" pitchFamily="18" charset="0"/>
              </a:rPr>
              <a:t>ils </a:t>
            </a:r>
            <a:r>
              <a:rPr lang="fr-FR" sz="1800" spc="-50" dirty="0">
                <a:effectLst/>
                <a:ea typeface="Times New Roman" panose="02020603050405020304" pitchFamily="18" charset="0"/>
              </a:rPr>
              <a:t>sont utilisés dans les cas suivants :</a:t>
            </a:r>
          </a:p>
          <a:p>
            <a:pPr marL="342900" lvl="0" indent="-342900" algn="just">
              <a:lnSpc>
                <a:spcPct val="150000"/>
              </a:lnSpc>
              <a:buClr>
                <a:srgbClr val="000000"/>
              </a:buClr>
              <a:buSzPts val="1200"/>
              <a:buFont typeface="Symbol" panose="05050102010706020507" pitchFamily="18" charset="2"/>
              <a:buChar char="-"/>
              <a:tabLst>
                <a:tab pos="182880" algn="l"/>
              </a:tabLst>
            </a:pPr>
            <a:r>
              <a:rPr lang="fr-FR" sz="1800" u="none" strike="noStrike" spc="-50" dirty="0">
                <a:effectLst/>
                <a:ea typeface="Times New Roman" panose="02020603050405020304" pitchFamily="18" charset="0"/>
                <a:cs typeface="Times New Roman" panose="02020603050405020304" pitchFamily="18" charset="0"/>
              </a:rPr>
              <a:t>Lorsque le circuit que l’on veut commander est éloigné du panneau de commande.</a:t>
            </a:r>
          </a:p>
          <a:p>
            <a:pPr marL="342900" lvl="0" indent="-342900" algn="l">
              <a:lnSpc>
                <a:spcPct val="150000"/>
              </a:lnSpc>
              <a:buClr>
                <a:srgbClr val="000000"/>
              </a:buClr>
              <a:buSzPts val="1200"/>
              <a:buFont typeface="Symbol" panose="05050102010706020507" pitchFamily="18" charset="2"/>
              <a:buChar char="-"/>
              <a:tabLst>
                <a:tab pos="182880" algn="l"/>
              </a:tabLst>
            </a:pPr>
            <a:r>
              <a:rPr lang="fr-FR" sz="1800" u="none" strike="noStrike" spc="-50" dirty="0">
                <a:effectLst/>
                <a:ea typeface="Times New Roman" panose="02020603050405020304" pitchFamily="18" charset="0"/>
                <a:cs typeface="Times New Roman" panose="02020603050405020304" pitchFamily="18" charset="0"/>
              </a:rPr>
              <a:t>Lorsque la servitude dont on veut assurer le fonctionnement absorbe une intensité telle que cela impliquerait l’utilisation d’un interrupteur de fort-calibre.</a:t>
            </a:r>
          </a:p>
          <a:p>
            <a:pPr marL="342900" lvl="0" indent="-342900" algn="just">
              <a:lnSpc>
                <a:spcPct val="150000"/>
              </a:lnSpc>
              <a:buClr>
                <a:srgbClr val="000000"/>
              </a:buClr>
              <a:buSzPts val="1200"/>
              <a:buFont typeface="Symbol" panose="05050102010706020507" pitchFamily="18" charset="2"/>
              <a:buChar char="-"/>
              <a:tabLst>
                <a:tab pos="182880" algn="l"/>
              </a:tabLst>
            </a:pPr>
            <a:r>
              <a:rPr lang="fr-FR" sz="1800" u="none" strike="noStrike" spc="-50" dirty="0">
                <a:effectLst/>
                <a:ea typeface="Times New Roman" panose="02020603050405020304" pitchFamily="18" charset="0"/>
                <a:cs typeface="Times New Roman" panose="02020603050405020304" pitchFamily="18" charset="0"/>
              </a:rPr>
              <a:t>Lorsque l’on veut assurer des temporisations dans le fonctionnement de certaines </a:t>
            </a:r>
            <a:r>
              <a:rPr lang="fr-FR" sz="1800" dirty="0">
                <a:solidFill>
                  <a:srgbClr val="000000"/>
                </a:solidFill>
                <a:effectLst/>
                <a:ea typeface="DejaVu Sans" panose="020B0603030804020204" pitchFamily="34" charset="0"/>
              </a:rPr>
              <a:t>servitudes ainsi que des séquences de fonctionnement</a:t>
            </a:r>
            <a:endParaRPr lang="fr-FR" dirty="0"/>
          </a:p>
        </p:txBody>
      </p:sp>
      <p:pic>
        <p:nvPicPr>
          <p:cNvPr id="4" name="Picture 6">
            <a:extLst>
              <a:ext uri="{FF2B5EF4-FFF2-40B4-BE49-F238E27FC236}">
                <a16:creationId xmlns:a16="http://schemas.microsoft.com/office/drawing/2014/main" id="{DB7FD2DB-CDFA-5D7A-FAFE-71B3DF79A1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09931" y="1919292"/>
            <a:ext cx="2886075" cy="1895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993497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 8">
            <a:extLst>
              <a:ext uri="{FF2B5EF4-FFF2-40B4-BE49-F238E27FC236}">
                <a16:creationId xmlns:a16="http://schemas.microsoft.com/office/drawing/2014/main" id="{92014227-303A-BE4F-60DD-32CD0EEE5D0E}"/>
              </a:ext>
            </a:extLst>
          </p:cNvPr>
          <p:cNvPicPr>
            <a:picLocks noChangeAspect="1"/>
          </p:cNvPicPr>
          <p:nvPr/>
        </p:nvPicPr>
        <p:blipFill>
          <a:blip r:embed="rId2"/>
          <a:stretch>
            <a:fillRect/>
          </a:stretch>
        </p:blipFill>
        <p:spPr>
          <a:xfrm>
            <a:off x="7775191" y="374726"/>
            <a:ext cx="4139725" cy="2800960"/>
          </a:xfrm>
          <a:prstGeom prst="rect">
            <a:avLst/>
          </a:prstGeom>
        </p:spPr>
        <p:style>
          <a:lnRef idx="2">
            <a:schemeClr val="accent2"/>
          </a:lnRef>
          <a:fillRef idx="1">
            <a:schemeClr val="lt1"/>
          </a:fillRef>
          <a:effectRef idx="0">
            <a:schemeClr val="accent2"/>
          </a:effectRef>
          <a:fontRef idx="minor">
            <a:schemeClr val="dk1"/>
          </a:fontRef>
        </p:style>
      </p:pic>
      <p:sp>
        <p:nvSpPr>
          <p:cNvPr id="12" name="ZoneTexte 11">
            <a:extLst>
              <a:ext uri="{FF2B5EF4-FFF2-40B4-BE49-F238E27FC236}">
                <a16:creationId xmlns:a16="http://schemas.microsoft.com/office/drawing/2014/main" id="{A539E549-E929-7ADC-6473-515D55FF9E22}"/>
              </a:ext>
            </a:extLst>
          </p:cNvPr>
          <p:cNvSpPr txBox="1"/>
          <p:nvPr/>
        </p:nvSpPr>
        <p:spPr>
          <a:xfrm>
            <a:off x="539827" y="920283"/>
            <a:ext cx="7096649" cy="2126864"/>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nSpc>
                <a:spcPct val="150000"/>
              </a:lnSpc>
            </a:pPr>
            <a:r>
              <a:rPr lang="fr-FR" sz="1800" b="1" u="none" strike="noStrike" spc="-50" dirty="0">
                <a:effectLst/>
                <a:ea typeface="Times New Roman" panose="02020603050405020304" pitchFamily="18" charset="0"/>
                <a:cs typeface="Times New Roman" panose="02020603050405020304" pitchFamily="18" charset="0"/>
              </a:rPr>
              <a:t>RELAIS CONTACTEUR</a:t>
            </a:r>
          </a:p>
          <a:p>
            <a:pPr>
              <a:lnSpc>
                <a:spcPct val="150000"/>
              </a:lnSpc>
            </a:pPr>
            <a:r>
              <a:rPr lang="fr-FR" dirty="0"/>
              <a:t>C’est un relais qui se ferme sous l’effet d’une force électromagnétique développée par le courant qui le parcourt.</a:t>
            </a:r>
          </a:p>
          <a:p>
            <a:pPr>
              <a:lnSpc>
                <a:spcPct val="150000"/>
              </a:lnSpc>
            </a:pPr>
            <a:r>
              <a:rPr lang="fr-FR" dirty="0"/>
              <a:t>La position repos des contacts correspond au relais non excité.</a:t>
            </a:r>
          </a:p>
          <a:p>
            <a:pPr>
              <a:lnSpc>
                <a:spcPct val="150000"/>
              </a:lnSpc>
            </a:pPr>
            <a:r>
              <a:rPr lang="fr-FR" dirty="0"/>
              <a:t>La position travail des contacts correspond au relais excité.</a:t>
            </a:r>
          </a:p>
        </p:txBody>
      </p:sp>
      <p:pic>
        <p:nvPicPr>
          <p:cNvPr id="4" name="Espace réservé du contenu 4">
            <a:extLst>
              <a:ext uri="{FF2B5EF4-FFF2-40B4-BE49-F238E27FC236}">
                <a16:creationId xmlns:a16="http://schemas.microsoft.com/office/drawing/2014/main" id="{501BBD88-A358-62B3-E8F2-8028C923BCD1}"/>
              </a:ext>
            </a:extLst>
          </p:cNvPr>
          <p:cNvPicPr>
            <a:picLocks noGrp="1" noChangeAspect="1"/>
          </p:cNvPicPr>
          <p:nvPr>
            <p:ph idx="1"/>
          </p:nvPr>
        </p:nvPicPr>
        <p:blipFill>
          <a:blip r:embed="rId3"/>
          <a:stretch>
            <a:fillRect/>
          </a:stretch>
        </p:blipFill>
        <p:spPr>
          <a:xfrm>
            <a:off x="7775191" y="3681468"/>
            <a:ext cx="4139725" cy="2593878"/>
          </a:xfrm>
        </p:spPr>
        <p:style>
          <a:lnRef idx="2">
            <a:schemeClr val="accent2"/>
          </a:lnRef>
          <a:fillRef idx="1">
            <a:schemeClr val="lt1"/>
          </a:fillRef>
          <a:effectRef idx="0">
            <a:schemeClr val="accent2"/>
          </a:effectRef>
          <a:fontRef idx="minor">
            <a:schemeClr val="dk1"/>
          </a:fontRef>
        </p:style>
      </p:pic>
      <p:sp>
        <p:nvSpPr>
          <p:cNvPr id="6" name="ZoneTexte 5">
            <a:extLst>
              <a:ext uri="{FF2B5EF4-FFF2-40B4-BE49-F238E27FC236}">
                <a16:creationId xmlns:a16="http://schemas.microsoft.com/office/drawing/2014/main" id="{B167DCD2-59BC-C5B4-C373-E55D2549843E}"/>
              </a:ext>
            </a:extLst>
          </p:cNvPr>
          <p:cNvSpPr txBox="1"/>
          <p:nvPr/>
        </p:nvSpPr>
        <p:spPr>
          <a:xfrm>
            <a:off x="539827" y="4484657"/>
            <a:ext cx="6097836" cy="923330"/>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sz="1800" b="1" dirty="0">
                <a:solidFill>
                  <a:srgbClr val="000000"/>
                </a:solidFill>
                <a:effectLst/>
                <a:ea typeface="DejaVu Sans" panose="020B0603030804020204" pitchFamily="34" charset="0"/>
              </a:rPr>
              <a:t>RELAIS </a:t>
            </a:r>
            <a:r>
              <a:rPr lang="fr-FR" sz="1800" b="1" dirty="0" smtClean="0">
                <a:solidFill>
                  <a:srgbClr val="000000"/>
                </a:solidFill>
                <a:effectLst/>
                <a:ea typeface="DejaVu Sans" panose="020B0603030804020204" pitchFamily="34" charset="0"/>
              </a:rPr>
              <a:t>RUPTEUR</a:t>
            </a:r>
          </a:p>
          <a:p>
            <a:endParaRPr lang="fr-FR" b="1" dirty="0"/>
          </a:p>
          <a:p>
            <a:r>
              <a:rPr lang="fr-FR" sz="1800" b="0" i="0" u="none" strike="noStrike" spc="-50" dirty="0">
                <a:solidFill>
                  <a:srgbClr val="000000"/>
                </a:solidFill>
                <a:effectLst/>
                <a:ea typeface="DejaVu Sans" panose="020B0603030804020204" pitchFamily="34" charset="0"/>
                <a:cs typeface="Times New Roman" panose="02020603050405020304" pitchFamily="18" charset="0"/>
              </a:rPr>
              <a:t>Relais dont le contact est fermé en position repos</a:t>
            </a:r>
            <a:endParaRPr lang="fr-FR" dirty="0"/>
          </a:p>
        </p:txBody>
      </p:sp>
      <p:sp>
        <p:nvSpPr>
          <p:cNvPr id="8" name="ZoneTexte 7">
            <a:extLst>
              <a:ext uri="{FF2B5EF4-FFF2-40B4-BE49-F238E27FC236}">
                <a16:creationId xmlns:a16="http://schemas.microsoft.com/office/drawing/2014/main" id="{94790953-87D2-1273-138B-EC9E4734F0E8}"/>
              </a:ext>
            </a:extLst>
          </p:cNvPr>
          <p:cNvSpPr txBox="1"/>
          <p:nvPr/>
        </p:nvSpPr>
        <p:spPr>
          <a:xfrm>
            <a:off x="4749982" y="190060"/>
            <a:ext cx="2129009"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lvl="1">
              <a:spcBef>
                <a:spcPts val="200"/>
              </a:spcBef>
            </a:pPr>
            <a:r>
              <a:rPr lang="fr-FR" sz="1800" b="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 RELAIS</a:t>
            </a:r>
          </a:p>
        </p:txBody>
      </p:sp>
    </p:spTree>
    <p:extLst>
      <p:ext uri="{BB962C8B-B14F-4D97-AF65-F5344CB8AC3E}">
        <p14:creationId xmlns:p14="http://schemas.microsoft.com/office/powerpoint/2010/main" val="420778664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7E9B6BEA-AEFB-4D5A-5D38-4CBBD5E9B7D6}"/>
              </a:ext>
            </a:extLst>
          </p:cNvPr>
          <p:cNvPicPr>
            <a:picLocks noGrp="1" noChangeAspect="1"/>
          </p:cNvPicPr>
          <p:nvPr>
            <p:ph idx="1"/>
          </p:nvPr>
        </p:nvPicPr>
        <p:blipFill rotWithShape="1">
          <a:blip r:embed="rId2"/>
          <a:srcRect r="64845"/>
          <a:stretch/>
        </p:blipFill>
        <p:spPr>
          <a:xfrm>
            <a:off x="9089919" y="1693838"/>
            <a:ext cx="2669691" cy="3053166"/>
          </a:xfrm>
        </p:spPr>
        <p:style>
          <a:lnRef idx="2">
            <a:schemeClr val="accent2"/>
          </a:lnRef>
          <a:fillRef idx="1">
            <a:schemeClr val="lt1"/>
          </a:fillRef>
          <a:effectRef idx="0">
            <a:schemeClr val="accent2"/>
          </a:effectRef>
          <a:fontRef idx="minor">
            <a:schemeClr val="dk1"/>
          </a:fontRef>
        </p:style>
      </p:pic>
      <p:sp>
        <p:nvSpPr>
          <p:cNvPr id="7" name="ZoneTexte 6">
            <a:extLst>
              <a:ext uri="{FF2B5EF4-FFF2-40B4-BE49-F238E27FC236}">
                <a16:creationId xmlns:a16="http://schemas.microsoft.com/office/drawing/2014/main" id="{20D129A5-9A51-8F81-EA62-CFA90E1AFB01}"/>
              </a:ext>
            </a:extLst>
          </p:cNvPr>
          <p:cNvSpPr txBox="1"/>
          <p:nvPr/>
        </p:nvSpPr>
        <p:spPr>
          <a:xfrm>
            <a:off x="316621" y="1561938"/>
            <a:ext cx="8382536" cy="3554819"/>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just"/>
            <a:r>
              <a:rPr lang="fr-FR" sz="1800" b="1" spc="-50" dirty="0">
                <a:effectLst/>
                <a:ea typeface="Times New Roman" panose="02020603050405020304" pitchFamily="18" charset="0"/>
              </a:rPr>
              <a:t>Relais Economiseur</a:t>
            </a:r>
            <a:r>
              <a:rPr lang="fr-FR" sz="1800" b="1" spc="-50" dirty="0" smtClean="0">
                <a:effectLst/>
                <a:ea typeface="Times New Roman" panose="02020603050405020304" pitchFamily="18" charset="0"/>
              </a:rPr>
              <a:t>:</a:t>
            </a:r>
          </a:p>
          <a:p>
            <a:pPr algn="just"/>
            <a:endParaRPr lang="fr-FR" sz="1800" b="1" dirty="0">
              <a:solidFill>
                <a:srgbClr val="000000"/>
              </a:solidFill>
              <a:effectLst/>
              <a:ea typeface="DejaVu Sans" panose="020B0603030804020204" pitchFamily="34" charset="0"/>
            </a:endParaRPr>
          </a:p>
          <a:p>
            <a:pPr marL="285750" indent="-285750" algn="just">
              <a:lnSpc>
                <a:spcPct val="150000"/>
              </a:lnSpc>
              <a:buFont typeface="Arial" panose="020B0604020202020204" pitchFamily="34" charset="0"/>
              <a:buChar char="•"/>
            </a:pPr>
            <a:r>
              <a:rPr lang="fr-FR" sz="1800" dirty="0">
                <a:solidFill>
                  <a:srgbClr val="000000"/>
                </a:solidFill>
                <a:effectLst/>
                <a:ea typeface="DejaVu Sans" panose="020B0603030804020204" pitchFamily="34" charset="0"/>
              </a:rPr>
              <a:t>Lorsque l’enroulement est sous tension, une fraction du bobinage (a) est traversé par le courant d’alimentation</a:t>
            </a:r>
          </a:p>
          <a:p>
            <a:pPr marL="285750" indent="-285750" algn="just">
              <a:lnSpc>
                <a:spcPct val="150000"/>
              </a:lnSpc>
              <a:buFont typeface="Arial" panose="020B0604020202020204" pitchFamily="34" charset="0"/>
              <a:buChar char="•"/>
            </a:pPr>
            <a:r>
              <a:rPr lang="fr-FR" sz="1800" dirty="0">
                <a:solidFill>
                  <a:srgbClr val="000000"/>
                </a:solidFill>
                <a:effectLst/>
                <a:ea typeface="DejaVu Sans" panose="020B0603030804020204" pitchFamily="34" charset="0"/>
              </a:rPr>
              <a:t>l’intensité est élevée dans cette fraction d’enroulement, le relais s’excite, les contacts basculent, ce qui a pour effet de </a:t>
            </a:r>
            <a:r>
              <a:rPr lang="fr-FR" sz="1800" dirty="0" err="1">
                <a:solidFill>
                  <a:srgbClr val="000000"/>
                </a:solidFill>
                <a:effectLst/>
                <a:ea typeface="DejaVu Sans" panose="020B0603030804020204" pitchFamily="34" charset="0"/>
              </a:rPr>
              <a:t>décourcircuiter</a:t>
            </a:r>
            <a:r>
              <a:rPr lang="fr-FR" sz="1800" dirty="0">
                <a:solidFill>
                  <a:srgbClr val="000000"/>
                </a:solidFill>
                <a:effectLst/>
                <a:ea typeface="DejaVu Sans" panose="020B0603030804020204" pitchFamily="34" charset="0"/>
              </a:rPr>
              <a:t> la fraction (b), l’intensité décroît, il en résulte une réduction de réchauffement du relais, les ampères</a:t>
            </a:r>
            <a:br>
              <a:rPr lang="fr-FR" sz="1800" dirty="0">
                <a:solidFill>
                  <a:srgbClr val="000000"/>
                </a:solidFill>
                <a:effectLst/>
                <a:ea typeface="DejaVu Sans" panose="020B0603030804020204" pitchFamily="34" charset="0"/>
              </a:rPr>
            </a:br>
            <a:r>
              <a:rPr lang="fr-FR" sz="1800" dirty="0">
                <a:solidFill>
                  <a:srgbClr val="000000"/>
                </a:solidFill>
                <a:effectLst/>
                <a:ea typeface="DejaVu Sans" panose="020B0603030804020204" pitchFamily="34" charset="0"/>
              </a:rPr>
              <a:t>tours magnétisants restent suffisants pour maintenir les contacts dans leur position travail</a:t>
            </a:r>
            <a:endParaRPr lang="fr-FR" dirty="0"/>
          </a:p>
        </p:txBody>
      </p:sp>
      <p:sp>
        <p:nvSpPr>
          <p:cNvPr id="4" name="ZoneTexte 3">
            <a:extLst>
              <a:ext uri="{FF2B5EF4-FFF2-40B4-BE49-F238E27FC236}">
                <a16:creationId xmlns:a16="http://schemas.microsoft.com/office/drawing/2014/main" id="{94790953-87D2-1273-138B-EC9E4734F0E8}"/>
              </a:ext>
            </a:extLst>
          </p:cNvPr>
          <p:cNvSpPr txBox="1"/>
          <p:nvPr/>
        </p:nvSpPr>
        <p:spPr>
          <a:xfrm>
            <a:off x="4997117" y="223951"/>
            <a:ext cx="2129009"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lvl="1">
              <a:spcBef>
                <a:spcPts val="200"/>
              </a:spcBef>
            </a:pPr>
            <a:r>
              <a:rPr lang="fr-FR" sz="1800" b="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 RELAIS</a:t>
            </a:r>
          </a:p>
        </p:txBody>
      </p:sp>
    </p:spTree>
    <p:extLst>
      <p:ext uri="{BB962C8B-B14F-4D97-AF65-F5344CB8AC3E}">
        <p14:creationId xmlns:p14="http://schemas.microsoft.com/office/powerpoint/2010/main" val="40719618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ZoneTexte 8">
            <a:extLst>
              <a:ext uri="{FF2B5EF4-FFF2-40B4-BE49-F238E27FC236}">
                <a16:creationId xmlns:a16="http://schemas.microsoft.com/office/drawing/2014/main" id="{D16C86A8-A916-B87F-9D5B-A4AB3F12157D}"/>
              </a:ext>
            </a:extLst>
          </p:cNvPr>
          <p:cNvSpPr txBox="1"/>
          <p:nvPr/>
        </p:nvSpPr>
        <p:spPr>
          <a:xfrm>
            <a:off x="2779660" y="301296"/>
            <a:ext cx="6097836"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tabLst>
                <a:tab pos="660400" algn="l"/>
              </a:tabLst>
            </a:pPr>
            <a:r>
              <a:rPr kumimoji="0" lang="fr-FR" altLang="fr-FR" sz="1800" b="0" i="0" u="none" strike="noStrike" cap="none" normalizeH="0" baseline="0" dirty="0">
                <a:ln>
                  <a:noFill/>
                </a:ln>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D</a:t>
            </a:r>
            <a:r>
              <a:rPr kumimoji="0" lang="fr-FR" altLang="fr-FR" sz="1800" b="0" i="0" u="none" strike="noStrike" cap="none" normalizeH="0" baseline="0" dirty="0" bmk="">
                <a:ln>
                  <a:noFill/>
                </a:ln>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IFFERENTES FORMES D’ENERGIE UTILISEES A BORD</a:t>
            </a:r>
            <a:endParaRPr kumimoji="0" lang="fr-FR" altLang="fr-FR" sz="1800" b="0" i="0" u="none" strike="noStrike" cap="none" normalizeH="0" baseline="0" dirty="0">
              <a:ln>
                <a:noFill/>
              </a:ln>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endParaRPr>
          </a:p>
        </p:txBody>
      </p:sp>
      <p:sp>
        <p:nvSpPr>
          <p:cNvPr id="2" name="ZoneTexte 1">
            <a:extLst>
              <a:ext uri="{FF2B5EF4-FFF2-40B4-BE49-F238E27FC236}">
                <a16:creationId xmlns:a16="http://schemas.microsoft.com/office/drawing/2014/main" id="{77A20F7B-6E43-1A24-2BFA-6C109BF5C4EB}"/>
              </a:ext>
            </a:extLst>
          </p:cNvPr>
          <p:cNvSpPr txBox="1"/>
          <p:nvPr/>
        </p:nvSpPr>
        <p:spPr>
          <a:xfrm>
            <a:off x="3474287" y="1767189"/>
            <a:ext cx="4534096" cy="2230739"/>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marL="0" marR="0" lvl="0" indent="0" algn="l" defTabSz="914400" rtl="0" eaLnBrk="0" fontAlgn="base" latinLnBrk="0" hangingPunct="0">
              <a:lnSpc>
                <a:spcPct val="200000"/>
              </a:lnSpc>
              <a:spcBef>
                <a:spcPct val="0"/>
              </a:spcBef>
              <a:spcAft>
                <a:spcPct val="0"/>
              </a:spcAft>
              <a:buClrTx/>
              <a:buSzTx/>
              <a:buFontTx/>
              <a:buNone/>
              <a:tabLst>
                <a:tab pos="660400" algn="l"/>
              </a:tabLst>
            </a:pPr>
            <a:r>
              <a:rPr kumimoji="0" lang="fr-FR" altLang="fr-FR" sz="1800" b="0" i="0" u="none" strike="noStrike" cap="none" normalizeH="0" baseline="0" dirty="0">
                <a:ln>
                  <a:noFill/>
                </a:ln>
                <a:solidFill>
                  <a:schemeClr val="tx1"/>
                </a:solidFill>
                <a:effectLst/>
                <a:ea typeface="Times New Roman" panose="02020603050405020304" pitchFamily="18" charset="0"/>
              </a:rPr>
              <a:t>Trois formes d'énergie sont utilisées à bord :</a:t>
            </a:r>
            <a:endParaRPr kumimoji="0" lang="fr-FR" altLang="fr-FR" sz="1100" b="0" i="0" u="none" strike="noStrike" cap="none" normalizeH="0" baseline="0" dirty="0">
              <a:ln>
                <a:noFill/>
              </a:ln>
              <a:solidFill>
                <a:schemeClr val="tx1"/>
              </a:solidFill>
              <a:effectLst/>
            </a:endParaRPr>
          </a:p>
          <a:p>
            <a:pPr marL="285750" marR="0" lvl="0" indent="-285750" algn="l" defTabSz="914400" rtl="0" eaLnBrk="0" fontAlgn="base" latinLnBrk="0" hangingPunct="0">
              <a:lnSpc>
                <a:spcPct val="200000"/>
              </a:lnSpc>
              <a:spcBef>
                <a:spcPct val="0"/>
              </a:spcBef>
              <a:spcAft>
                <a:spcPct val="0"/>
              </a:spcAft>
              <a:buClrTx/>
              <a:buSzTx/>
              <a:buFont typeface="Wingdings" panose="05000000000000000000" pitchFamily="2" charset="2"/>
              <a:buChar char="ü"/>
              <a:tabLst>
                <a:tab pos="660400" algn="l"/>
              </a:tabLst>
            </a:pPr>
            <a:r>
              <a:rPr kumimoji="0" lang="fr-FR" altLang="fr-FR" sz="1800" b="0" i="0" u="none" strike="noStrike" cap="none" normalizeH="0" baseline="0" dirty="0">
                <a:ln>
                  <a:noFill/>
                </a:ln>
                <a:solidFill>
                  <a:schemeClr val="tx1"/>
                </a:solidFill>
                <a:effectLst/>
                <a:ea typeface="Times New Roman" panose="02020603050405020304" pitchFamily="18" charset="0"/>
              </a:rPr>
              <a:t>Hydraulique</a:t>
            </a:r>
            <a:endParaRPr kumimoji="0" lang="fr-FR" altLang="fr-FR" sz="1100" b="0" i="0" u="none" strike="noStrike" cap="none" normalizeH="0" baseline="0" dirty="0">
              <a:ln>
                <a:noFill/>
              </a:ln>
              <a:solidFill>
                <a:schemeClr val="tx1"/>
              </a:solidFill>
              <a:effectLst/>
            </a:endParaRPr>
          </a:p>
          <a:p>
            <a:pPr marL="285750" marR="0" lvl="0" indent="-285750" algn="l" defTabSz="914400" rtl="0" eaLnBrk="0" fontAlgn="base" latinLnBrk="0" hangingPunct="0">
              <a:lnSpc>
                <a:spcPct val="200000"/>
              </a:lnSpc>
              <a:spcBef>
                <a:spcPct val="0"/>
              </a:spcBef>
              <a:spcAft>
                <a:spcPct val="0"/>
              </a:spcAft>
              <a:buClrTx/>
              <a:buSzTx/>
              <a:buFont typeface="Wingdings" panose="05000000000000000000" pitchFamily="2" charset="2"/>
              <a:buChar char="ü"/>
              <a:tabLst>
                <a:tab pos="660400" algn="l"/>
              </a:tabLst>
            </a:pPr>
            <a:r>
              <a:rPr kumimoji="0" lang="fr-FR" altLang="fr-FR" sz="1800" b="0" i="0" u="none" strike="noStrike" cap="none" normalizeH="0" baseline="0" dirty="0">
                <a:ln>
                  <a:noFill/>
                </a:ln>
                <a:solidFill>
                  <a:schemeClr val="tx1"/>
                </a:solidFill>
                <a:effectLst/>
                <a:ea typeface="Times New Roman" panose="02020603050405020304" pitchFamily="18" charset="0"/>
              </a:rPr>
              <a:t>Pneumatique</a:t>
            </a:r>
            <a:endParaRPr kumimoji="0" lang="fr-FR" altLang="fr-FR" sz="1100" b="0" i="0" u="none" strike="noStrike" cap="none" normalizeH="0" baseline="0" dirty="0">
              <a:ln>
                <a:noFill/>
              </a:ln>
              <a:solidFill>
                <a:schemeClr val="tx1"/>
              </a:solidFill>
              <a:effectLst/>
            </a:endParaRPr>
          </a:p>
          <a:p>
            <a:pPr marL="285750" marR="0" lvl="0" indent="-285750" algn="l" defTabSz="914400" rtl="0" eaLnBrk="0" fontAlgn="base" latinLnBrk="0" hangingPunct="0">
              <a:lnSpc>
                <a:spcPct val="200000"/>
              </a:lnSpc>
              <a:spcBef>
                <a:spcPct val="0"/>
              </a:spcBef>
              <a:spcAft>
                <a:spcPct val="0"/>
              </a:spcAft>
              <a:buClrTx/>
              <a:buSzTx/>
              <a:buFont typeface="Wingdings" panose="05000000000000000000" pitchFamily="2" charset="2"/>
              <a:buChar char="ü"/>
              <a:tabLst>
                <a:tab pos="660400" algn="l"/>
              </a:tabLst>
            </a:pPr>
            <a:r>
              <a:rPr kumimoji="0" lang="fr-FR" altLang="fr-FR" sz="1800" b="0" i="0" u="none" strike="noStrike" cap="none" normalizeH="0" baseline="0" dirty="0">
                <a:ln>
                  <a:noFill/>
                </a:ln>
                <a:solidFill>
                  <a:schemeClr val="tx1"/>
                </a:solidFill>
                <a:effectLst/>
                <a:ea typeface="Times New Roman" panose="02020603050405020304" pitchFamily="18" charset="0"/>
              </a:rPr>
              <a:t>Electrique</a:t>
            </a:r>
            <a:endParaRPr kumimoji="0" lang="fr-FR" altLang="fr-FR" sz="1100" b="0" i="0" u="none" strike="noStrike" cap="none" normalizeH="0" baseline="0" dirty="0">
              <a:ln>
                <a:noFill/>
              </a:ln>
              <a:solidFill>
                <a:schemeClr val="tx1"/>
              </a:solidFill>
              <a:effectLst/>
            </a:endParaRPr>
          </a:p>
        </p:txBody>
      </p:sp>
    </p:spTree>
    <p:extLst>
      <p:ext uri="{BB962C8B-B14F-4D97-AF65-F5344CB8AC3E}">
        <p14:creationId xmlns:p14="http://schemas.microsoft.com/office/powerpoint/2010/main" val="280035878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21DC5DB4-0FA1-5B41-683E-EF686163D9D5}"/>
              </a:ext>
            </a:extLst>
          </p:cNvPr>
          <p:cNvSpPr txBox="1"/>
          <p:nvPr/>
        </p:nvSpPr>
        <p:spPr>
          <a:xfrm>
            <a:off x="1010797" y="3089554"/>
            <a:ext cx="6745078" cy="1477328"/>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gn="just">
              <a:buFont typeface="Arial" panose="020B0604020202020204" pitchFamily="34" charset="0"/>
              <a:buChar char="•"/>
            </a:pPr>
            <a:r>
              <a:rPr lang="fr-FR" sz="1800" dirty="0">
                <a:solidFill>
                  <a:srgbClr val="000000"/>
                </a:solidFill>
                <a:effectLst/>
                <a:ea typeface="DejaVu Sans" panose="020B0603030804020204" pitchFamily="34" charset="0"/>
              </a:rPr>
              <a:t>Dès la mise sous tension du relais, le courant traversant l’enroulement est maximum. </a:t>
            </a:r>
          </a:p>
          <a:p>
            <a:pPr marL="285750" indent="-285750" algn="just">
              <a:buFont typeface="Arial" panose="020B0604020202020204" pitchFamily="34" charset="0"/>
              <a:buChar char="•"/>
            </a:pPr>
            <a:r>
              <a:rPr lang="fr-FR" sz="1800" dirty="0">
                <a:solidFill>
                  <a:srgbClr val="000000"/>
                </a:solidFill>
                <a:effectLst/>
                <a:ea typeface="DejaVu Sans" panose="020B0603030804020204" pitchFamily="34" charset="0"/>
              </a:rPr>
              <a:t>Les contacts passent en position travail, la résistance R est insérée avec l’enroulement</a:t>
            </a:r>
          </a:p>
          <a:p>
            <a:pPr marL="285750" indent="-285750" algn="just">
              <a:buFont typeface="Arial" panose="020B0604020202020204" pitchFamily="34" charset="0"/>
              <a:buChar char="•"/>
            </a:pPr>
            <a:r>
              <a:rPr lang="fr-FR" sz="1800" dirty="0">
                <a:solidFill>
                  <a:srgbClr val="000000"/>
                </a:solidFill>
                <a:effectLst/>
                <a:ea typeface="DejaVu Sans" panose="020B0603030804020204" pitchFamily="34" charset="0"/>
              </a:rPr>
              <a:t>l’intensité décroît, réchauffement est sensiblement réduit.</a:t>
            </a:r>
          </a:p>
        </p:txBody>
      </p:sp>
      <p:pic>
        <p:nvPicPr>
          <p:cNvPr id="6" name="Espace réservé du contenu 4">
            <a:extLst>
              <a:ext uri="{FF2B5EF4-FFF2-40B4-BE49-F238E27FC236}">
                <a16:creationId xmlns:a16="http://schemas.microsoft.com/office/drawing/2014/main" id="{27E5B078-A0C1-500A-AF57-F6A0878460C4}"/>
              </a:ext>
            </a:extLst>
          </p:cNvPr>
          <p:cNvPicPr>
            <a:picLocks noGrp="1" noChangeAspect="1"/>
          </p:cNvPicPr>
          <p:nvPr>
            <p:ph idx="1"/>
          </p:nvPr>
        </p:nvPicPr>
        <p:blipFill rotWithShape="1">
          <a:blip r:embed="rId2"/>
          <a:srcRect l="57931"/>
          <a:stretch/>
        </p:blipFill>
        <p:spPr>
          <a:xfrm>
            <a:off x="8096541" y="2065887"/>
            <a:ext cx="3194830" cy="3053166"/>
          </a:xfrm>
        </p:spPr>
        <p:style>
          <a:lnRef idx="2">
            <a:schemeClr val="accent2"/>
          </a:lnRef>
          <a:fillRef idx="1">
            <a:schemeClr val="lt1"/>
          </a:fillRef>
          <a:effectRef idx="0">
            <a:schemeClr val="accent2"/>
          </a:effectRef>
          <a:fontRef idx="minor">
            <a:schemeClr val="dk1"/>
          </a:fontRef>
        </p:style>
      </p:pic>
      <p:sp>
        <p:nvSpPr>
          <p:cNvPr id="8" name="ZoneTexte 7">
            <a:extLst>
              <a:ext uri="{FF2B5EF4-FFF2-40B4-BE49-F238E27FC236}">
                <a16:creationId xmlns:a16="http://schemas.microsoft.com/office/drawing/2014/main" id="{C1C90FEF-41EA-59A2-B0C4-EFD62892B2F3}"/>
              </a:ext>
            </a:extLst>
          </p:cNvPr>
          <p:cNvSpPr txBox="1"/>
          <p:nvPr/>
        </p:nvSpPr>
        <p:spPr>
          <a:xfrm>
            <a:off x="708752" y="2469467"/>
            <a:ext cx="2536634" cy="369332"/>
          </a:xfrm>
          <a:prstGeom prst="rect">
            <a:avLst/>
          </a:prstGeom>
          <a:noFill/>
          <a:ln w="12700" cap="flat" cmpd="sng" algn="ctr">
            <a:no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sz="1800" spc="-50" dirty="0">
                <a:effectLst/>
                <a:ea typeface="Times New Roman" panose="02020603050405020304" pitchFamily="18" charset="0"/>
              </a:rPr>
              <a:t>Relais Economiseur</a:t>
            </a:r>
          </a:p>
        </p:txBody>
      </p:sp>
    </p:spTree>
    <p:extLst>
      <p:ext uri="{BB962C8B-B14F-4D97-AF65-F5344CB8AC3E}">
        <p14:creationId xmlns:p14="http://schemas.microsoft.com/office/powerpoint/2010/main" val="144907876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ZoneTexte 6">
            <a:extLst>
              <a:ext uri="{FF2B5EF4-FFF2-40B4-BE49-F238E27FC236}">
                <a16:creationId xmlns:a16="http://schemas.microsoft.com/office/drawing/2014/main" id="{FD74351A-1226-8207-B307-8C169811F9B9}"/>
              </a:ext>
            </a:extLst>
          </p:cNvPr>
          <p:cNvSpPr txBox="1"/>
          <p:nvPr/>
        </p:nvSpPr>
        <p:spPr>
          <a:xfrm>
            <a:off x="360763" y="1315339"/>
            <a:ext cx="6256428" cy="1200329"/>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lvl="0" algn="just">
              <a:buClr>
                <a:srgbClr val="000000"/>
              </a:buClr>
              <a:buSzPts val="1200"/>
              <a:tabLst>
                <a:tab pos="497840" algn="l"/>
              </a:tabLst>
            </a:pPr>
            <a:r>
              <a:rPr lang="fr-FR" sz="1800" b="1" u="none" strike="noStrike" spc="-50" dirty="0">
                <a:effectLst/>
                <a:latin typeface="Times New Roman" panose="02020603050405020304" pitchFamily="18" charset="0"/>
                <a:ea typeface="Times New Roman" panose="02020603050405020304" pitchFamily="18" charset="0"/>
                <a:cs typeface="Times New Roman" panose="02020603050405020304" pitchFamily="18" charset="0"/>
              </a:rPr>
              <a:t>Polarisation par diodes</a:t>
            </a:r>
          </a:p>
          <a:p>
            <a:pPr indent="-1295400" algn="just"/>
            <a:r>
              <a:rPr lang="fr-FR" sz="1800" spc="-50" dirty="0">
                <a:effectLst/>
                <a:latin typeface="Times New Roman" panose="02020603050405020304" pitchFamily="18" charset="0"/>
                <a:ea typeface="Times New Roman" panose="02020603050405020304" pitchFamily="18" charset="0"/>
              </a:rPr>
              <a:t>Le relais ne s’excite que pour un sens de courant bien déterminé dans son enroulement.</a:t>
            </a:r>
          </a:p>
          <a:p>
            <a:pPr indent="-1295400" algn="just"/>
            <a:r>
              <a:rPr lang="fr-FR" sz="1800" spc="-50" dirty="0">
                <a:effectLst/>
                <a:latin typeface="Times New Roman" panose="02020603050405020304" pitchFamily="18" charset="0"/>
                <a:ea typeface="Times New Roman" panose="02020603050405020304" pitchFamily="18" charset="0"/>
              </a:rPr>
              <a:t>Il faut donc respecter les polarités d’alimentation aux bornes du relais.</a:t>
            </a:r>
          </a:p>
        </p:txBody>
      </p:sp>
      <p:pic>
        <p:nvPicPr>
          <p:cNvPr id="9" name="Image 8">
            <a:extLst>
              <a:ext uri="{FF2B5EF4-FFF2-40B4-BE49-F238E27FC236}">
                <a16:creationId xmlns:a16="http://schemas.microsoft.com/office/drawing/2014/main" id="{530636E0-46C4-0A57-08F3-1A5A5BD555B4}"/>
              </a:ext>
            </a:extLst>
          </p:cNvPr>
          <p:cNvPicPr>
            <a:picLocks noChangeAspect="1"/>
          </p:cNvPicPr>
          <p:nvPr/>
        </p:nvPicPr>
        <p:blipFill>
          <a:blip r:embed="rId2"/>
          <a:stretch>
            <a:fillRect/>
          </a:stretch>
        </p:blipFill>
        <p:spPr>
          <a:xfrm>
            <a:off x="8367688" y="295103"/>
            <a:ext cx="3316435" cy="2585392"/>
          </a:xfrm>
          <a:prstGeom prst="rect">
            <a:avLst/>
          </a:prstGeom>
        </p:spPr>
        <p:style>
          <a:lnRef idx="2">
            <a:schemeClr val="accent2"/>
          </a:lnRef>
          <a:fillRef idx="1">
            <a:schemeClr val="lt1"/>
          </a:fillRef>
          <a:effectRef idx="0">
            <a:schemeClr val="accent2"/>
          </a:effectRef>
          <a:fontRef idx="minor">
            <a:schemeClr val="dk1"/>
          </a:fontRef>
        </p:style>
      </p:pic>
      <p:pic>
        <p:nvPicPr>
          <p:cNvPr id="4" name="Image 3">
            <a:extLst>
              <a:ext uri="{FF2B5EF4-FFF2-40B4-BE49-F238E27FC236}">
                <a16:creationId xmlns:a16="http://schemas.microsoft.com/office/drawing/2014/main" id="{CEDD1321-DF13-39B9-60A0-00580E565C1C}"/>
              </a:ext>
            </a:extLst>
          </p:cNvPr>
          <p:cNvPicPr>
            <a:picLocks noChangeAspect="1"/>
          </p:cNvPicPr>
          <p:nvPr/>
        </p:nvPicPr>
        <p:blipFill>
          <a:blip r:embed="rId3"/>
          <a:stretch>
            <a:fillRect/>
          </a:stretch>
        </p:blipFill>
        <p:spPr>
          <a:xfrm>
            <a:off x="8367688" y="3412534"/>
            <a:ext cx="3316435" cy="3210138"/>
          </a:xfrm>
          <a:prstGeom prst="rect">
            <a:avLst/>
          </a:prstGeom>
        </p:spPr>
        <p:style>
          <a:lnRef idx="2">
            <a:schemeClr val="accent2"/>
          </a:lnRef>
          <a:fillRef idx="1">
            <a:schemeClr val="lt1"/>
          </a:fillRef>
          <a:effectRef idx="0">
            <a:schemeClr val="accent2"/>
          </a:effectRef>
          <a:fontRef idx="minor">
            <a:schemeClr val="dk1"/>
          </a:fontRef>
        </p:style>
      </p:pic>
      <p:sp>
        <p:nvSpPr>
          <p:cNvPr id="6" name="ZoneTexte 5">
            <a:extLst>
              <a:ext uri="{FF2B5EF4-FFF2-40B4-BE49-F238E27FC236}">
                <a16:creationId xmlns:a16="http://schemas.microsoft.com/office/drawing/2014/main" id="{FF63B29C-AFD4-7FEA-F0A1-EC2E46A3847E}"/>
              </a:ext>
            </a:extLst>
          </p:cNvPr>
          <p:cNvSpPr txBox="1"/>
          <p:nvPr/>
        </p:nvSpPr>
        <p:spPr>
          <a:xfrm>
            <a:off x="360763" y="3576063"/>
            <a:ext cx="6256428" cy="2585323"/>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lvl="0" algn="just">
              <a:buClr>
                <a:srgbClr val="000000"/>
              </a:buClr>
              <a:buSzPts val="1200"/>
              <a:tabLst>
                <a:tab pos="502920" algn="l"/>
              </a:tabLst>
            </a:pPr>
            <a:r>
              <a:rPr lang="fr-FR" sz="1800" b="1" u="none" strike="noStrike" spc="-50" dirty="0">
                <a:effectLst/>
                <a:latin typeface="Times New Roman" panose="02020603050405020304" pitchFamily="18" charset="0"/>
                <a:ea typeface="Times New Roman" panose="02020603050405020304" pitchFamily="18" charset="0"/>
                <a:cs typeface="Times New Roman" panose="02020603050405020304" pitchFamily="18" charset="0"/>
              </a:rPr>
              <a:t>Polarisation magnétique</a:t>
            </a:r>
          </a:p>
          <a:p>
            <a:pPr marL="363538" indent="-363538" algn="just">
              <a:buFont typeface="Arial" panose="020B0604020202020204" pitchFamily="34" charset="0"/>
              <a:buChar char="•"/>
            </a:pPr>
            <a:r>
              <a:rPr lang="fr-FR" sz="1800" spc="-50" dirty="0">
                <a:effectLst/>
                <a:latin typeface="Times New Roman" panose="02020603050405020304" pitchFamily="18" charset="0"/>
                <a:ea typeface="Times New Roman" panose="02020603050405020304" pitchFamily="18" charset="0"/>
              </a:rPr>
              <a:t>Si le potentiel du point A est supérieur à celui du point B:</a:t>
            </a:r>
          </a:p>
          <a:p>
            <a:pPr marL="742950" lvl="1" indent="-285750" algn="just">
              <a:buFont typeface="Courier New" panose="02070309020205020404" pitchFamily="49" charset="0"/>
              <a:buChar char="o"/>
            </a:pPr>
            <a:r>
              <a:rPr lang="fr-FR" spc="-50" dirty="0">
                <a:latin typeface="Times New Roman" panose="02020603050405020304" pitchFamily="18" charset="0"/>
                <a:ea typeface="Times New Roman" panose="02020603050405020304" pitchFamily="18" charset="0"/>
              </a:rPr>
              <a:t>L</a:t>
            </a:r>
            <a:r>
              <a:rPr lang="fr-FR" spc="-50" dirty="0">
                <a:effectLst/>
                <a:latin typeface="Times New Roman" panose="02020603050405020304" pitchFamily="18" charset="0"/>
                <a:ea typeface="Times New Roman" panose="02020603050405020304" pitchFamily="18" charset="0"/>
              </a:rPr>
              <a:t>e sens du courant dans </a:t>
            </a:r>
            <a:r>
              <a:rPr lang="fr-FR" spc="-50" dirty="0">
                <a:latin typeface="Times New Roman" panose="02020603050405020304" pitchFamily="18" charset="0"/>
                <a:ea typeface="Times New Roman" panose="02020603050405020304" pitchFamily="18" charset="0"/>
              </a:rPr>
              <a:t>l’</a:t>
            </a:r>
            <a:r>
              <a:rPr lang="fr-FR" spc="-50" dirty="0">
                <a:effectLst/>
                <a:latin typeface="Times New Roman" panose="02020603050405020304" pitchFamily="18" charset="0"/>
                <a:ea typeface="Times New Roman" panose="02020603050405020304" pitchFamily="18" charset="0"/>
              </a:rPr>
              <a:t>enroulement crée des polarités</a:t>
            </a:r>
          </a:p>
          <a:p>
            <a:pPr marL="742950" lvl="1" indent="-285750" algn="just">
              <a:buFont typeface="Courier New" panose="02070309020205020404" pitchFamily="49" charset="0"/>
              <a:buChar char="o"/>
            </a:pPr>
            <a:r>
              <a:rPr lang="fr-FR" spc="-50" dirty="0">
                <a:effectLst/>
                <a:latin typeface="Times New Roman" panose="02020603050405020304" pitchFamily="18" charset="0"/>
                <a:ea typeface="Times New Roman" panose="02020603050405020304" pitchFamily="18" charset="0"/>
              </a:rPr>
              <a:t>La palette mobile bascule sur le contact C. </a:t>
            </a:r>
          </a:p>
          <a:p>
            <a:pPr marL="742950" lvl="1" indent="-285750" algn="just">
              <a:buFont typeface="Courier New" panose="02070309020205020404" pitchFamily="49" charset="0"/>
              <a:buChar char="o"/>
            </a:pPr>
            <a:r>
              <a:rPr lang="fr-FR" spc="-50" dirty="0">
                <a:effectLst/>
                <a:latin typeface="Times New Roman" panose="02020603050405020304" pitchFamily="18" charset="0"/>
                <a:ea typeface="Times New Roman" panose="02020603050405020304" pitchFamily="18" charset="0"/>
              </a:rPr>
              <a:t>L’alimentation de la servitude est assurée. </a:t>
            </a:r>
          </a:p>
          <a:p>
            <a:pPr marL="285750" indent="-285750" algn="just">
              <a:buFont typeface="Arial" panose="020B0604020202020204" pitchFamily="34" charset="0"/>
              <a:buChar char="•"/>
            </a:pPr>
            <a:r>
              <a:rPr lang="fr-FR" sz="1800" spc="-50" dirty="0">
                <a:effectLst/>
                <a:latin typeface="Times New Roman" panose="02020603050405020304" pitchFamily="18" charset="0"/>
                <a:ea typeface="Times New Roman" panose="02020603050405020304" pitchFamily="18" charset="0"/>
              </a:rPr>
              <a:t>Si le potentiel </a:t>
            </a:r>
            <a:r>
              <a:rPr lang="fr-FR" spc="-50" dirty="0">
                <a:latin typeface="Times New Roman" panose="02020603050405020304" pitchFamily="18" charset="0"/>
              </a:rPr>
              <a:t>de</a:t>
            </a:r>
            <a:r>
              <a:rPr lang="fr-FR" sz="1800" spc="-50" dirty="0">
                <a:effectLst/>
                <a:latin typeface="Times New Roman" panose="02020603050405020304" pitchFamily="18" charset="0"/>
                <a:ea typeface="Times New Roman" panose="02020603050405020304" pitchFamily="18" charset="0"/>
              </a:rPr>
              <a:t> A est inférieur à celui de B:</a:t>
            </a:r>
          </a:p>
          <a:p>
            <a:pPr marL="742950" lvl="1" indent="-285750" algn="just">
              <a:buFont typeface="Courier New" panose="02070309020205020404" pitchFamily="49" charset="0"/>
              <a:buChar char="o"/>
            </a:pPr>
            <a:r>
              <a:rPr lang="fr-FR" spc="-50" dirty="0">
                <a:effectLst/>
                <a:latin typeface="Times New Roman" panose="02020603050405020304" pitchFamily="18" charset="0"/>
                <a:ea typeface="Times New Roman" panose="02020603050405020304" pitchFamily="18" charset="0"/>
              </a:rPr>
              <a:t>Le courant s’inverse dans la bobine, </a:t>
            </a:r>
          </a:p>
          <a:p>
            <a:pPr marL="742950" lvl="1" indent="-285750" algn="just">
              <a:buFont typeface="Courier New" panose="02070309020205020404" pitchFamily="49" charset="0"/>
              <a:buChar char="o"/>
            </a:pPr>
            <a:r>
              <a:rPr lang="fr-FR" spc="-50" dirty="0">
                <a:latin typeface="Times New Roman" panose="02020603050405020304" pitchFamily="18" charset="0"/>
                <a:ea typeface="Times New Roman" panose="02020603050405020304" pitchFamily="18" charset="0"/>
              </a:rPr>
              <a:t>L</a:t>
            </a:r>
            <a:r>
              <a:rPr lang="fr-FR" spc="-50" dirty="0">
                <a:effectLst/>
                <a:latin typeface="Times New Roman" panose="02020603050405020304" pitchFamily="18" charset="0"/>
                <a:ea typeface="Times New Roman" panose="02020603050405020304" pitchFamily="18" charset="0"/>
              </a:rPr>
              <a:t>es polarités de celle-ci s’inversent également</a:t>
            </a:r>
          </a:p>
          <a:p>
            <a:pPr marL="742950" lvl="1" indent="-285750" algn="just">
              <a:buFont typeface="Courier New" panose="02070309020205020404" pitchFamily="49" charset="0"/>
              <a:buChar char="o"/>
            </a:pPr>
            <a:r>
              <a:rPr lang="fr-FR" spc="-50" dirty="0">
                <a:effectLst/>
                <a:latin typeface="Times New Roman" panose="02020603050405020304" pitchFamily="18" charset="0"/>
                <a:ea typeface="Times New Roman" panose="02020603050405020304" pitchFamily="18" charset="0"/>
              </a:rPr>
              <a:t>La servitude n’est plus alimentée.</a:t>
            </a:r>
          </a:p>
        </p:txBody>
      </p:sp>
      <p:sp>
        <p:nvSpPr>
          <p:cNvPr id="10" name="ZoneTexte 9">
            <a:extLst>
              <a:ext uri="{FF2B5EF4-FFF2-40B4-BE49-F238E27FC236}">
                <a16:creationId xmlns:a16="http://schemas.microsoft.com/office/drawing/2014/main" id="{83E493AF-9128-A25F-0666-AA23DB0082F8}"/>
              </a:ext>
            </a:extLst>
          </p:cNvPr>
          <p:cNvSpPr txBox="1"/>
          <p:nvPr/>
        </p:nvSpPr>
        <p:spPr>
          <a:xfrm>
            <a:off x="4693183" y="282746"/>
            <a:ext cx="1924008"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sz="1800" b="1" u="none" strike="noStrike" spc="-50" dirty="0">
                <a:effectLst/>
                <a:latin typeface="Times New Roman" panose="02020603050405020304" pitchFamily="18" charset="0"/>
                <a:ea typeface="Times New Roman" panose="02020603050405020304" pitchFamily="18" charset="0"/>
                <a:cs typeface="Times New Roman" panose="02020603050405020304" pitchFamily="18" charset="0"/>
              </a:rPr>
              <a:t>Relais Polarisé</a:t>
            </a:r>
            <a:endParaRPr lang="fr-FR" dirty="0"/>
          </a:p>
        </p:txBody>
      </p:sp>
    </p:spTree>
    <p:extLst>
      <p:ext uri="{BB962C8B-B14F-4D97-AF65-F5344CB8AC3E}">
        <p14:creationId xmlns:p14="http://schemas.microsoft.com/office/powerpoint/2010/main" val="22366199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3332DE37-CE99-6B12-3B54-B6594C5A262D}"/>
              </a:ext>
            </a:extLst>
          </p:cNvPr>
          <p:cNvPicPr>
            <a:picLocks noGrp="1" noChangeAspect="1"/>
          </p:cNvPicPr>
          <p:nvPr>
            <p:ph idx="1"/>
          </p:nvPr>
        </p:nvPicPr>
        <p:blipFill>
          <a:blip r:embed="rId2"/>
          <a:stretch>
            <a:fillRect/>
          </a:stretch>
        </p:blipFill>
        <p:spPr>
          <a:xfrm>
            <a:off x="7968284" y="1738273"/>
            <a:ext cx="3667521" cy="3381454"/>
          </a:xfrm>
        </p:spPr>
        <p:style>
          <a:lnRef idx="2">
            <a:schemeClr val="accent2"/>
          </a:lnRef>
          <a:fillRef idx="1">
            <a:schemeClr val="lt1"/>
          </a:fillRef>
          <a:effectRef idx="0">
            <a:schemeClr val="accent2"/>
          </a:effectRef>
          <a:fontRef idx="minor">
            <a:schemeClr val="dk1"/>
          </a:fontRef>
        </p:style>
      </p:pic>
      <p:sp>
        <p:nvSpPr>
          <p:cNvPr id="9" name="ZoneTexte 8">
            <a:extLst>
              <a:ext uri="{FF2B5EF4-FFF2-40B4-BE49-F238E27FC236}">
                <a16:creationId xmlns:a16="http://schemas.microsoft.com/office/drawing/2014/main" id="{E2FDFC2C-F23F-9DC7-6858-D6463E9062CB}"/>
              </a:ext>
            </a:extLst>
          </p:cNvPr>
          <p:cNvSpPr txBox="1"/>
          <p:nvPr/>
        </p:nvSpPr>
        <p:spPr>
          <a:xfrm>
            <a:off x="556195" y="1969968"/>
            <a:ext cx="7188663" cy="3373359"/>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indent="-1295400" algn="just">
              <a:lnSpc>
                <a:spcPct val="150000"/>
              </a:lnSpc>
            </a:pPr>
            <a:r>
              <a:rPr lang="fr-FR" sz="1800" b="0" i="0" u="none" strike="noStrike" spc="-50" dirty="0" smtClean="0">
                <a:effectLst/>
                <a:ea typeface="Times New Roman" panose="02020603050405020304" pitchFamily="18" charset="0"/>
                <a:cs typeface="Times New Roman" panose="02020603050405020304" pitchFamily="18" charset="0"/>
              </a:rPr>
              <a:t>Interrupteur </a:t>
            </a:r>
            <a:r>
              <a:rPr lang="fr-FR" sz="1800" b="0" i="0" u="none" strike="noStrike" spc="-50" dirty="0">
                <a:effectLst/>
                <a:ea typeface="Times New Roman" panose="02020603050405020304" pitchFamily="18" charset="0"/>
                <a:cs typeface="Times New Roman" panose="02020603050405020304" pitchFamily="18" charset="0"/>
              </a:rPr>
              <a:t>sur marche, </a:t>
            </a:r>
          </a:p>
          <a:p>
            <a:pPr marL="363538" indent="-363538" algn="just">
              <a:lnSpc>
                <a:spcPct val="150000"/>
              </a:lnSpc>
              <a:buFont typeface="Arial" panose="020B0604020202020204" pitchFamily="34" charset="0"/>
              <a:buChar char="•"/>
            </a:pPr>
            <a:r>
              <a:rPr lang="fr-FR" sz="1800" b="0" i="0" u="none" strike="noStrike" spc="-50" dirty="0">
                <a:effectLst/>
                <a:ea typeface="Times New Roman" panose="02020603050405020304" pitchFamily="18" charset="0"/>
                <a:cs typeface="Times New Roman" panose="02020603050405020304" pitchFamily="18" charset="0"/>
              </a:rPr>
              <a:t>le relais s’excite, les contacts a et b se ferment, </a:t>
            </a:r>
          </a:p>
          <a:p>
            <a:pPr marL="363538" indent="-363538" algn="just">
              <a:lnSpc>
                <a:spcPct val="150000"/>
              </a:lnSpc>
              <a:buFont typeface="Arial" panose="020B0604020202020204" pitchFamily="34" charset="0"/>
              <a:buChar char="•"/>
            </a:pPr>
            <a:r>
              <a:rPr lang="fr-FR" sz="1800" b="0" i="0" u="none" strike="noStrike" spc="-50" dirty="0">
                <a:effectLst/>
                <a:ea typeface="Times New Roman" panose="02020603050405020304" pitchFamily="18" charset="0"/>
                <a:cs typeface="Times New Roman" panose="02020603050405020304" pitchFamily="18" charset="0"/>
              </a:rPr>
              <a:t>la fermeture de b confirme l’alimentation de la bobine, </a:t>
            </a:r>
          </a:p>
          <a:p>
            <a:pPr marL="363538" indent="-363538" algn="just">
              <a:lnSpc>
                <a:spcPct val="150000"/>
              </a:lnSpc>
              <a:buFont typeface="Arial" panose="020B0604020202020204" pitchFamily="34" charset="0"/>
              <a:buChar char="•"/>
            </a:pPr>
            <a:r>
              <a:rPr lang="fr-FR" sz="1800" b="0" i="0" u="none" strike="noStrike" spc="-50" dirty="0">
                <a:effectLst/>
                <a:ea typeface="Times New Roman" panose="02020603050405020304" pitchFamily="18" charset="0"/>
                <a:cs typeface="Times New Roman" panose="02020603050405020304" pitchFamily="18" charset="0"/>
              </a:rPr>
              <a:t>le relais s’autoexcite.</a:t>
            </a:r>
            <a:endParaRPr lang="fr-FR" sz="1800" spc="-50" dirty="0">
              <a:effectLst/>
              <a:ea typeface="Times New Roman" panose="02020603050405020304" pitchFamily="18" charset="0"/>
            </a:endParaRPr>
          </a:p>
          <a:p>
            <a:pPr indent="-1295400" algn="just">
              <a:lnSpc>
                <a:spcPct val="150000"/>
              </a:lnSpc>
            </a:pPr>
            <a:r>
              <a:rPr lang="fr-FR" sz="1800" b="0" i="0" u="none" strike="noStrike" spc="-50" dirty="0">
                <a:effectLst/>
                <a:ea typeface="Times New Roman" panose="02020603050405020304" pitchFamily="18" charset="0"/>
                <a:cs typeface="Times New Roman" panose="02020603050405020304" pitchFamily="18" charset="0"/>
              </a:rPr>
              <a:t>Interrupteur sur arrêt, </a:t>
            </a:r>
          </a:p>
          <a:p>
            <a:pPr marL="363538" indent="-363538" algn="just">
              <a:lnSpc>
                <a:spcPct val="150000"/>
              </a:lnSpc>
              <a:buFont typeface="Arial" panose="020B0604020202020204" pitchFamily="34" charset="0"/>
              <a:buChar char="•"/>
            </a:pPr>
            <a:r>
              <a:rPr lang="fr-FR" sz="1800" b="0" i="0" u="none" strike="noStrike" spc="-50" dirty="0">
                <a:effectLst/>
                <a:ea typeface="Times New Roman" panose="02020603050405020304" pitchFamily="18" charset="0"/>
                <a:cs typeface="Times New Roman" panose="02020603050405020304" pitchFamily="18" charset="0"/>
              </a:rPr>
              <a:t>le </a:t>
            </a:r>
            <a:r>
              <a:rPr lang="fr-FR" spc="-50" dirty="0">
                <a:cs typeface="Times New Roman" panose="02020603050405020304" pitchFamily="18" charset="0"/>
              </a:rPr>
              <a:t>relais</a:t>
            </a:r>
            <a:r>
              <a:rPr lang="fr-FR" sz="1800" b="0" i="0" u="none" strike="noStrike" spc="-50" dirty="0">
                <a:effectLst/>
                <a:ea typeface="Times New Roman" panose="02020603050405020304" pitchFamily="18" charset="0"/>
                <a:cs typeface="Times New Roman" panose="02020603050405020304" pitchFamily="18" charset="0"/>
              </a:rPr>
              <a:t> reste excité. </a:t>
            </a:r>
          </a:p>
          <a:p>
            <a:pPr indent="-1295400" algn="just">
              <a:lnSpc>
                <a:spcPct val="150000"/>
              </a:lnSpc>
            </a:pPr>
            <a:endParaRPr lang="fr-FR" sz="1800" b="0" i="0" u="none" strike="noStrike" spc="-50" dirty="0">
              <a:effectLst/>
              <a:ea typeface="Times New Roman" panose="02020603050405020304" pitchFamily="18" charset="0"/>
              <a:cs typeface="Times New Roman" panose="02020603050405020304" pitchFamily="18" charset="0"/>
            </a:endParaRPr>
          </a:p>
          <a:p>
            <a:pPr indent="-1295400" algn="just">
              <a:lnSpc>
                <a:spcPct val="150000"/>
              </a:lnSpc>
            </a:pPr>
            <a:r>
              <a:rPr lang="fr-FR" sz="1800" b="0" i="0" u="none" strike="noStrike" spc="-50" dirty="0">
                <a:effectLst/>
                <a:ea typeface="Times New Roman" panose="02020603050405020304" pitchFamily="18" charset="0"/>
                <a:cs typeface="Times New Roman" panose="02020603050405020304" pitchFamily="18" charset="0"/>
              </a:rPr>
              <a:t>Pour le rendre disponible, il faut interrompre l’alimentation de la bobine (</a:t>
            </a:r>
            <a:r>
              <a:rPr lang="fr-FR" spc="-50" dirty="0">
                <a:ea typeface="Times New Roman" panose="02020603050405020304" pitchFamily="18" charset="0"/>
                <a:cs typeface="Times New Roman" panose="02020603050405020304" pitchFamily="18" charset="0"/>
              </a:rPr>
              <a:t>+</a:t>
            </a:r>
            <a:r>
              <a:rPr lang="fr-FR" sz="1800" b="0" i="0" u="none" strike="noStrike" spc="-50" dirty="0">
                <a:effectLst/>
                <a:ea typeface="Times New Roman" panose="02020603050405020304" pitchFamily="18" charset="0"/>
                <a:cs typeface="Times New Roman" panose="02020603050405020304" pitchFamily="18" charset="0"/>
              </a:rPr>
              <a:t> 28 v).</a:t>
            </a:r>
            <a:endParaRPr lang="fr-FR" sz="1800" spc="-50" dirty="0">
              <a:effectLst/>
              <a:ea typeface="Times New Roman" panose="02020603050405020304" pitchFamily="18" charset="0"/>
            </a:endParaRPr>
          </a:p>
        </p:txBody>
      </p:sp>
      <p:sp>
        <p:nvSpPr>
          <p:cNvPr id="2" name="Rectangle 1"/>
          <p:cNvSpPr/>
          <p:nvPr/>
        </p:nvSpPr>
        <p:spPr>
          <a:xfrm>
            <a:off x="4906520" y="216928"/>
            <a:ext cx="2576667"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pPr indent="-1295400" algn="just"/>
            <a:r>
              <a:rPr lang="fr-FR" spc="-50" dirty="0">
                <a:ea typeface="Times New Roman" panose="02020603050405020304" pitchFamily="18" charset="0"/>
                <a:cs typeface="Times New Roman" panose="02020603050405020304" pitchFamily="18" charset="0"/>
              </a:rPr>
              <a:t>RELAIS A AUTO EXCITATION</a:t>
            </a:r>
          </a:p>
        </p:txBody>
      </p:sp>
    </p:spTree>
    <p:extLst>
      <p:ext uri="{BB962C8B-B14F-4D97-AF65-F5344CB8AC3E}">
        <p14:creationId xmlns:p14="http://schemas.microsoft.com/office/powerpoint/2010/main" val="107495874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Espace réservé du contenu 6">
            <a:extLst>
              <a:ext uri="{FF2B5EF4-FFF2-40B4-BE49-F238E27FC236}">
                <a16:creationId xmlns:a16="http://schemas.microsoft.com/office/drawing/2014/main" id="{3C5BCBA9-B76D-EF87-D382-394C5397EEF5}"/>
              </a:ext>
            </a:extLst>
          </p:cNvPr>
          <p:cNvPicPr>
            <a:picLocks noGrp="1" noChangeAspect="1"/>
          </p:cNvPicPr>
          <p:nvPr>
            <p:ph idx="1"/>
          </p:nvPr>
        </p:nvPicPr>
        <p:blipFill>
          <a:blip r:embed="rId2"/>
          <a:stretch>
            <a:fillRect/>
          </a:stretch>
        </p:blipFill>
        <p:spPr>
          <a:xfrm>
            <a:off x="8081497" y="744721"/>
            <a:ext cx="3617114" cy="2606866"/>
          </a:xfrm>
        </p:spPr>
        <p:style>
          <a:lnRef idx="2">
            <a:schemeClr val="accent2"/>
          </a:lnRef>
          <a:fillRef idx="1">
            <a:schemeClr val="lt1"/>
          </a:fillRef>
          <a:effectRef idx="0">
            <a:schemeClr val="accent2"/>
          </a:effectRef>
          <a:fontRef idx="minor">
            <a:schemeClr val="dk1"/>
          </a:fontRef>
        </p:style>
      </p:pic>
      <p:sp>
        <p:nvSpPr>
          <p:cNvPr id="9" name="ZoneTexte 8">
            <a:extLst>
              <a:ext uri="{FF2B5EF4-FFF2-40B4-BE49-F238E27FC236}">
                <a16:creationId xmlns:a16="http://schemas.microsoft.com/office/drawing/2014/main" id="{8E263D8C-3039-A8DF-6E47-1B8B555EB706}"/>
              </a:ext>
            </a:extLst>
          </p:cNvPr>
          <p:cNvSpPr txBox="1"/>
          <p:nvPr/>
        </p:nvSpPr>
        <p:spPr>
          <a:xfrm>
            <a:off x="478157" y="1043263"/>
            <a:ext cx="6921348" cy="2308324"/>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indent="-1295400" algn="ctr"/>
            <a:r>
              <a:rPr lang="fr-FR" sz="1800" b="1" u="sng" dirty="0">
                <a:solidFill>
                  <a:srgbClr val="000000"/>
                </a:solidFill>
                <a:effectLst/>
                <a:ea typeface="DejaVu Sans" panose="020B0603030804020204" pitchFamily="34" charset="0"/>
              </a:rPr>
              <a:t>Relais temporisé par condensateur</a:t>
            </a:r>
            <a:endParaRPr lang="fr-FR" sz="1800" b="1" u="sng" spc="-50" dirty="0">
              <a:effectLst/>
              <a:ea typeface="Times New Roman" panose="02020603050405020304" pitchFamily="18" charset="0"/>
            </a:endParaRPr>
          </a:p>
          <a:p>
            <a:pPr indent="-1295400" algn="just"/>
            <a:r>
              <a:rPr lang="fr-FR" sz="1800" b="1" spc="-50" dirty="0">
                <a:effectLst/>
                <a:ea typeface="Times New Roman" panose="02020603050405020304" pitchFamily="18" charset="0"/>
              </a:rPr>
              <a:t>A la mise sous tension du relais:</a:t>
            </a:r>
          </a:p>
          <a:p>
            <a:pPr marL="363538" indent="-363538" algn="just">
              <a:buFont typeface="Arial" panose="020B0604020202020204" pitchFamily="34" charset="0"/>
              <a:buChar char="•"/>
            </a:pPr>
            <a:r>
              <a:rPr lang="fr-FR" sz="1800" spc="-50" dirty="0">
                <a:effectLst/>
                <a:ea typeface="Times New Roman" panose="02020603050405020304" pitchFamily="18" charset="0"/>
              </a:rPr>
              <a:t>Le condensateur se charge à travers la résistance R, (</a:t>
            </a:r>
            <a:r>
              <a:rPr lang="az-Cyrl-AZ" sz="1800" spc="-50" dirty="0">
                <a:effectLst/>
                <a:ea typeface="Times New Roman" panose="02020603050405020304" pitchFamily="18" charset="0"/>
              </a:rPr>
              <a:t>Ѳ</a:t>
            </a:r>
            <a:r>
              <a:rPr lang="fr-FR" sz="1800" spc="-50" dirty="0">
                <a:effectLst/>
                <a:ea typeface="Times New Roman" panose="02020603050405020304" pitchFamily="18" charset="0"/>
              </a:rPr>
              <a:t> = CR) ; </a:t>
            </a:r>
          </a:p>
          <a:p>
            <a:pPr marL="363538" indent="-363538" algn="just">
              <a:buFont typeface="Arial" panose="020B0604020202020204" pitchFamily="34" charset="0"/>
              <a:buChar char="•"/>
            </a:pPr>
            <a:r>
              <a:rPr lang="fr-FR" sz="1800" spc="-50" dirty="0">
                <a:effectLst/>
                <a:ea typeface="Times New Roman" panose="02020603050405020304" pitchFamily="18" charset="0"/>
              </a:rPr>
              <a:t>dès que le condensateur est chargé:  </a:t>
            </a:r>
          </a:p>
          <a:p>
            <a:pPr marL="363538" indent="-363538" algn="just">
              <a:buFont typeface="Arial" panose="020B0604020202020204" pitchFamily="34" charset="0"/>
              <a:buChar char="•"/>
            </a:pPr>
            <a:r>
              <a:rPr lang="fr-FR" sz="1800" spc="-50" dirty="0">
                <a:effectLst/>
                <a:ea typeface="Times New Roman" panose="02020603050405020304" pitchFamily="18" charset="0"/>
              </a:rPr>
              <a:t>le relais s’excite, </a:t>
            </a:r>
          </a:p>
          <a:p>
            <a:pPr indent="-1295400" algn="just"/>
            <a:r>
              <a:rPr lang="fr-FR" b="1" spc="-50" dirty="0">
                <a:ea typeface="Times New Roman" panose="02020603050405020304" pitchFamily="18" charset="0"/>
              </a:rPr>
              <a:t>A</a:t>
            </a:r>
            <a:r>
              <a:rPr lang="fr-FR" sz="1800" b="1" spc="-50" dirty="0">
                <a:effectLst/>
                <a:ea typeface="Times New Roman" panose="02020603050405020304" pitchFamily="18" charset="0"/>
              </a:rPr>
              <a:t> l’ouverture du circuit:</a:t>
            </a:r>
          </a:p>
          <a:p>
            <a:pPr marL="363538" indent="-363538" algn="just">
              <a:buFont typeface="Arial" panose="020B0604020202020204" pitchFamily="34" charset="0"/>
              <a:buChar char="•"/>
            </a:pPr>
            <a:r>
              <a:rPr lang="fr-FR" spc="-50" dirty="0">
                <a:ea typeface="Times New Roman" panose="02020603050405020304" pitchFamily="18" charset="0"/>
              </a:rPr>
              <a:t>L</a:t>
            </a:r>
            <a:r>
              <a:rPr lang="fr-FR" sz="1800" spc="-50" dirty="0">
                <a:effectLst/>
                <a:ea typeface="Times New Roman" panose="02020603050405020304" pitchFamily="18" charset="0"/>
              </a:rPr>
              <a:t>e condensateur se décharge dans le relais ce qui détermine une temporisation à l’ouverture.</a:t>
            </a:r>
          </a:p>
        </p:txBody>
      </p:sp>
      <p:pic>
        <p:nvPicPr>
          <p:cNvPr id="13" name="Image 12">
            <a:extLst>
              <a:ext uri="{FF2B5EF4-FFF2-40B4-BE49-F238E27FC236}">
                <a16:creationId xmlns:a16="http://schemas.microsoft.com/office/drawing/2014/main" id="{89FA6678-548D-5B95-AFC3-5BD83E860496}"/>
              </a:ext>
            </a:extLst>
          </p:cNvPr>
          <p:cNvPicPr>
            <a:picLocks noChangeAspect="1"/>
          </p:cNvPicPr>
          <p:nvPr/>
        </p:nvPicPr>
        <p:blipFill>
          <a:blip r:embed="rId3"/>
          <a:stretch>
            <a:fillRect/>
          </a:stretch>
        </p:blipFill>
        <p:spPr>
          <a:xfrm>
            <a:off x="8081496" y="3888815"/>
            <a:ext cx="3617115" cy="2606866"/>
          </a:xfrm>
          <a:prstGeom prst="rect">
            <a:avLst/>
          </a:prstGeom>
        </p:spPr>
        <p:style>
          <a:lnRef idx="2">
            <a:schemeClr val="accent2"/>
          </a:lnRef>
          <a:fillRef idx="1">
            <a:schemeClr val="lt1"/>
          </a:fillRef>
          <a:effectRef idx="0">
            <a:schemeClr val="accent2"/>
          </a:effectRef>
          <a:fontRef idx="minor">
            <a:schemeClr val="dk1"/>
          </a:fontRef>
        </p:style>
      </p:pic>
      <mc:AlternateContent xmlns:mc="http://schemas.openxmlformats.org/markup-compatibility/2006" xmlns:a14="http://schemas.microsoft.com/office/drawing/2010/main">
        <mc:Choice Requires="a14">
          <p:sp>
            <p:nvSpPr>
              <p:cNvPr id="15" name="ZoneTexte 14">
                <a:extLst>
                  <a:ext uri="{FF2B5EF4-FFF2-40B4-BE49-F238E27FC236}">
                    <a16:creationId xmlns:a16="http://schemas.microsoft.com/office/drawing/2014/main" id="{1D08CD62-D340-80C0-0C71-F4DCC3ECA585}"/>
                  </a:ext>
                </a:extLst>
              </p:cNvPr>
              <p:cNvSpPr txBox="1"/>
              <p:nvPr/>
            </p:nvSpPr>
            <p:spPr>
              <a:xfrm>
                <a:off x="305270" y="4265694"/>
                <a:ext cx="7267123" cy="2031325"/>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indent="-1295400" algn="ctr"/>
                <a:r>
                  <a:rPr lang="fr-FR" sz="1800" b="1" u="sng" dirty="0">
                    <a:solidFill>
                      <a:srgbClr val="000000"/>
                    </a:solidFill>
                    <a:effectLst/>
                    <a:ea typeface="DejaVu Sans" panose="020B0603030804020204" pitchFamily="34" charset="0"/>
                  </a:rPr>
                  <a:t>Relais temporisé par diode</a:t>
                </a:r>
                <a:endParaRPr lang="fr-FR" sz="1800" b="1" u="sng" spc="-50" dirty="0">
                  <a:effectLst/>
                  <a:ea typeface="Times New Roman" panose="02020603050405020304" pitchFamily="18" charset="0"/>
                </a:endParaRPr>
              </a:p>
              <a:p>
                <a:pPr indent="-1295400" algn="just"/>
                <a:r>
                  <a:rPr lang="fr-FR" sz="1800" spc="-50" dirty="0">
                    <a:effectLst/>
                    <a:ea typeface="Times New Roman" panose="02020603050405020304" pitchFamily="18" charset="0"/>
                  </a:rPr>
                  <a:t>Soit le relais excité ; plaçons l’interrupteur de commande sur arrêt, le courant dans la bobine décroît, ce qui engendre une </a:t>
                </a:r>
                <a14:m>
                  <m:oMath xmlns:m="http://schemas.openxmlformats.org/officeDocument/2006/math">
                    <m:r>
                      <a:rPr lang="fr-FR" sz="1800" i="1" spc="-50" dirty="0" smtClean="0">
                        <a:effectLst/>
                        <a:latin typeface="Cambria Math" panose="02040503050406030204" pitchFamily="18" charset="0"/>
                        <a:ea typeface="Cambria Math" panose="02040503050406030204" pitchFamily="18" charset="0"/>
                      </a:rPr>
                      <m:t>∆</m:t>
                    </m:r>
                    <m:r>
                      <m:rPr>
                        <m:sty m:val="p"/>
                      </m:rPr>
                      <a:rPr lang="el-GR" sz="1800" i="0" spc="-50" dirty="0" smtClean="0">
                        <a:effectLst/>
                        <a:latin typeface="Cambria Math" panose="02040503050406030204" pitchFamily="18" charset="0"/>
                        <a:ea typeface="Cambria Math" panose="02040503050406030204" pitchFamily="18" charset="0"/>
                      </a:rPr>
                      <m:t>Φ</m:t>
                    </m:r>
                  </m:oMath>
                </a14:m>
                <a:r>
                  <a:rPr lang="fr-FR" sz="1800" spc="-50" dirty="0">
                    <a:effectLst/>
                    <a:ea typeface="Times New Roman" panose="02020603050405020304" pitchFamily="18" charset="0"/>
                  </a:rPr>
                  <a:t> qui donne naissance à un courant induit qui, grâce à DI se referme sur la bobine et tend à prolonger</a:t>
                </a:r>
                <a:br>
                  <a:rPr lang="fr-FR" sz="1800" spc="-50" dirty="0">
                    <a:effectLst/>
                    <a:ea typeface="Times New Roman" panose="02020603050405020304" pitchFamily="18" charset="0"/>
                  </a:rPr>
                </a:br>
                <a:r>
                  <a:rPr lang="fr-FR" sz="1800" spc="-50" dirty="0">
                    <a:effectLst/>
                    <a:ea typeface="Times New Roman" panose="02020603050405020304" pitchFamily="18" charset="0"/>
                  </a:rPr>
                  <a:t>l’état initial (Loi de Lenz).</a:t>
                </a:r>
              </a:p>
              <a:p>
                <a:pPr algn="just"/>
                <a:r>
                  <a:rPr lang="fr-FR" sz="1800" dirty="0">
                    <a:solidFill>
                      <a:srgbClr val="000000"/>
                    </a:solidFill>
                    <a:effectLst/>
                    <a:ea typeface="DejaVu Sans" panose="020B0603030804020204" pitchFamily="34" charset="0"/>
                  </a:rPr>
                  <a:t>Le rôle de D2 est d’éviter le risque de court- circuit en cas d’inversion de polarités aux bornes de la bobine</a:t>
                </a:r>
                <a:endParaRPr lang="fr-FR" dirty="0"/>
              </a:p>
            </p:txBody>
          </p:sp>
        </mc:Choice>
        <mc:Fallback xmlns="">
          <p:sp>
            <p:nvSpPr>
              <p:cNvPr id="15" name="ZoneTexte 14">
                <a:extLst>
                  <a:ext uri="{FF2B5EF4-FFF2-40B4-BE49-F238E27FC236}">
                    <a16:creationId xmlns:a16="http://schemas.microsoft.com/office/drawing/2014/main" id="{1D08CD62-D340-80C0-0C71-F4DCC3ECA585}"/>
                  </a:ext>
                </a:extLst>
              </p:cNvPr>
              <p:cNvSpPr txBox="1">
                <a:spLocks noRot="1" noChangeAspect="1" noMove="1" noResize="1" noEditPoints="1" noAdjustHandles="1" noChangeArrowheads="1" noChangeShapeType="1" noTextEdit="1"/>
              </p:cNvSpPr>
              <p:nvPr/>
            </p:nvSpPr>
            <p:spPr>
              <a:xfrm>
                <a:off x="305270" y="4265694"/>
                <a:ext cx="7267123" cy="2031325"/>
              </a:xfrm>
              <a:prstGeom prst="rect">
                <a:avLst/>
              </a:prstGeom>
              <a:blipFill>
                <a:blip r:embed="rId4"/>
                <a:stretch>
                  <a:fillRect l="-586" t="-1493" r="-670" b="-3582"/>
                </a:stretch>
              </a:blipFill>
              <a:ln w="12700" cap="flat" cmpd="sng" algn="ctr">
                <a:solidFill>
                  <a:schemeClr val="accent2"/>
                </a:solidFill>
                <a:prstDash val="solid"/>
                <a:miter lim="800000"/>
              </a:ln>
              <a:effectLst/>
            </p:spPr>
            <p:txBody>
              <a:bodyPr/>
              <a:lstStyle/>
              <a:p>
                <a:r>
                  <a:rPr lang="fr-FR">
                    <a:noFill/>
                  </a:rPr>
                  <a:t> </a:t>
                </a:r>
              </a:p>
            </p:txBody>
          </p:sp>
        </mc:Fallback>
      </mc:AlternateContent>
    </p:spTree>
    <p:extLst>
      <p:ext uri="{BB962C8B-B14F-4D97-AF65-F5344CB8AC3E}">
        <p14:creationId xmlns:p14="http://schemas.microsoft.com/office/powerpoint/2010/main" val="386592217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6AD67842-49CC-8251-BAD7-545CC56C3150}"/>
              </a:ext>
            </a:extLst>
          </p:cNvPr>
          <p:cNvPicPr>
            <a:picLocks noGrp="1" noChangeAspect="1"/>
          </p:cNvPicPr>
          <p:nvPr>
            <p:ph idx="1"/>
          </p:nvPr>
        </p:nvPicPr>
        <p:blipFill rotWithShape="1">
          <a:blip r:embed="rId2"/>
          <a:srcRect t="20285"/>
          <a:stretch/>
        </p:blipFill>
        <p:spPr>
          <a:xfrm>
            <a:off x="2371394" y="517793"/>
            <a:ext cx="6747801" cy="2133622"/>
          </a:xfrm>
        </p:spPr>
      </p:pic>
      <p:sp>
        <p:nvSpPr>
          <p:cNvPr id="7" name="ZoneTexte 6">
            <a:extLst>
              <a:ext uri="{FF2B5EF4-FFF2-40B4-BE49-F238E27FC236}">
                <a16:creationId xmlns:a16="http://schemas.microsoft.com/office/drawing/2014/main" id="{1D1EC249-FA49-3A72-44B6-33334298ACA6}"/>
              </a:ext>
            </a:extLst>
          </p:cNvPr>
          <p:cNvSpPr txBox="1"/>
          <p:nvPr/>
        </p:nvSpPr>
        <p:spPr>
          <a:xfrm>
            <a:off x="835446" y="2972697"/>
            <a:ext cx="9992298" cy="3693319"/>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just"/>
            <a:r>
              <a:rPr lang="fr-FR" sz="1800" b="1" u="sng" dirty="0">
                <a:solidFill>
                  <a:srgbClr val="000000"/>
                </a:solidFill>
                <a:effectLst/>
                <a:ea typeface="DejaVu Sans" panose="020B0603030804020204" pitchFamily="34" charset="0"/>
              </a:rPr>
              <a:t>Relais temporisé par CTN</a:t>
            </a:r>
            <a:endParaRPr lang="fr-FR" sz="1800" b="1" u="sng" spc="-50" dirty="0">
              <a:effectLst/>
              <a:ea typeface="Times New Roman" panose="02020603050405020304" pitchFamily="18" charset="0"/>
            </a:endParaRPr>
          </a:p>
          <a:p>
            <a:pPr algn="just"/>
            <a:r>
              <a:rPr lang="fr-FR" sz="1800" spc="-50" dirty="0">
                <a:effectLst/>
                <a:ea typeface="Times New Roman" panose="02020603050405020304" pitchFamily="18" charset="0"/>
              </a:rPr>
              <a:t>La bobine du relais est en série avec une résistance de type CTN (thermistance) de valeur élevée</a:t>
            </a:r>
            <a:br>
              <a:rPr lang="fr-FR" sz="1800" spc="-50" dirty="0">
                <a:effectLst/>
                <a:ea typeface="Times New Roman" panose="02020603050405020304" pitchFamily="18" charset="0"/>
              </a:rPr>
            </a:br>
            <a:r>
              <a:rPr lang="fr-FR" sz="1800" spc="-50" dirty="0">
                <a:effectLst/>
                <a:ea typeface="Times New Roman" panose="02020603050405020304" pitchFamily="18" charset="0"/>
              </a:rPr>
              <a:t>(plusieurs centaines d’ohms).</a:t>
            </a:r>
          </a:p>
          <a:p>
            <a:pPr algn="just"/>
            <a:r>
              <a:rPr lang="fr-FR" sz="1800" spc="-50" dirty="0">
                <a:effectLst/>
                <a:ea typeface="Times New Roman" panose="02020603050405020304" pitchFamily="18" charset="0"/>
              </a:rPr>
              <a:t>Lors de la mise sous tension:</a:t>
            </a:r>
          </a:p>
          <a:p>
            <a:pPr marL="285750" indent="-285750" algn="just">
              <a:buFont typeface="Arial" panose="020B0604020202020204" pitchFamily="34" charset="0"/>
              <a:buChar char="•"/>
            </a:pPr>
            <a:r>
              <a:rPr lang="fr-FR" sz="1800" spc="-50" dirty="0">
                <a:effectLst/>
                <a:ea typeface="Times New Roman" panose="02020603050405020304" pitchFamily="18" charset="0"/>
              </a:rPr>
              <a:t>l’intensité absorbée est faible, le relais ne s’excite pas. </a:t>
            </a:r>
          </a:p>
          <a:p>
            <a:pPr marL="285750" indent="-285750" algn="just">
              <a:buFont typeface="Arial" panose="020B0604020202020204" pitchFamily="34" charset="0"/>
              <a:buChar char="•"/>
            </a:pPr>
            <a:r>
              <a:rPr lang="fr-FR" sz="1800" spc="-50" dirty="0">
                <a:effectLst/>
                <a:ea typeface="Times New Roman" panose="02020603050405020304" pitchFamily="18" charset="0"/>
              </a:rPr>
              <a:t>La température de la CTN croît, </a:t>
            </a:r>
          </a:p>
          <a:p>
            <a:pPr marL="285750" indent="-285750" algn="just">
              <a:buFont typeface="Arial" panose="020B0604020202020204" pitchFamily="34" charset="0"/>
              <a:buChar char="•"/>
            </a:pPr>
            <a:r>
              <a:rPr lang="fr-FR" sz="1800" spc="-50" dirty="0">
                <a:effectLst/>
                <a:ea typeface="Times New Roman" panose="02020603050405020304" pitchFamily="18" charset="0"/>
              </a:rPr>
              <a:t>sa résistance décroît</a:t>
            </a:r>
          </a:p>
          <a:p>
            <a:pPr marL="285750" indent="-285750" algn="just">
              <a:buFont typeface="Arial" panose="020B0604020202020204" pitchFamily="34" charset="0"/>
              <a:buChar char="•"/>
            </a:pPr>
            <a:r>
              <a:rPr lang="fr-FR" sz="1800" spc="-50" dirty="0">
                <a:effectLst/>
                <a:ea typeface="Times New Roman" panose="02020603050405020304" pitchFamily="18" charset="0"/>
              </a:rPr>
              <a:t> l’intensité augmente,</a:t>
            </a:r>
          </a:p>
          <a:p>
            <a:pPr marL="285750" indent="-285750" algn="just">
              <a:buFont typeface="Arial" panose="020B0604020202020204" pitchFamily="34" charset="0"/>
              <a:buChar char="•"/>
            </a:pPr>
            <a:r>
              <a:rPr lang="fr-FR" sz="1800" spc="-50" dirty="0">
                <a:effectLst/>
                <a:ea typeface="Times New Roman" panose="02020603050405020304" pitchFamily="18" charset="0"/>
              </a:rPr>
              <a:t> le relais s’excite</a:t>
            </a:r>
          </a:p>
          <a:p>
            <a:pPr marL="285750" indent="-285750" algn="just">
              <a:buFont typeface="Arial" panose="020B0604020202020204" pitchFamily="34" charset="0"/>
              <a:buChar char="•"/>
            </a:pPr>
            <a:r>
              <a:rPr lang="fr-FR" sz="1800" spc="-50" dirty="0">
                <a:effectLst/>
                <a:ea typeface="Times New Roman" panose="02020603050405020304" pitchFamily="18" charset="0"/>
              </a:rPr>
              <a:t>les contacts a et b se ferment. </a:t>
            </a:r>
          </a:p>
          <a:p>
            <a:pPr marL="285750" indent="-285750" algn="just">
              <a:buFont typeface="Arial" panose="020B0604020202020204" pitchFamily="34" charset="0"/>
              <a:buChar char="•"/>
            </a:pPr>
            <a:r>
              <a:rPr lang="fr-FR" sz="1800" spc="-50" dirty="0">
                <a:effectLst/>
                <a:ea typeface="Times New Roman" panose="02020603050405020304" pitchFamily="18" charset="0"/>
              </a:rPr>
              <a:t>La fermeture de (a) shunte la résistance R</a:t>
            </a:r>
          </a:p>
          <a:p>
            <a:pPr marL="285750" indent="-285750" algn="just">
              <a:buFont typeface="Arial" panose="020B0604020202020204" pitchFamily="34" charset="0"/>
              <a:buChar char="•"/>
            </a:pPr>
            <a:r>
              <a:rPr lang="fr-FR" sz="1800" spc="-50" dirty="0">
                <a:effectLst/>
                <a:ea typeface="Times New Roman" panose="02020603050405020304" pitchFamily="18" charset="0"/>
              </a:rPr>
              <a:t>celle-ci se refroidit,</a:t>
            </a:r>
          </a:p>
          <a:p>
            <a:pPr marL="285750" indent="-285750" algn="just">
              <a:buFont typeface="Arial" panose="020B0604020202020204" pitchFamily="34" charset="0"/>
              <a:buChar char="•"/>
            </a:pPr>
            <a:r>
              <a:rPr lang="fr-FR" sz="1800" spc="-50" dirty="0">
                <a:effectLst/>
                <a:ea typeface="Times New Roman" panose="02020603050405020304" pitchFamily="18" charset="0"/>
              </a:rPr>
              <a:t> le relais reste auto-excité. </a:t>
            </a:r>
          </a:p>
        </p:txBody>
      </p:sp>
    </p:spTree>
    <p:extLst>
      <p:ext uri="{BB962C8B-B14F-4D97-AF65-F5344CB8AC3E}">
        <p14:creationId xmlns:p14="http://schemas.microsoft.com/office/powerpoint/2010/main" val="51207516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F134358A-EFD3-8FF7-3B62-7CA0D007F48A}"/>
              </a:ext>
            </a:extLst>
          </p:cNvPr>
          <p:cNvPicPr>
            <a:picLocks noGrp="1" noChangeAspect="1"/>
          </p:cNvPicPr>
          <p:nvPr>
            <p:ph idx="1"/>
          </p:nvPr>
        </p:nvPicPr>
        <p:blipFill>
          <a:blip r:embed="rId2"/>
          <a:stretch>
            <a:fillRect/>
          </a:stretch>
        </p:blipFill>
        <p:spPr>
          <a:xfrm>
            <a:off x="7478897" y="2043295"/>
            <a:ext cx="3998563" cy="3231397"/>
          </a:xfrm>
        </p:spPr>
        <p:style>
          <a:lnRef idx="2">
            <a:schemeClr val="accent2"/>
          </a:lnRef>
          <a:fillRef idx="1">
            <a:schemeClr val="lt1"/>
          </a:fillRef>
          <a:effectRef idx="0">
            <a:schemeClr val="accent2"/>
          </a:effectRef>
          <a:fontRef idx="minor">
            <a:schemeClr val="dk1"/>
          </a:fontRef>
        </p:style>
      </p:pic>
      <p:sp>
        <p:nvSpPr>
          <p:cNvPr id="7" name="ZoneTexte 6">
            <a:extLst>
              <a:ext uri="{FF2B5EF4-FFF2-40B4-BE49-F238E27FC236}">
                <a16:creationId xmlns:a16="http://schemas.microsoft.com/office/drawing/2014/main" id="{66AF28E0-F3CB-826F-A592-7E997131C738}"/>
              </a:ext>
            </a:extLst>
          </p:cNvPr>
          <p:cNvSpPr txBox="1"/>
          <p:nvPr/>
        </p:nvSpPr>
        <p:spPr>
          <a:xfrm>
            <a:off x="582339" y="1776590"/>
            <a:ext cx="6378765" cy="3970318"/>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marR="901700" indent="-1295400"/>
            <a:r>
              <a:rPr lang="fr-FR" sz="1800" dirty="0" smtClean="0">
                <a:solidFill>
                  <a:srgbClr val="000000"/>
                </a:solidFill>
                <a:effectLst/>
                <a:ea typeface="DejaVu Sans" panose="020B0603030804020204" pitchFamily="34" charset="0"/>
              </a:rPr>
              <a:t>Un </a:t>
            </a:r>
            <a:r>
              <a:rPr lang="fr-FR" sz="1800" dirty="0">
                <a:solidFill>
                  <a:srgbClr val="000000"/>
                </a:solidFill>
                <a:effectLst/>
                <a:ea typeface="DejaVu Sans" panose="020B0603030804020204" pitchFamily="34" charset="0"/>
              </a:rPr>
              <a:t>inverseur à positions momentanées est bien adapté pour assurer l’alimentation de ce type de relais</a:t>
            </a:r>
            <a:endParaRPr lang="fr-FR" dirty="0"/>
          </a:p>
          <a:p>
            <a:pPr marR="901700" indent="-1295400"/>
            <a:endParaRPr lang="fr-FR" sz="1800" u="none" strike="noStrike" spc="-50" dirty="0">
              <a:effectLst/>
              <a:ea typeface="Times New Roman" panose="02020603050405020304" pitchFamily="18" charset="0"/>
              <a:cs typeface="Times New Roman" panose="02020603050405020304" pitchFamily="18" charset="0"/>
            </a:endParaRPr>
          </a:p>
          <a:p>
            <a:pPr marR="901700" indent="-1295400" algn="l"/>
            <a:r>
              <a:rPr lang="fr-FR" sz="1800" spc="-50" dirty="0">
                <a:effectLst/>
                <a:ea typeface="Times New Roman" panose="02020603050405020304" pitchFamily="18" charset="0"/>
              </a:rPr>
              <a:t>Ce relais comporte :</a:t>
            </a:r>
            <a:br>
              <a:rPr lang="fr-FR" sz="1800" spc="-50" dirty="0">
                <a:effectLst/>
                <a:ea typeface="Times New Roman" panose="02020603050405020304" pitchFamily="18" charset="0"/>
              </a:rPr>
            </a:br>
            <a:r>
              <a:rPr lang="fr-FR" sz="1800" spc="-50" dirty="0">
                <a:effectLst/>
                <a:ea typeface="Times New Roman" panose="02020603050405020304" pitchFamily="18" charset="0"/>
              </a:rPr>
              <a:t>a - une bobine d’enclenchement ;</a:t>
            </a:r>
            <a:br>
              <a:rPr lang="fr-FR" sz="1800" spc="-50" dirty="0">
                <a:effectLst/>
                <a:ea typeface="Times New Roman" panose="02020603050405020304" pitchFamily="18" charset="0"/>
              </a:rPr>
            </a:br>
            <a:r>
              <a:rPr lang="fr-FR" sz="1800" spc="-50" dirty="0">
                <a:effectLst/>
                <a:ea typeface="Times New Roman" panose="02020603050405020304" pitchFamily="18" charset="0"/>
              </a:rPr>
              <a:t>b - une bobine de déclenchement.</a:t>
            </a:r>
          </a:p>
          <a:p>
            <a:pPr indent="-1295400" algn="just"/>
            <a:r>
              <a:rPr lang="fr-FR" sz="1800" b="1" spc="-50" dirty="0">
                <a:effectLst/>
                <a:ea typeface="Times New Roman" panose="02020603050405020304" pitchFamily="18" charset="0"/>
              </a:rPr>
              <a:t>Dès la mise sous tension:</a:t>
            </a:r>
          </a:p>
          <a:p>
            <a:pPr marL="363538" indent="-363538" algn="just">
              <a:buFont typeface="Arial" panose="020B0604020202020204" pitchFamily="34" charset="0"/>
              <a:buChar char="•"/>
            </a:pPr>
            <a:r>
              <a:rPr lang="fr-FR" sz="1800" spc="-50" dirty="0">
                <a:effectLst/>
                <a:ea typeface="Times New Roman" panose="02020603050405020304" pitchFamily="18" charset="0"/>
              </a:rPr>
              <a:t>la bobine d’enclenchement s’excite, </a:t>
            </a:r>
          </a:p>
          <a:p>
            <a:pPr marL="363538" indent="-363538" algn="just">
              <a:buFont typeface="Arial" panose="020B0604020202020204" pitchFamily="34" charset="0"/>
              <a:buChar char="•"/>
            </a:pPr>
            <a:r>
              <a:rPr lang="fr-FR" sz="1800" spc="-50" dirty="0">
                <a:effectLst/>
                <a:ea typeface="Times New Roman" panose="02020603050405020304" pitchFamily="18" charset="0"/>
              </a:rPr>
              <a:t>les contacts mobiles se ferment, </a:t>
            </a:r>
          </a:p>
          <a:p>
            <a:pPr marL="363538" indent="-363538" algn="just">
              <a:buFont typeface="Arial" panose="020B0604020202020204" pitchFamily="34" charset="0"/>
              <a:buChar char="•"/>
            </a:pPr>
            <a:r>
              <a:rPr lang="fr-FR" sz="1800" spc="-50" dirty="0">
                <a:effectLst/>
                <a:ea typeface="Times New Roman" panose="02020603050405020304" pitchFamily="18" charset="0"/>
              </a:rPr>
              <a:t>un verrouillage mécanique les maintient dans cette position. </a:t>
            </a:r>
          </a:p>
          <a:p>
            <a:pPr indent="-1295400" algn="just"/>
            <a:r>
              <a:rPr lang="fr-FR" sz="1800" b="1" spc="-50" dirty="0">
                <a:effectLst/>
                <a:ea typeface="Times New Roman" panose="02020603050405020304" pitchFamily="18" charset="0"/>
              </a:rPr>
              <a:t>Une impulsion réalisée à partir de l’inverseur de commande:</a:t>
            </a:r>
          </a:p>
          <a:p>
            <a:pPr marL="363538" indent="-363538" algn="just">
              <a:buFont typeface="Arial" panose="020B0604020202020204" pitchFamily="34" charset="0"/>
              <a:buChar char="•"/>
            </a:pPr>
            <a:r>
              <a:rPr lang="fr-FR" spc="-50" dirty="0">
                <a:ea typeface="Times New Roman" panose="02020603050405020304" pitchFamily="18" charset="0"/>
              </a:rPr>
              <a:t> alimentation de la bobine de déclenchement </a:t>
            </a:r>
          </a:p>
          <a:p>
            <a:pPr marL="363538" indent="-363538" algn="just">
              <a:buFont typeface="Arial" panose="020B0604020202020204" pitchFamily="34" charset="0"/>
              <a:buChar char="•"/>
            </a:pPr>
            <a:r>
              <a:rPr lang="fr-FR" spc="-50" dirty="0">
                <a:ea typeface="Times New Roman" panose="02020603050405020304" pitchFamily="18" charset="0"/>
              </a:rPr>
              <a:t>déverrouille le relais</a:t>
            </a:r>
          </a:p>
          <a:p>
            <a:pPr marL="363538" indent="-363538" algn="just">
              <a:buFont typeface="Arial" panose="020B0604020202020204" pitchFamily="34" charset="0"/>
              <a:buChar char="•"/>
            </a:pPr>
            <a:r>
              <a:rPr lang="fr-FR" sz="1800" spc="-50" dirty="0">
                <a:effectLst/>
                <a:ea typeface="Times New Roman" panose="02020603050405020304" pitchFamily="18" charset="0"/>
              </a:rPr>
              <a:t>ouverture des contacts.</a:t>
            </a:r>
          </a:p>
        </p:txBody>
      </p:sp>
      <p:sp>
        <p:nvSpPr>
          <p:cNvPr id="3" name="Rectangle 2"/>
          <p:cNvSpPr/>
          <p:nvPr/>
        </p:nvSpPr>
        <p:spPr>
          <a:xfrm>
            <a:off x="3771721" y="389923"/>
            <a:ext cx="5829480" cy="369332"/>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R="901700" algn="ctr"/>
            <a:r>
              <a:rPr lang="fr-FR" b="1" spc="-50" dirty="0">
                <a:ea typeface="Times New Roman" panose="02020603050405020304" pitchFamily="18" charset="0"/>
                <a:cs typeface="Times New Roman" panose="02020603050405020304" pitchFamily="18" charset="0"/>
              </a:rPr>
              <a:t>RELAIS A ENCLENCHEMENT ET DECLENCHEMENT</a:t>
            </a:r>
          </a:p>
        </p:txBody>
      </p:sp>
    </p:spTree>
    <p:extLst>
      <p:ext uri="{BB962C8B-B14F-4D97-AF65-F5344CB8AC3E}">
        <p14:creationId xmlns:p14="http://schemas.microsoft.com/office/powerpoint/2010/main" val="78396006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239E586B-47F6-EAF7-88F6-331E9282AE00}"/>
              </a:ext>
            </a:extLst>
          </p:cNvPr>
          <p:cNvPicPr>
            <a:picLocks noGrp="1" noChangeAspect="1"/>
          </p:cNvPicPr>
          <p:nvPr>
            <p:ph idx="1"/>
          </p:nvPr>
        </p:nvPicPr>
        <p:blipFill>
          <a:blip r:embed="rId2"/>
          <a:stretch>
            <a:fillRect/>
          </a:stretch>
        </p:blipFill>
        <p:spPr>
          <a:xfrm>
            <a:off x="8183005" y="629725"/>
            <a:ext cx="3361203" cy="2236493"/>
          </a:xfrm>
        </p:spPr>
        <p:style>
          <a:lnRef idx="2">
            <a:schemeClr val="accent2"/>
          </a:lnRef>
          <a:fillRef idx="1">
            <a:schemeClr val="lt1"/>
          </a:fillRef>
          <a:effectRef idx="0">
            <a:schemeClr val="accent2"/>
          </a:effectRef>
          <a:fontRef idx="minor">
            <a:schemeClr val="dk1"/>
          </a:fontRef>
        </p:style>
      </p:pic>
      <p:sp>
        <p:nvSpPr>
          <p:cNvPr id="7" name="ZoneTexte 6">
            <a:extLst>
              <a:ext uri="{FF2B5EF4-FFF2-40B4-BE49-F238E27FC236}">
                <a16:creationId xmlns:a16="http://schemas.microsoft.com/office/drawing/2014/main" id="{D06C3D8A-5B9A-5EC5-59FF-36E0E6958CB0}"/>
              </a:ext>
            </a:extLst>
          </p:cNvPr>
          <p:cNvSpPr txBox="1"/>
          <p:nvPr/>
        </p:nvSpPr>
        <p:spPr>
          <a:xfrm>
            <a:off x="454125" y="965098"/>
            <a:ext cx="6910331" cy="1711366"/>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indent="-1295400" algn="just">
              <a:lnSpc>
                <a:spcPct val="150000"/>
              </a:lnSpc>
            </a:pPr>
            <a:r>
              <a:rPr lang="fr-FR" sz="1800" b="1" dirty="0">
                <a:solidFill>
                  <a:srgbClr val="000000"/>
                </a:solidFill>
                <a:effectLst/>
                <a:ea typeface="DejaVu Sans" panose="020B0603030804020204" pitchFamily="34" charset="0"/>
              </a:rPr>
              <a:t>RELAIS A COURANT ALTERNATIF</a:t>
            </a:r>
            <a:endParaRPr lang="fr-FR" sz="1800" b="1" i="0" u="none" strike="noStrike" spc="-50" dirty="0">
              <a:effectLst/>
              <a:ea typeface="Times New Roman" panose="02020603050405020304" pitchFamily="18" charset="0"/>
              <a:cs typeface="Times New Roman" panose="02020603050405020304" pitchFamily="18" charset="0"/>
            </a:endParaRPr>
          </a:p>
          <a:p>
            <a:pPr marL="363538" indent="-363538" algn="just">
              <a:lnSpc>
                <a:spcPct val="150000"/>
              </a:lnSpc>
              <a:buFont typeface="Arial" panose="020B0604020202020204" pitchFamily="34" charset="0"/>
              <a:buChar char="•"/>
            </a:pPr>
            <a:r>
              <a:rPr lang="fr-FR" sz="1800" b="0" i="0" u="none" strike="noStrike" spc="-50" dirty="0">
                <a:effectLst/>
                <a:ea typeface="Times New Roman" panose="02020603050405020304" pitchFamily="18" charset="0"/>
                <a:cs typeface="Times New Roman" panose="02020603050405020304" pitchFamily="18" charset="0"/>
              </a:rPr>
              <a:t>Pour ce type de relais il faut prévoir un circuit magnétique feuilleté afin de limiter réchauffement (courants de Foucault).</a:t>
            </a:r>
            <a:endParaRPr lang="fr-FR" sz="1800" spc="-50" dirty="0">
              <a:effectLst/>
              <a:ea typeface="Times New Roman" panose="02020603050405020304" pitchFamily="18" charset="0"/>
            </a:endParaRPr>
          </a:p>
          <a:p>
            <a:pPr marL="363538" indent="-363538" algn="just">
              <a:lnSpc>
                <a:spcPct val="150000"/>
              </a:lnSpc>
              <a:buFont typeface="Arial" panose="020B0604020202020204" pitchFamily="34" charset="0"/>
              <a:buChar char="•"/>
            </a:pPr>
            <a:r>
              <a:rPr lang="fr-FR" sz="1800" b="0" i="0" u="none" strike="noStrike" spc="-50" dirty="0">
                <a:effectLst/>
                <a:ea typeface="Times New Roman" panose="02020603050405020304" pitchFamily="18" charset="0"/>
                <a:cs typeface="Times New Roman" panose="02020603050405020304" pitchFamily="18" charset="0"/>
              </a:rPr>
              <a:t>Une spire de </a:t>
            </a:r>
            <a:r>
              <a:rPr lang="fr-FR" sz="1800" b="0" i="0" u="none" strike="noStrike" spc="-50" dirty="0" err="1">
                <a:effectLst/>
                <a:ea typeface="Times New Roman" panose="02020603050405020304" pitchFamily="18" charset="0"/>
                <a:cs typeface="Times New Roman" panose="02020603050405020304" pitchFamily="18" charset="0"/>
              </a:rPr>
              <a:t>Frager</a:t>
            </a:r>
            <a:r>
              <a:rPr lang="fr-FR" sz="1800" b="0" i="0" u="none" strike="noStrike" spc="-50" dirty="0">
                <a:effectLst/>
                <a:ea typeface="Times New Roman" panose="02020603050405020304" pitchFamily="18" charset="0"/>
                <a:cs typeface="Times New Roman" panose="02020603050405020304" pitchFamily="18" charset="0"/>
              </a:rPr>
              <a:t> atténue les vibrations du relais.</a:t>
            </a:r>
            <a:endParaRPr lang="fr-FR" sz="1800" spc="-50" dirty="0">
              <a:effectLst/>
              <a:ea typeface="Times New Roman" panose="02020603050405020304" pitchFamily="18" charset="0"/>
            </a:endParaRPr>
          </a:p>
        </p:txBody>
      </p:sp>
      <p:pic>
        <p:nvPicPr>
          <p:cNvPr id="3" name="Espace réservé du contenu 6">
            <a:extLst>
              <a:ext uri="{FF2B5EF4-FFF2-40B4-BE49-F238E27FC236}">
                <a16:creationId xmlns:a16="http://schemas.microsoft.com/office/drawing/2014/main" id="{7CD3C306-0BD6-CA84-78DA-0AB9C0CE18F9}"/>
              </a:ext>
            </a:extLst>
          </p:cNvPr>
          <p:cNvPicPr>
            <a:picLocks noChangeAspect="1"/>
          </p:cNvPicPr>
          <p:nvPr/>
        </p:nvPicPr>
        <p:blipFill>
          <a:blip r:embed="rId3"/>
          <a:stretch>
            <a:fillRect/>
          </a:stretch>
        </p:blipFill>
        <p:spPr>
          <a:xfrm>
            <a:off x="8192510" y="3045085"/>
            <a:ext cx="3734309" cy="2596922"/>
          </a:xfrm>
          <a:prstGeom prst="rect">
            <a:avLst/>
          </a:prstGeom>
        </p:spPr>
        <p:style>
          <a:lnRef idx="2">
            <a:schemeClr val="accent2"/>
          </a:lnRef>
          <a:fillRef idx="1">
            <a:schemeClr val="lt1"/>
          </a:fillRef>
          <a:effectRef idx="0">
            <a:schemeClr val="accent2"/>
          </a:effectRef>
          <a:fontRef idx="minor">
            <a:schemeClr val="dk1"/>
          </a:fontRef>
        </p:style>
      </p:pic>
      <p:sp>
        <p:nvSpPr>
          <p:cNvPr id="4" name="ZoneTexte 3">
            <a:extLst>
              <a:ext uri="{FF2B5EF4-FFF2-40B4-BE49-F238E27FC236}">
                <a16:creationId xmlns:a16="http://schemas.microsoft.com/office/drawing/2014/main" id="{0DF39A58-CF53-135C-5DAB-D35FD7B0124A}"/>
              </a:ext>
            </a:extLst>
          </p:cNvPr>
          <p:cNvSpPr txBox="1"/>
          <p:nvPr/>
        </p:nvSpPr>
        <p:spPr>
          <a:xfrm>
            <a:off x="454125" y="3162780"/>
            <a:ext cx="6752563" cy="1754326"/>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nSpc>
                <a:spcPct val="150000"/>
              </a:lnSpc>
            </a:pPr>
            <a:r>
              <a:rPr lang="fr-FR" sz="1800" b="1" dirty="0">
                <a:solidFill>
                  <a:srgbClr val="000000"/>
                </a:solidFill>
                <a:effectLst/>
                <a:ea typeface="DejaVu Sans" panose="020B0603030804020204" pitchFamily="34" charset="0"/>
              </a:rPr>
              <a:t>RELAIS A COURANT ALTERNATIF AVEC PONT DE DIODES</a:t>
            </a:r>
          </a:p>
          <a:p>
            <a:pPr marL="285750" indent="-285750">
              <a:lnSpc>
                <a:spcPct val="150000"/>
              </a:lnSpc>
              <a:buFont typeface="Arial" panose="020B0604020202020204" pitchFamily="34" charset="0"/>
              <a:buChar char="•"/>
            </a:pPr>
            <a:r>
              <a:rPr lang="fr-FR" sz="1800" b="0" i="0" u="none" strike="noStrike" spc="-50" dirty="0">
                <a:effectLst/>
                <a:ea typeface="Times New Roman" panose="02020603050405020304" pitchFamily="18" charset="0"/>
                <a:cs typeface="Times New Roman" panose="02020603050405020304" pitchFamily="18" charset="0"/>
              </a:rPr>
              <a:t>La tension alternative est appliquée aux bornes du pont de diodes ; </a:t>
            </a:r>
            <a:endParaRPr lang="fr-FR" sz="1800" b="0" i="0" u="none" strike="noStrike" spc="-50" dirty="0" smtClean="0">
              <a:effectLst/>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fr-FR" sz="1800" b="0" i="0" u="none" strike="noStrike" spc="-50" dirty="0" smtClean="0">
                <a:effectLst/>
                <a:ea typeface="Times New Roman" panose="02020603050405020304" pitchFamily="18" charset="0"/>
                <a:cs typeface="Times New Roman" panose="02020603050405020304" pitchFamily="18" charset="0"/>
              </a:rPr>
              <a:t>quelle </a:t>
            </a:r>
            <a:r>
              <a:rPr lang="fr-FR" sz="1800" b="0" i="0" u="none" strike="noStrike" spc="-50" dirty="0">
                <a:effectLst/>
                <a:ea typeface="Times New Roman" panose="02020603050405020304" pitchFamily="18" charset="0"/>
                <a:cs typeface="Times New Roman" panose="02020603050405020304" pitchFamily="18" charset="0"/>
              </a:rPr>
              <a:t>que soit l’alternance considérée le courant dans la bobine du relais est toujours dirigé dans le même sens</a:t>
            </a:r>
            <a:r>
              <a:rPr lang="fr-FR" sz="1800" b="0" i="0" u="none" strike="noStrike" spc="-50" dirty="0" smtClean="0">
                <a:effectLst/>
                <a:ea typeface="Times New Roman" panose="02020603050405020304" pitchFamily="18" charset="0"/>
                <a:cs typeface="Times New Roman" panose="02020603050405020304" pitchFamily="18" charset="0"/>
              </a:rPr>
              <a:t>.</a:t>
            </a:r>
            <a:endParaRPr lang="fr-FR" dirty="0"/>
          </a:p>
        </p:txBody>
      </p:sp>
    </p:spTree>
    <p:extLst>
      <p:ext uri="{BB962C8B-B14F-4D97-AF65-F5344CB8AC3E}">
        <p14:creationId xmlns:p14="http://schemas.microsoft.com/office/powerpoint/2010/main" val="329457874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3A147BB7-4553-5915-68C4-C3DD3550069A}"/>
              </a:ext>
            </a:extLst>
          </p:cNvPr>
          <p:cNvPicPr>
            <a:picLocks noGrp="1" noChangeAspect="1"/>
          </p:cNvPicPr>
          <p:nvPr>
            <p:ph idx="1"/>
          </p:nvPr>
        </p:nvPicPr>
        <p:blipFill rotWithShape="1">
          <a:blip r:embed="rId2"/>
          <a:srcRect r="5023" b="9736"/>
          <a:stretch/>
        </p:blipFill>
        <p:spPr>
          <a:xfrm>
            <a:off x="3201633" y="1370511"/>
            <a:ext cx="4831181" cy="2771831"/>
          </a:xfrm>
        </p:spPr>
        <p:style>
          <a:lnRef idx="2">
            <a:schemeClr val="accent2"/>
          </a:lnRef>
          <a:fillRef idx="1">
            <a:schemeClr val="lt1"/>
          </a:fillRef>
          <a:effectRef idx="0">
            <a:schemeClr val="accent2"/>
          </a:effectRef>
          <a:fontRef idx="minor">
            <a:schemeClr val="dk1"/>
          </a:fontRef>
        </p:style>
      </p:pic>
      <p:sp>
        <p:nvSpPr>
          <p:cNvPr id="9" name="ZoneTexte 8">
            <a:extLst>
              <a:ext uri="{FF2B5EF4-FFF2-40B4-BE49-F238E27FC236}">
                <a16:creationId xmlns:a16="http://schemas.microsoft.com/office/drawing/2014/main" id="{76E9B76F-9BD5-1B9C-F7A4-70CE1C6C96AA}"/>
              </a:ext>
            </a:extLst>
          </p:cNvPr>
          <p:cNvSpPr txBox="1"/>
          <p:nvPr/>
        </p:nvSpPr>
        <p:spPr>
          <a:xfrm>
            <a:off x="885196" y="5108085"/>
            <a:ext cx="9719632" cy="923330"/>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buClr>
                <a:srgbClr val="000000"/>
              </a:buClr>
              <a:buSzPts val="1200"/>
              <a:tabLst>
                <a:tab pos="276860" algn="l"/>
              </a:tabLst>
            </a:pPr>
            <a:r>
              <a:rPr lang="fr-FR" sz="1800" b="0" i="0" u="none" strike="noStrike" spc="-50" dirty="0">
                <a:effectLst/>
                <a:ea typeface="Times New Roman" panose="02020603050405020304" pitchFamily="18" charset="0"/>
                <a:cs typeface="Times New Roman" panose="02020603050405020304" pitchFamily="18" charset="0"/>
              </a:rPr>
              <a:t> (ALIMENTATION TRIPHASEE) AVEC </a:t>
            </a:r>
            <a:r>
              <a:rPr lang="fr-FR" sz="1800" b="0" i="0" u="none" strike="noStrike" spc="-50" dirty="0" smtClean="0">
                <a:effectLst/>
                <a:ea typeface="Times New Roman" panose="02020603050405020304" pitchFamily="18" charset="0"/>
                <a:cs typeface="Times New Roman" panose="02020603050405020304" pitchFamily="18" charset="0"/>
              </a:rPr>
              <a:t>PONT </a:t>
            </a:r>
            <a:r>
              <a:rPr lang="fr-FR" sz="1800" b="0" i="0" u="none" strike="noStrike" spc="-50" dirty="0">
                <a:effectLst/>
                <a:ea typeface="Times New Roman" panose="02020603050405020304" pitchFamily="18" charset="0"/>
                <a:cs typeface="Times New Roman" panose="02020603050405020304" pitchFamily="18" charset="0"/>
              </a:rPr>
              <a:t>DE DIODES</a:t>
            </a:r>
            <a:endParaRPr lang="fr-FR" sz="1800" b="1" u="none" strike="noStrike" spc="-50" dirty="0">
              <a:effectLst/>
              <a:ea typeface="Times New Roman" panose="02020603050405020304" pitchFamily="18" charset="0"/>
              <a:cs typeface="Times New Roman" panose="02020603050405020304" pitchFamily="18" charset="0"/>
            </a:endParaRPr>
          </a:p>
          <a:p>
            <a:pPr indent="-1295400" algn="just"/>
            <a:r>
              <a:rPr lang="fr-FR" sz="1800" spc="-50" dirty="0">
                <a:effectLst/>
                <a:ea typeface="Times New Roman" panose="02020603050405020304" pitchFamily="18" charset="0"/>
              </a:rPr>
              <a:t>Le redressement des tensions alternatives est obtenu à Laide d’un pont de </a:t>
            </a:r>
            <a:r>
              <a:rPr lang="fr-FR" sz="1800" spc="-50" dirty="0" err="1">
                <a:effectLst/>
                <a:ea typeface="Times New Roman" panose="02020603050405020304" pitchFamily="18" charset="0"/>
              </a:rPr>
              <a:t>Greatz</a:t>
            </a:r>
            <a:endParaRPr lang="fr-FR" sz="1800" spc="-50" dirty="0">
              <a:effectLst/>
              <a:ea typeface="Times New Roman" panose="02020603050405020304" pitchFamily="18" charset="0"/>
            </a:endParaRPr>
          </a:p>
          <a:p>
            <a:pPr indent="-1295400" algn="just"/>
            <a:r>
              <a:rPr lang="fr-FR" sz="1800" spc="-50" dirty="0">
                <a:effectLst/>
                <a:ea typeface="Times New Roman" panose="02020603050405020304" pitchFamily="18" charset="0"/>
              </a:rPr>
              <a:t>Le condensateur améliore (lissage) la composante de sortie qui alimente le relais de commande.</a:t>
            </a:r>
          </a:p>
        </p:txBody>
      </p:sp>
      <p:sp>
        <p:nvSpPr>
          <p:cNvPr id="8" name="ZoneTexte 7">
            <a:extLst>
              <a:ext uri="{FF2B5EF4-FFF2-40B4-BE49-F238E27FC236}">
                <a16:creationId xmlns:a16="http://schemas.microsoft.com/office/drawing/2014/main" id="{6E937BFD-7BC4-E9D8-9DD1-6C9552915BCC}"/>
              </a:ext>
            </a:extLst>
          </p:cNvPr>
          <p:cNvSpPr txBox="1"/>
          <p:nvPr/>
        </p:nvSpPr>
        <p:spPr>
          <a:xfrm>
            <a:off x="4503145" y="375936"/>
            <a:ext cx="3351881"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sz="1800" b="0" i="0" u="none" strike="noStrike" spc="-50" dirty="0">
                <a:effectLst/>
                <a:ea typeface="Times New Roman" panose="02020603050405020304" pitchFamily="18" charset="0"/>
                <a:cs typeface="Times New Roman" panose="02020603050405020304" pitchFamily="18" charset="0"/>
              </a:rPr>
              <a:t>RELAIS A COURANT ALTERNATIF</a:t>
            </a:r>
            <a:endParaRPr lang="fr-FR" dirty="0"/>
          </a:p>
        </p:txBody>
      </p:sp>
    </p:spTree>
    <p:extLst>
      <p:ext uri="{BB962C8B-B14F-4D97-AF65-F5344CB8AC3E}">
        <p14:creationId xmlns:p14="http://schemas.microsoft.com/office/powerpoint/2010/main" val="85419740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D6416771-E5EB-4A78-6087-1DB20A101D24}"/>
              </a:ext>
            </a:extLst>
          </p:cNvPr>
          <p:cNvPicPr>
            <a:picLocks noGrp="1" noChangeAspect="1"/>
          </p:cNvPicPr>
          <p:nvPr>
            <p:ph idx="1"/>
          </p:nvPr>
        </p:nvPicPr>
        <p:blipFill>
          <a:blip r:embed="rId2"/>
          <a:stretch>
            <a:fillRect/>
          </a:stretch>
        </p:blipFill>
        <p:spPr>
          <a:xfrm>
            <a:off x="2859664" y="1887967"/>
            <a:ext cx="6443851" cy="2651376"/>
          </a:xfrm>
        </p:spPr>
        <p:style>
          <a:lnRef idx="2">
            <a:schemeClr val="accent2"/>
          </a:lnRef>
          <a:fillRef idx="1">
            <a:schemeClr val="lt1"/>
          </a:fillRef>
          <a:effectRef idx="0">
            <a:schemeClr val="accent2"/>
          </a:effectRef>
          <a:fontRef idx="minor">
            <a:schemeClr val="dk1"/>
          </a:fontRef>
        </p:style>
      </p:pic>
      <p:sp>
        <p:nvSpPr>
          <p:cNvPr id="7" name="ZoneTexte 6">
            <a:extLst>
              <a:ext uri="{FF2B5EF4-FFF2-40B4-BE49-F238E27FC236}">
                <a16:creationId xmlns:a16="http://schemas.microsoft.com/office/drawing/2014/main" id="{A020504C-52A2-3C2F-83E9-7F1F33430D37}"/>
              </a:ext>
            </a:extLst>
          </p:cNvPr>
          <p:cNvSpPr txBox="1"/>
          <p:nvPr/>
        </p:nvSpPr>
        <p:spPr>
          <a:xfrm>
            <a:off x="1112704" y="4825388"/>
            <a:ext cx="10515600" cy="923330"/>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marL="615950" indent="-285750">
              <a:buFontTx/>
              <a:buChar char="-"/>
            </a:pPr>
            <a:r>
              <a:rPr lang="fr-FR" sz="1800" b="1" u="none" strike="noStrike" spc="-50" dirty="0">
                <a:effectLst/>
                <a:ea typeface="Times New Roman" panose="02020603050405020304" pitchFamily="18" charset="0"/>
                <a:cs typeface="Times New Roman" panose="02020603050405020304" pitchFamily="18" charset="0"/>
              </a:rPr>
              <a:t>EXEMPLE DE COMMANDE PAR TRANSISTOR</a:t>
            </a:r>
          </a:p>
          <a:p>
            <a:pPr marL="615950" indent="-285750" algn="l">
              <a:buFontTx/>
              <a:buChar char="-"/>
            </a:pPr>
            <a:r>
              <a:rPr lang="fr-FR" sz="1800" spc="-50" dirty="0">
                <a:effectLst/>
                <a:ea typeface="Times New Roman" panose="02020603050405020304" pitchFamily="18" charset="0"/>
              </a:rPr>
              <a:t>micro-rupteur ouvert, la base du transistor est isolée, le transistor est bloqué, le relais n'est pas alimenté.</a:t>
            </a:r>
          </a:p>
          <a:p>
            <a:pPr marL="615950" indent="-285750" algn="l">
              <a:buFontTx/>
              <a:buChar char="-"/>
            </a:pPr>
            <a:r>
              <a:rPr lang="fr-FR" sz="1800" spc="-50" dirty="0">
                <a:effectLst/>
                <a:ea typeface="Times New Roman" panose="02020603050405020304" pitchFamily="18" charset="0"/>
              </a:rPr>
              <a:t>micro-rupteur fermé, la base est polarisée positivement, le transistor conduit, le relais est alimenté.</a:t>
            </a:r>
          </a:p>
        </p:txBody>
      </p:sp>
      <p:sp>
        <p:nvSpPr>
          <p:cNvPr id="2" name="ZoneTexte 1">
            <a:extLst>
              <a:ext uri="{FF2B5EF4-FFF2-40B4-BE49-F238E27FC236}">
                <a16:creationId xmlns:a16="http://schemas.microsoft.com/office/drawing/2014/main" id="{1EF3DDB6-A03F-B2C5-90AC-6CEA2F915E02}"/>
              </a:ext>
            </a:extLst>
          </p:cNvPr>
          <p:cNvSpPr txBox="1"/>
          <p:nvPr/>
        </p:nvSpPr>
        <p:spPr>
          <a:xfrm>
            <a:off x="341524" y="1109282"/>
            <a:ext cx="11556694" cy="646331"/>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a:solidFill>
                  <a:srgbClr val="000000"/>
                </a:solidFill>
                <a:effectLst/>
                <a:ea typeface="DejaVu Sans" panose="020B0603030804020204" pitchFamily="34" charset="0"/>
              </a:rPr>
              <a:t>Dans les circuits de commande et de contrôle, les transistors sont de plus en plus utilisés comme organes de commutation. </a:t>
            </a:r>
          </a:p>
        </p:txBody>
      </p:sp>
      <p:sp>
        <p:nvSpPr>
          <p:cNvPr id="3" name="ZoneTexte 2">
            <a:extLst>
              <a:ext uri="{FF2B5EF4-FFF2-40B4-BE49-F238E27FC236}">
                <a16:creationId xmlns:a16="http://schemas.microsoft.com/office/drawing/2014/main" id="{0D1EBE5E-2C10-0DDB-300C-468B726BB6CC}"/>
              </a:ext>
            </a:extLst>
          </p:cNvPr>
          <p:cNvSpPr txBox="1"/>
          <p:nvPr/>
        </p:nvSpPr>
        <p:spPr>
          <a:xfrm>
            <a:off x="4007385" y="173382"/>
            <a:ext cx="3803573"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lvl="1" algn="ctr"/>
            <a:r>
              <a:rPr lang="fr-FR" b="1" dirty="0">
                <a:solidFill>
                  <a:srgbClr val="2F5496"/>
                </a:solidFill>
                <a:effectLst/>
                <a:ea typeface="Times New Roman" panose="02020603050405020304" pitchFamily="18" charset="0"/>
                <a:cs typeface="Times New Roman" panose="02020603050405020304" pitchFamily="18" charset="0"/>
              </a:rPr>
              <a:t>RELAIS ELECTRONIQUES</a:t>
            </a:r>
          </a:p>
        </p:txBody>
      </p:sp>
    </p:spTree>
    <p:extLst>
      <p:ext uri="{BB962C8B-B14F-4D97-AF65-F5344CB8AC3E}">
        <p14:creationId xmlns:p14="http://schemas.microsoft.com/office/powerpoint/2010/main" val="1627107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79DAF3BB-D4A8-DB2E-B770-90467727A664}"/>
              </a:ext>
            </a:extLst>
          </p:cNvPr>
          <p:cNvPicPr>
            <a:picLocks noGrp="1" noChangeAspect="1"/>
          </p:cNvPicPr>
          <p:nvPr>
            <p:ph idx="1"/>
          </p:nvPr>
        </p:nvPicPr>
        <p:blipFill>
          <a:blip r:embed="rId2"/>
          <a:stretch>
            <a:fillRect/>
          </a:stretch>
        </p:blipFill>
        <p:spPr>
          <a:xfrm>
            <a:off x="3293681" y="1026817"/>
            <a:ext cx="5365578" cy="2634363"/>
          </a:xfrm>
        </p:spPr>
        <p:style>
          <a:lnRef idx="2">
            <a:schemeClr val="accent2"/>
          </a:lnRef>
          <a:fillRef idx="1">
            <a:schemeClr val="lt1"/>
          </a:fillRef>
          <a:effectRef idx="0">
            <a:schemeClr val="accent2"/>
          </a:effectRef>
          <a:fontRef idx="minor">
            <a:schemeClr val="dk1"/>
          </a:fontRef>
        </p:style>
      </p:pic>
      <p:sp>
        <p:nvSpPr>
          <p:cNvPr id="7" name="ZoneTexte 6">
            <a:extLst>
              <a:ext uri="{FF2B5EF4-FFF2-40B4-BE49-F238E27FC236}">
                <a16:creationId xmlns:a16="http://schemas.microsoft.com/office/drawing/2014/main" id="{CF327A7A-3109-9910-4D56-269665EF8F15}"/>
              </a:ext>
            </a:extLst>
          </p:cNvPr>
          <p:cNvSpPr txBox="1"/>
          <p:nvPr/>
        </p:nvSpPr>
        <p:spPr>
          <a:xfrm>
            <a:off x="1462303" y="4514001"/>
            <a:ext cx="9609650" cy="1711366"/>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nSpc>
                <a:spcPct val="150000"/>
              </a:lnSpc>
            </a:pPr>
            <a:r>
              <a:rPr lang="fr-FR" sz="1800" b="1" u="none" strike="noStrike" spc="-50" dirty="0">
                <a:effectLst/>
                <a:ea typeface="Times New Roman" panose="02020603050405020304" pitchFamily="18" charset="0"/>
                <a:cs typeface="Times New Roman" panose="02020603050405020304" pitchFamily="18" charset="0"/>
              </a:rPr>
              <a:t>COMMANDE DE REGLAGE DE L’INTENSITE LUMINEUSE</a:t>
            </a:r>
          </a:p>
          <a:p>
            <a:pPr marL="285750" indent="-285750">
              <a:lnSpc>
                <a:spcPct val="150000"/>
              </a:lnSpc>
              <a:buFont typeface="Arial" panose="020B0604020202020204" pitchFamily="34" charset="0"/>
              <a:buChar char="•"/>
            </a:pPr>
            <a:r>
              <a:rPr lang="fr-FR" sz="1800" dirty="0">
                <a:solidFill>
                  <a:srgbClr val="000000"/>
                </a:solidFill>
                <a:effectLst/>
                <a:ea typeface="DejaVu Sans" panose="020B0603030804020204" pitchFamily="34" charset="0"/>
              </a:rPr>
              <a:t>UB est fonction de la position du curseur du rhéostat Rh ;</a:t>
            </a:r>
          </a:p>
          <a:p>
            <a:pPr marL="285750" indent="-285750">
              <a:lnSpc>
                <a:spcPct val="150000"/>
              </a:lnSpc>
              <a:buFont typeface="Arial" panose="020B0604020202020204" pitchFamily="34" charset="0"/>
              <a:buChar char="•"/>
            </a:pPr>
            <a:r>
              <a:rPr lang="fr-FR" sz="1800" dirty="0">
                <a:solidFill>
                  <a:srgbClr val="000000"/>
                </a:solidFill>
                <a:effectLst/>
                <a:ea typeface="DejaVu Sans" panose="020B0603030804020204" pitchFamily="34" charset="0"/>
              </a:rPr>
              <a:t> </a:t>
            </a:r>
            <a:r>
              <a:rPr lang="fr-FR" dirty="0">
                <a:solidFill>
                  <a:srgbClr val="000000"/>
                </a:solidFill>
                <a:ea typeface="DejaVu Sans" panose="020B0603030804020204" pitchFamily="34" charset="0"/>
              </a:rPr>
              <a:t>S</a:t>
            </a:r>
            <a:r>
              <a:rPr lang="fr-FR" sz="1800" dirty="0">
                <a:solidFill>
                  <a:srgbClr val="000000"/>
                </a:solidFill>
                <a:effectLst/>
                <a:ea typeface="DejaVu Sans" panose="020B0603030804020204" pitchFamily="34" charset="0"/>
              </a:rPr>
              <a:t>i UB augmente, (i) traversant les lampes croît </a:t>
            </a:r>
          </a:p>
          <a:p>
            <a:pPr marL="285750" indent="-285750">
              <a:lnSpc>
                <a:spcPct val="150000"/>
              </a:lnSpc>
              <a:buFont typeface="Arial" panose="020B0604020202020204" pitchFamily="34" charset="0"/>
              <a:buChar char="•"/>
            </a:pPr>
            <a:r>
              <a:rPr lang="fr-FR" sz="1800" dirty="0">
                <a:solidFill>
                  <a:srgbClr val="000000"/>
                </a:solidFill>
                <a:effectLst/>
                <a:ea typeface="DejaVu Sans" panose="020B0603030804020204" pitchFamily="34" charset="0"/>
              </a:rPr>
              <a:t>ainsi que l’intensité lumineuse du réseau de lampes</a:t>
            </a:r>
            <a:endParaRPr lang="fr-FR" dirty="0"/>
          </a:p>
        </p:txBody>
      </p:sp>
    </p:spTree>
    <p:extLst>
      <p:ext uri="{BB962C8B-B14F-4D97-AF65-F5344CB8AC3E}">
        <p14:creationId xmlns:p14="http://schemas.microsoft.com/office/powerpoint/2010/main" val="6312324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9" name="Image 45">
            <a:extLst>
              <a:ext uri="{FF2B5EF4-FFF2-40B4-BE49-F238E27FC236}">
                <a16:creationId xmlns:a16="http://schemas.microsoft.com/office/drawing/2014/main" id="{E9A26D99-A388-EAFE-E2C1-48368A3D94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3783013"/>
            <a:ext cx="1371600" cy="428625"/>
          </a:xfrm>
          <a:prstGeom prst="rect">
            <a:avLst/>
          </a:prstGeom>
          <a:noFill/>
          <a:extLst>
            <a:ext uri="{909E8E84-426E-40DD-AFC4-6F175D3DCCD1}">
              <a14:hiddenFill xmlns:a14="http://schemas.microsoft.com/office/drawing/2010/main">
                <a:solidFill>
                  <a:srgbClr val="FFFFFF"/>
                </a:solidFill>
              </a14:hiddenFill>
            </a:ext>
          </a:extLst>
        </p:spPr>
      </p:pic>
      <p:sp>
        <p:nvSpPr>
          <p:cNvPr id="9" name="ZoneTexte 8">
            <a:extLst>
              <a:ext uri="{FF2B5EF4-FFF2-40B4-BE49-F238E27FC236}">
                <a16:creationId xmlns:a16="http://schemas.microsoft.com/office/drawing/2014/main" id="{D16C86A8-A916-B87F-9D5B-A4AB3F12157D}"/>
              </a:ext>
            </a:extLst>
          </p:cNvPr>
          <p:cNvSpPr txBox="1"/>
          <p:nvPr/>
        </p:nvSpPr>
        <p:spPr>
          <a:xfrm>
            <a:off x="3215089" y="170667"/>
            <a:ext cx="6097836"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tabLst>
                <a:tab pos="660400" algn="l"/>
              </a:tabLst>
            </a:pPr>
            <a:r>
              <a:rPr kumimoji="0" lang="fr-FR" altLang="fr-FR" sz="1800" b="0" i="0" u="none" strike="noStrike" cap="none" normalizeH="0" baseline="0" dirty="0">
                <a:ln>
                  <a:noFill/>
                </a:ln>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D</a:t>
            </a:r>
            <a:r>
              <a:rPr kumimoji="0" lang="fr-FR" altLang="fr-FR" sz="1800" b="0" i="0" u="none" strike="noStrike" cap="none" normalizeH="0" baseline="0" dirty="0" bmk="">
                <a:ln>
                  <a:noFill/>
                </a:ln>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IFFERENTES FORMES D’ENERGIE UTILISEES A BORD</a:t>
            </a:r>
            <a:endParaRPr kumimoji="0" lang="fr-FR" altLang="fr-FR" sz="1800" b="0" i="0" u="none" strike="noStrike" cap="none" normalizeH="0" baseline="0" dirty="0">
              <a:ln>
                <a:noFill/>
              </a:ln>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endParaRPr>
          </a:p>
        </p:txBody>
      </p:sp>
      <p:sp>
        <p:nvSpPr>
          <p:cNvPr id="15" name="ZoneTexte 14">
            <a:extLst>
              <a:ext uri="{FF2B5EF4-FFF2-40B4-BE49-F238E27FC236}">
                <a16:creationId xmlns:a16="http://schemas.microsoft.com/office/drawing/2014/main" id="{7243C0A2-D741-1650-6D46-4FC95085A4AD}"/>
              </a:ext>
            </a:extLst>
          </p:cNvPr>
          <p:cNvSpPr txBox="1"/>
          <p:nvPr/>
        </p:nvSpPr>
        <p:spPr>
          <a:xfrm>
            <a:off x="440673" y="1350309"/>
            <a:ext cx="7778041" cy="5078313"/>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marL="0" marR="0" lvl="0" indent="0" algn="ctr" defTabSz="914400" rtl="0" eaLnBrk="0" fontAlgn="base" latinLnBrk="0" hangingPunct="0">
              <a:lnSpc>
                <a:spcPct val="150000"/>
              </a:lnSpc>
              <a:spcBef>
                <a:spcPct val="0"/>
              </a:spcBef>
              <a:spcAft>
                <a:spcPct val="0"/>
              </a:spcAft>
              <a:buClrTx/>
              <a:buSzTx/>
              <a:tabLst>
                <a:tab pos="660400" algn="l"/>
              </a:tabLst>
            </a:pPr>
            <a:r>
              <a:rPr kumimoji="0" lang="fr-FR" altLang="fr-FR" sz="1800" b="1" i="0" u="none" strike="noStrike" cap="none" normalizeH="0" baseline="0" dirty="0" smtClean="0">
                <a:ln>
                  <a:noFill/>
                </a:ln>
                <a:solidFill>
                  <a:schemeClr val="tx1"/>
                </a:solidFill>
                <a:effectLst/>
                <a:ea typeface="Times New Roman" panose="02020603050405020304" pitchFamily="18" charset="0"/>
              </a:rPr>
              <a:t>AVANTAGES</a:t>
            </a:r>
            <a:endParaRPr kumimoji="0" lang="fr-FR" altLang="fr-FR" sz="1100" b="1" i="0" u="none" strike="noStrike" cap="none" normalizeH="0" baseline="0" dirty="0">
              <a:ln>
                <a:noFill/>
              </a:ln>
              <a:solidFill>
                <a:schemeClr val="tx1"/>
              </a:solidFill>
              <a:effectLst/>
            </a:endParaRPr>
          </a:p>
          <a:p>
            <a:pPr marL="285750" marR="0" lvl="0" indent="-285750" algn="just" defTabSz="914400" rtl="0" eaLnBrk="0" fontAlgn="base" latinLnBrk="0" hangingPunct="0">
              <a:lnSpc>
                <a:spcPct val="150000"/>
              </a:lnSpc>
              <a:spcBef>
                <a:spcPct val="0"/>
              </a:spcBef>
              <a:spcAft>
                <a:spcPct val="0"/>
              </a:spcAft>
              <a:buClrTx/>
              <a:buSzTx/>
              <a:buFont typeface="Wingdings" panose="05000000000000000000" pitchFamily="2" charset="2"/>
              <a:buChar char="q"/>
              <a:tabLst>
                <a:tab pos="660400" algn="l"/>
              </a:tabLst>
            </a:pPr>
            <a:r>
              <a:rPr kumimoji="0" lang="fr-FR" altLang="fr-FR" sz="1800" b="0" i="0" u="none" strike="noStrike" cap="none" normalizeH="0" baseline="0" dirty="0">
                <a:ln>
                  <a:noFill/>
                </a:ln>
                <a:solidFill>
                  <a:schemeClr val="tx1"/>
                </a:solidFill>
                <a:effectLst/>
                <a:ea typeface="Times New Roman" panose="02020603050405020304" pitchFamily="18" charset="0"/>
              </a:rPr>
              <a:t>Permet de mettre en jeu les puissances les plus élevées;</a:t>
            </a:r>
          </a:p>
          <a:p>
            <a:pPr marL="285750" marR="0" lvl="0" indent="-285750" algn="just" defTabSz="914400" rtl="0" eaLnBrk="0" fontAlgn="base" latinLnBrk="0" hangingPunct="0">
              <a:lnSpc>
                <a:spcPct val="150000"/>
              </a:lnSpc>
              <a:spcBef>
                <a:spcPct val="0"/>
              </a:spcBef>
              <a:spcAft>
                <a:spcPct val="0"/>
              </a:spcAft>
              <a:buClrTx/>
              <a:buSzTx/>
              <a:buFont typeface="Wingdings" panose="05000000000000000000" pitchFamily="2" charset="2"/>
              <a:buChar char="q"/>
              <a:tabLst>
                <a:tab pos="660400" algn="l"/>
              </a:tabLst>
            </a:pPr>
            <a:r>
              <a:rPr lang="fr-FR" altLang="fr-FR" dirty="0">
                <a:solidFill>
                  <a:schemeClr val="tx1"/>
                </a:solidFill>
                <a:ea typeface="Times New Roman" panose="02020603050405020304" pitchFamily="18" charset="0"/>
              </a:rPr>
              <a:t>G</a:t>
            </a:r>
            <a:r>
              <a:rPr kumimoji="0" lang="fr-FR" altLang="fr-FR" sz="1800" b="0" i="0" u="none" strike="noStrike" cap="none" normalizeH="0" baseline="0" dirty="0">
                <a:ln>
                  <a:noFill/>
                </a:ln>
                <a:solidFill>
                  <a:schemeClr val="tx1"/>
                </a:solidFill>
                <a:effectLst/>
                <a:ea typeface="Times New Roman" panose="02020603050405020304" pitchFamily="18" charset="0"/>
              </a:rPr>
              <a:t>rande souplesse d'emploi; </a:t>
            </a:r>
          </a:p>
          <a:p>
            <a:pPr marL="285750" marR="0" lvl="0" indent="-285750" algn="just" defTabSz="914400" rtl="0" eaLnBrk="0" fontAlgn="base" latinLnBrk="0" hangingPunct="0">
              <a:lnSpc>
                <a:spcPct val="150000"/>
              </a:lnSpc>
              <a:spcBef>
                <a:spcPct val="0"/>
              </a:spcBef>
              <a:spcAft>
                <a:spcPct val="0"/>
              </a:spcAft>
              <a:buClrTx/>
              <a:buSzTx/>
              <a:buFont typeface="Wingdings" panose="05000000000000000000" pitchFamily="2" charset="2"/>
              <a:buChar char="q"/>
              <a:tabLst>
                <a:tab pos="660400" algn="l"/>
              </a:tabLst>
            </a:pPr>
            <a:r>
              <a:rPr kumimoji="0" lang="fr-FR" altLang="fr-FR" sz="1800" b="0" i="0" u="none" strike="noStrike" cap="none" normalizeH="0" baseline="0" dirty="0">
                <a:ln>
                  <a:noFill/>
                </a:ln>
                <a:solidFill>
                  <a:schemeClr val="tx1"/>
                </a:solidFill>
                <a:effectLst/>
                <a:ea typeface="Times New Roman" panose="02020603050405020304" pitchFamily="18" charset="0"/>
              </a:rPr>
              <a:t>son utilisation est de plus en plus généralisée:</a:t>
            </a:r>
          </a:p>
          <a:p>
            <a:pPr marL="742950" lvl="1" indent="-285750" algn="just" eaLnBrk="0" fontAlgn="base" hangingPunct="0">
              <a:lnSpc>
                <a:spcPct val="150000"/>
              </a:lnSpc>
              <a:spcBef>
                <a:spcPct val="0"/>
              </a:spcBef>
              <a:spcAft>
                <a:spcPct val="0"/>
              </a:spcAft>
              <a:buFont typeface="Arial" panose="020B0604020202020204" pitchFamily="34" charset="0"/>
              <a:buChar char="•"/>
              <a:tabLst>
                <a:tab pos="660400" algn="l"/>
              </a:tabLst>
            </a:pPr>
            <a:r>
              <a:rPr kumimoji="0" lang="fr-FR" altLang="fr-FR" b="0" i="0" u="none" strike="noStrike" cap="none" normalizeH="0" baseline="0" dirty="0">
                <a:ln>
                  <a:noFill/>
                </a:ln>
                <a:solidFill>
                  <a:schemeClr val="tx1"/>
                </a:solidFill>
                <a:effectLst/>
                <a:ea typeface="Times New Roman" panose="02020603050405020304" pitchFamily="18" charset="0"/>
              </a:rPr>
              <a:t>Les gouvernes par l'intermédiaire des </a:t>
            </a:r>
            <a:r>
              <a:rPr kumimoji="0" lang="fr-FR" altLang="fr-FR" b="0" i="0" u="none" strike="noStrike" cap="none" normalizeH="0" baseline="0" dirty="0" err="1">
                <a:ln>
                  <a:noFill/>
                </a:ln>
                <a:solidFill>
                  <a:schemeClr val="tx1"/>
                </a:solidFill>
                <a:effectLst/>
                <a:ea typeface="Times New Roman" panose="02020603050405020304" pitchFamily="18" charset="0"/>
              </a:rPr>
              <a:t>servo-commandes</a:t>
            </a:r>
            <a:r>
              <a:rPr kumimoji="0" lang="fr-FR" altLang="fr-FR" b="0" i="0" u="none" strike="noStrike" cap="none" normalizeH="0" baseline="0" dirty="0">
                <a:ln>
                  <a:noFill/>
                </a:ln>
                <a:solidFill>
                  <a:schemeClr val="tx1"/>
                </a:solidFill>
                <a:effectLst/>
                <a:ea typeface="Times New Roman" panose="02020603050405020304" pitchFamily="18" charset="0"/>
              </a:rPr>
              <a:t>.</a:t>
            </a:r>
            <a:endParaRPr kumimoji="0" lang="fr-FR" altLang="fr-FR" sz="1100" b="0" i="0" u="none" strike="noStrike" cap="none" normalizeH="0" baseline="0" dirty="0">
              <a:ln>
                <a:noFill/>
              </a:ln>
              <a:solidFill>
                <a:schemeClr val="tx1"/>
              </a:solidFill>
              <a:effectLst/>
            </a:endParaRPr>
          </a:p>
          <a:p>
            <a:pPr marL="742950" lvl="1" indent="-285750" algn="just" eaLnBrk="0" fontAlgn="base" hangingPunct="0">
              <a:lnSpc>
                <a:spcPct val="150000"/>
              </a:lnSpc>
              <a:spcBef>
                <a:spcPct val="0"/>
              </a:spcBef>
              <a:spcAft>
                <a:spcPct val="0"/>
              </a:spcAft>
              <a:buFont typeface="Arial" panose="020B0604020202020204" pitchFamily="34" charset="0"/>
              <a:buChar char="•"/>
              <a:tabLst>
                <a:tab pos="660400" algn="l"/>
              </a:tabLst>
            </a:pPr>
            <a:r>
              <a:rPr kumimoji="0" lang="fr-FR" altLang="fr-FR" b="0" i="0" u="none" strike="noStrike" cap="none" normalizeH="0" baseline="0" dirty="0">
                <a:ln>
                  <a:noFill/>
                </a:ln>
                <a:solidFill>
                  <a:schemeClr val="tx1"/>
                </a:solidFill>
                <a:effectLst/>
                <a:ea typeface="Times New Roman" panose="02020603050405020304" pitchFamily="18" charset="0"/>
              </a:rPr>
              <a:t>Le train d'atterrissage (sortie, rentrée, orientation de la roulette de nez).</a:t>
            </a:r>
            <a:endParaRPr kumimoji="0" lang="fr-FR" altLang="fr-FR" sz="1100" b="0" i="0" u="none" strike="noStrike" cap="none" normalizeH="0" baseline="0" dirty="0">
              <a:ln>
                <a:noFill/>
              </a:ln>
              <a:solidFill>
                <a:schemeClr val="tx1"/>
              </a:solidFill>
              <a:effectLst/>
            </a:endParaRPr>
          </a:p>
          <a:p>
            <a:pPr marL="742950" lvl="1" indent="-285750" algn="just" eaLnBrk="0" fontAlgn="base" hangingPunct="0">
              <a:lnSpc>
                <a:spcPct val="150000"/>
              </a:lnSpc>
              <a:spcBef>
                <a:spcPct val="0"/>
              </a:spcBef>
              <a:spcAft>
                <a:spcPct val="0"/>
              </a:spcAft>
              <a:buFont typeface="Arial" panose="020B0604020202020204" pitchFamily="34" charset="0"/>
              <a:buChar char="•"/>
              <a:tabLst>
                <a:tab pos="660400" algn="l"/>
              </a:tabLst>
            </a:pPr>
            <a:r>
              <a:rPr kumimoji="0" lang="fr-FR" altLang="fr-FR" b="0" i="0" u="none" strike="noStrike" cap="none" normalizeH="0" baseline="0" dirty="0">
                <a:ln>
                  <a:noFill/>
                </a:ln>
                <a:solidFill>
                  <a:schemeClr val="tx1"/>
                </a:solidFill>
                <a:effectLst/>
                <a:ea typeface="Times New Roman" panose="02020603050405020304" pitchFamily="18" charset="0"/>
              </a:rPr>
              <a:t>Les volets hypersustentateurs, rentrée, sortie.</a:t>
            </a:r>
            <a:endParaRPr kumimoji="0" lang="fr-FR" altLang="fr-FR" sz="1100" b="0" i="0" u="none" strike="noStrike" cap="none" normalizeH="0" baseline="0" dirty="0">
              <a:ln>
                <a:noFill/>
              </a:ln>
              <a:solidFill>
                <a:schemeClr val="tx1"/>
              </a:solidFill>
              <a:effectLst/>
            </a:endParaRPr>
          </a:p>
          <a:p>
            <a:pPr marL="742950" lvl="1" indent="-285750" algn="just" eaLnBrk="0" fontAlgn="base" hangingPunct="0">
              <a:lnSpc>
                <a:spcPct val="150000"/>
              </a:lnSpc>
              <a:spcBef>
                <a:spcPct val="0"/>
              </a:spcBef>
              <a:spcAft>
                <a:spcPct val="0"/>
              </a:spcAft>
              <a:buFont typeface="Arial" panose="020B0604020202020204" pitchFamily="34" charset="0"/>
              <a:buChar char="•"/>
              <a:tabLst>
                <a:tab pos="660400" algn="l"/>
              </a:tabLst>
            </a:pPr>
            <a:r>
              <a:rPr kumimoji="0" lang="fr-FR" altLang="fr-FR" b="0" i="0" u="none" strike="noStrike" cap="none" normalizeH="0" baseline="0" dirty="0">
                <a:ln>
                  <a:noFill/>
                </a:ln>
                <a:solidFill>
                  <a:schemeClr val="tx1"/>
                </a:solidFill>
                <a:effectLst/>
                <a:ea typeface="Times New Roman" panose="02020603050405020304" pitchFamily="18" charset="0"/>
              </a:rPr>
              <a:t>Les systèmes de freinage.</a:t>
            </a:r>
            <a:endParaRPr kumimoji="0" lang="fr-FR" altLang="fr-FR" sz="1100" b="0" i="0" u="none" strike="noStrike" cap="none" normalizeH="0" baseline="0" dirty="0">
              <a:ln>
                <a:noFill/>
              </a:ln>
              <a:solidFill>
                <a:schemeClr val="tx1"/>
              </a:solidFill>
              <a:effectLst/>
            </a:endParaRPr>
          </a:p>
          <a:p>
            <a:pPr marL="285750" marR="0" lvl="0" indent="-285750" algn="just" defTabSz="914400" rtl="0" eaLnBrk="0" fontAlgn="base" latinLnBrk="0" hangingPunct="0">
              <a:lnSpc>
                <a:spcPct val="150000"/>
              </a:lnSpc>
              <a:spcBef>
                <a:spcPct val="0"/>
              </a:spcBef>
              <a:spcAft>
                <a:spcPct val="0"/>
              </a:spcAft>
              <a:buClrTx/>
              <a:buSzTx/>
              <a:buFont typeface="Wingdings" panose="05000000000000000000" pitchFamily="2" charset="2"/>
              <a:buChar char="q"/>
              <a:tabLst>
                <a:tab pos="660400" algn="l"/>
              </a:tabLst>
            </a:pPr>
            <a:r>
              <a:rPr kumimoji="0" lang="fr-FR" altLang="fr-FR" sz="1800" b="0" i="0" u="none" strike="noStrike" cap="none" normalizeH="0" baseline="0" dirty="0">
                <a:ln>
                  <a:noFill/>
                </a:ln>
                <a:solidFill>
                  <a:schemeClr val="tx1"/>
                </a:solidFill>
                <a:effectLst/>
                <a:ea typeface="Times New Roman" panose="02020603050405020304" pitchFamily="18" charset="0"/>
              </a:rPr>
              <a:t>construction robuste, </a:t>
            </a:r>
          </a:p>
          <a:p>
            <a:pPr marL="285750" marR="0" lvl="0" indent="-285750" algn="just" defTabSz="914400" rtl="0" eaLnBrk="0" fontAlgn="base" latinLnBrk="0" hangingPunct="0">
              <a:lnSpc>
                <a:spcPct val="150000"/>
              </a:lnSpc>
              <a:spcBef>
                <a:spcPct val="0"/>
              </a:spcBef>
              <a:spcAft>
                <a:spcPct val="0"/>
              </a:spcAft>
              <a:buClrTx/>
              <a:buSzTx/>
              <a:buFont typeface="Wingdings" panose="05000000000000000000" pitchFamily="2" charset="2"/>
              <a:buChar char="q"/>
              <a:tabLst>
                <a:tab pos="660400" algn="l"/>
              </a:tabLst>
            </a:pPr>
            <a:r>
              <a:rPr kumimoji="0" lang="fr-FR" altLang="fr-FR" sz="1800" b="0" i="0" u="none" strike="noStrike" cap="none" normalizeH="0" baseline="0" dirty="0">
                <a:ln>
                  <a:noFill/>
                </a:ln>
                <a:solidFill>
                  <a:schemeClr val="tx1"/>
                </a:solidFill>
                <a:effectLst/>
                <a:ea typeface="Times New Roman" panose="02020603050405020304" pitchFamily="18" charset="0"/>
              </a:rPr>
              <a:t>sécurité de fonctionnement, </a:t>
            </a:r>
          </a:p>
          <a:p>
            <a:pPr marL="285750" marR="0" lvl="0" indent="-285750" algn="just" defTabSz="914400" rtl="0" eaLnBrk="0" fontAlgn="base" latinLnBrk="0" hangingPunct="0">
              <a:lnSpc>
                <a:spcPct val="150000"/>
              </a:lnSpc>
              <a:spcBef>
                <a:spcPct val="0"/>
              </a:spcBef>
              <a:spcAft>
                <a:spcPct val="0"/>
              </a:spcAft>
              <a:buClrTx/>
              <a:buSzTx/>
              <a:buFont typeface="Wingdings" panose="05000000000000000000" pitchFamily="2" charset="2"/>
              <a:buChar char="q"/>
              <a:tabLst>
                <a:tab pos="660400" algn="l"/>
              </a:tabLst>
            </a:pPr>
            <a:r>
              <a:rPr kumimoji="0" lang="fr-FR" altLang="fr-FR" sz="1800" b="0" i="0" u="none" strike="noStrike" cap="none" normalizeH="0" baseline="0" dirty="0">
                <a:ln>
                  <a:noFill/>
                </a:ln>
                <a:solidFill>
                  <a:schemeClr val="tx1"/>
                </a:solidFill>
                <a:effectLst/>
                <a:ea typeface="Times New Roman" panose="02020603050405020304" pitchFamily="18" charset="0"/>
              </a:rPr>
              <a:t>légèreté des organes </a:t>
            </a:r>
          </a:p>
          <a:p>
            <a:pPr marL="285750" marR="0" lvl="0" indent="-285750" algn="just" defTabSz="914400" rtl="0" eaLnBrk="0" fontAlgn="base" latinLnBrk="0" hangingPunct="0">
              <a:lnSpc>
                <a:spcPct val="150000"/>
              </a:lnSpc>
              <a:spcBef>
                <a:spcPct val="0"/>
              </a:spcBef>
              <a:spcAft>
                <a:spcPct val="0"/>
              </a:spcAft>
              <a:buClrTx/>
              <a:buSzTx/>
              <a:buFont typeface="Wingdings" panose="05000000000000000000" pitchFamily="2" charset="2"/>
              <a:buChar char="q"/>
              <a:tabLst>
                <a:tab pos="660400" algn="l"/>
              </a:tabLst>
            </a:pPr>
            <a:r>
              <a:rPr kumimoji="0" lang="fr-FR" altLang="fr-FR" sz="1800" b="0" i="0" u="none" strike="noStrike" cap="none" normalizeH="0" baseline="0" dirty="0">
                <a:ln>
                  <a:noFill/>
                </a:ln>
                <a:solidFill>
                  <a:schemeClr val="tx1"/>
                </a:solidFill>
                <a:effectLst/>
                <a:ea typeface="Times New Roman" panose="02020603050405020304" pitchFamily="18" charset="0"/>
              </a:rPr>
              <a:t>indépendance vis à vis des conditions extérieures, températures, pression</a:t>
            </a:r>
            <a:r>
              <a:rPr kumimoji="0" lang="fr-FR" altLang="fr-FR" sz="1800" b="0" i="0" u="none" strike="noStrike" cap="none" normalizeH="0" baseline="0" dirty="0" smtClean="0">
                <a:ln>
                  <a:noFill/>
                </a:ln>
                <a:solidFill>
                  <a:schemeClr val="tx1"/>
                </a:solidFill>
                <a:effectLst/>
                <a:ea typeface="Times New Roman" panose="02020603050405020304" pitchFamily="18" charset="0"/>
              </a:rPr>
              <a:t>.</a:t>
            </a:r>
            <a:endParaRPr kumimoji="0" lang="fr-FR" altLang="fr-FR" sz="1100" b="0" i="0" u="none" strike="noStrike" cap="none" normalizeH="0" baseline="0" dirty="0">
              <a:ln>
                <a:noFill/>
              </a:ln>
              <a:solidFill>
                <a:schemeClr val="tx1"/>
              </a:solidFill>
              <a:effectLst/>
            </a:endParaRPr>
          </a:p>
        </p:txBody>
      </p:sp>
      <p:sp>
        <p:nvSpPr>
          <p:cNvPr id="3" name="Rectangle 2"/>
          <p:cNvSpPr/>
          <p:nvPr/>
        </p:nvSpPr>
        <p:spPr>
          <a:xfrm>
            <a:off x="4762171" y="642648"/>
            <a:ext cx="2471189" cy="3693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fr-FR" altLang="fr-FR" b="1" dirty="0">
                <a:ea typeface="Times New Roman" panose="02020603050405020304" pitchFamily="18" charset="0"/>
              </a:rPr>
              <a:t>ENERGIE HYDRAULIQUE</a:t>
            </a:r>
            <a:endParaRPr lang="en-US" dirty="0"/>
          </a:p>
        </p:txBody>
      </p:sp>
      <p:pic>
        <p:nvPicPr>
          <p:cNvPr id="5" name="Image 4"/>
          <p:cNvPicPr>
            <a:picLocks noChangeAspect="1"/>
          </p:cNvPicPr>
          <p:nvPr/>
        </p:nvPicPr>
        <p:blipFill>
          <a:blip r:embed="rId3"/>
          <a:stretch>
            <a:fillRect/>
          </a:stretch>
        </p:blipFill>
        <p:spPr>
          <a:xfrm>
            <a:off x="9124269" y="642648"/>
            <a:ext cx="2948374" cy="2107410"/>
          </a:xfrm>
          <a:prstGeom prst="rect">
            <a:avLst/>
          </a:prstGeom>
        </p:spPr>
      </p:pic>
      <p:pic>
        <p:nvPicPr>
          <p:cNvPr id="6" name="Image 5"/>
          <p:cNvPicPr>
            <a:picLocks noChangeAspect="1"/>
          </p:cNvPicPr>
          <p:nvPr/>
        </p:nvPicPr>
        <p:blipFill>
          <a:blip r:embed="rId4"/>
          <a:stretch>
            <a:fillRect/>
          </a:stretch>
        </p:blipFill>
        <p:spPr>
          <a:xfrm>
            <a:off x="9124268" y="2911475"/>
            <a:ext cx="2948374" cy="1743075"/>
          </a:xfrm>
          <a:prstGeom prst="rect">
            <a:avLst/>
          </a:prstGeom>
        </p:spPr>
      </p:pic>
      <p:pic>
        <p:nvPicPr>
          <p:cNvPr id="7" name="Image 6"/>
          <p:cNvPicPr>
            <a:picLocks noChangeAspect="1"/>
          </p:cNvPicPr>
          <p:nvPr/>
        </p:nvPicPr>
        <p:blipFill>
          <a:blip r:embed="rId5"/>
          <a:stretch>
            <a:fillRect/>
          </a:stretch>
        </p:blipFill>
        <p:spPr>
          <a:xfrm>
            <a:off x="9124268" y="4815967"/>
            <a:ext cx="2948374" cy="1847850"/>
          </a:xfrm>
          <a:prstGeom prst="rect">
            <a:avLst/>
          </a:prstGeom>
        </p:spPr>
      </p:pic>
    </p:spTree>
    <p:extLst>
      <p:ext uri="{BB962C8B-B14F-4D97-AF65-F5344CB8AC3E}">
        <p14:creationId xmlns:p14="http://schemas.microsoft.com/office/powerpoint/2010/main" val="271809807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B31135D5-2CEA-292E-AF65-E4FE421A2F9C}"/>
              </a:ext>
            </a:extLst>
          </p:cNvPr>
          <p:cNvSpPr txBox="1"/>
          <p:nvPr/>
        </p:nvSpPr>
        <p:spPr>
          <a:xfrm>
            <a:off x="443167" y="1500749"/>
            <a:ext cx="6284204" cy="3831818"/>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gn="just">
              <a:lnSpc>
                <a:spcPct val="150000"/>
              </a:lnSpc>
              <a:buFont typeface="Arial" panose="020B0604020202020204" pitchFamily="34" charset="0"/>
              <a:buChar char="•"/>
            </a:pPr>
            <a:r>
              <a:rPr lang="fr-FR" spc="-50" dirty="0">
                <a:latin typeface="Times New Roman" panose="02020603050405020304" pitchFamily="18" charset="0"/>
                <a:ea typeface="Times New Roman" panose="02020603050405020304" pitchFamily="18" charset="0"/>
              </a:rPr>
              <a:t>A</a:t>
            </a:r>
            <a:r>
              <a:rPr lang="fr-FR" sz="1800" spc="-50" dirty="0">
                <a:effectLst/>
                <a:latin typeface="Times New Roman" panose="02020603050405020304" pitchFamily="18" charset="0"/>
                <a:ea typeface="Times New Roman" panose="02020603050405020304" pitchFamily="18" charset="0"/>
              </a:rPr>
              <a:t>ccroissement de la puissance mise enjeu, dû à l'augmentation des servitudes sur le réseau de bord </a:t>
            </a:r>
          </a:p>
          <a:p>
            <a:pPr marL="285750" indent="-285750" algn="just">
              <a:lnSpc>
                <a:spcPct val="150000"/>
              </a:lnSpc>
              <a:buFont typeface="Arial" panose="020B0604020202020204" pitchFamily="34" charset="0"/>
              <a:buChar char="•"/>
            </a:pPr>
            <a:r>
              <a:rPr lang="fr-FR" sz="1800" spc="-50" dirty="0">
                <a:effectLst/>
                <a:latin typeface="Times New Roman" panose="02020603050405020304" pitchFamily="18" charset="0"/>
                <a:ea typeface="Times New Roman" panose="02020603050405020304" pitchFamily="18" charset="0"/>
              </a:rPr>
              <a:t>La mise à la masse du pôle négatif,</a:t>
            </a:r>
          </a:p>
          <a:p>
            <a:pPr marL="285750" indent="-285750" algn="just">
              <a:lnSpc>
                <a:spcPct val="150000"/>
              </a:lnSpc>
              <a:buFont typeface="Arial" panose="020B0604020202020204" pitchFamily="34" charset="0"/>
              <a:buChar char="•"/>
            </a:pPr>
            <a:r>
              <a:rPr lang="fr-FR" sz="1800" spc="-50" dirty="0">
                <a:effectLst/>
                <a:latin typeface="Times New Roman" panose="02020603050405020304" pitchFamily="18" charset="0"/>
                <a:ea typeface="Times New Roman" panose="02020603050405020304" pitchFamily="18" charset="0"/>
              </a:rPr>
              <a:t>Un défaut  d'origine électrique peut dans certains cas libérer une énergie considérable </a:t>
            </a:r>
          </a:p>
          <a:p>
            <a:pPr marL="285750" indent="-285750" algn="just">
              <a:lnSpc>
                <a:spcPct val="150000"/>
              </a:lnSpc>
              <a:buFont typeface="Arial" panose="020B0604020202020204" pitchFamily="34" charset="0"/>
              <a:buChar char="•"/>
            </a:pPr>
            <a:r>
              <a:rPr lang="fr-FR" spc="-50" dirty="0">
                <a:latin typeface="Times New Roman" panose="02020603050405020304" pitchFamily="18" charset="0"/>
                <a:ea typeface="Times New Roman" panose="02020603050405020304" pitchFamily="18" charset="0"/>
              </a:rPr>
              <a:t>M</a:t>
            </a:r>
            <a:r>
              <a:rPr lang="fr-FR" sz="1800" spc="-50" dirty="0">
                <a:effectLst/>
                <a:latin typeface="Times New Roman" panose="02020603050405020304" pitchFamily="18" charset="0"/>
                <a:ea typeface="Times New Roman" panose="02020603050405020304" pitchFamily="18" charset="0"/>
              </a:rPr>
              <a:t>ettre hors service toute une partie d’éléments vitaux de l'avion </a:t>
            </a:r>
          </a:p>
          <a:p>
            <a:pPr marL="285750" indent="-285750" algn="just">
              <a:lnSpc>
                <a:spcPct val="150000"/>
              </a:lnSpc>
              <a:buFont typeface="Arial" panose="020B0604020202020204" pitchFamily="34" charset="0"/>
              <a:buChar char="•"/>
            </a:pPr>
            <a:r>
              <a:rPr lang="fr-FR" spc="-50" dirty="0">
                <a:latin typeface="Times New Roman" panose="02020603050405020304" pitchFamily="18" charset="0"/>
                <a:ea typeface="Times New Roman" panose="02020603050405020304" pitchFamily="18" charset="0"/>
              </a:rPr>
              <a:t>R</a:t>
            </a:r>
            <a:r>
              <a:rPr lang="fr-FR" sz="1800" spc="-50" dirty="0">
                <a:effectLst/>
                <a:latin typeface="Times New Roman" panose="02020603050405020304" pitchFamily="18" charset="0"/>
                <a:ea typeface="Times New Roman" panose="02020603050405020304" pitchFamily="18" charset="0"/>
              </a:rPr>
              <a:t>isque d'incendie à bord.</a:t>
            </a:r>
          </a:p>
          <a:p>
            <a:pPr marL="285750" indent="-285750" algn="just">
              <a:lnSpc>
                <a:spcPct val="150000"/>
              </a:lnSpc>
              <a:buFont typeface="Arial" panose="020B0604020202020204" pitchFamily="34" charset="0"/>
              <a:buChar char="•"/>
            </a:pPr>
            <a:r>
              <a:rPr lang="fr-FR" sz="1800" spc="-50" dirty="0">
                <a:effectLst/>
                <a:latin typeface="Times New Roman" panose="02020603050405020304" pitchFamily="18" charset="0"/>
                <a:ea typeface="Times New Roman" panose="02020603050405020304" pitchFamily="18" charset="0"/>
              </a:rPr>
              <a:t>Nécessité de la protection de la totalité des servitudes électriques contre les dangers que présente cette énergie. </a:t>
            </a:r>
          </a:p>
        </p:txBody>
      </p:sp>
      <p:sp>
        <p:nvSpPr>
          <p:cNvPr id="8" name="ZoneTexte 7">
            <a:extLst>
              <a:ext uri="{FF2B5EF4-FFF2-40B4-BE49-F238E27FC236}">
                <a16:creationId xmlns:a16="http://schemas.microsoft.com/office/drawing/2014/main" id="{9FE43348-81F6-FFFB-7B4E-B380E1B54B0B}"/>
              </a:ext>
            </a:extLst>
          </p:cNvPr>
          <p:cNvSpPr txBox="1"/>
          <p:nvPr/>
        </p:nvSpPr>
        <p:spPr>
          <a:xfrm>
            <a:off x="4029419" y="162366"/>
            <a:ext cx="3307815"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sz="1800" b="1" kern="0" dirty="0">
                <a:solidFill>
                  <a:srgbClr val="4472C4"/>
                </a:solidFill>
                <a:effectLst/>
                <a:latin typeface="Calibri Light" panose="020F0302020204030204" pitchFamily="34" charset="0"/>
                <a:ea typeface="Times New Roman" panose="02020603050405020304" pitchFamily="18" charset="0"/>
                <a:cs typeface="Times New Roman" panose="02020603050405020304" pitchFamily="18" charset="0"/>
              </a:rPr>
              <a:t>APPAREILLAGE DE PROTECTION</a:t>
            </a:r>
            <a:endParaRPr lang="fr-FR" dirty="0"/>
          </a:p>
        </p:txBody>
      </p:sp>
      <p:pic>
        <p:nvPicPr>
          <p:cNvPr id="4" name="Image 3"/>
          <p:cNvPicPr>
            <a:picLocks noChangeAspect="1"/>
          </p:cNvPicPr>
          <p:nvPr/>
        </p:nvPicPr>
        <p:blipFill>
          <a:blip r:embed="rId2"/>
          <a:stretch>
            <a:fillRect/>
          </a:stretch>
        </p:blipFill>
        <p:spPr>
          <a:xfrm>
            <a:off x="7530232" y="2023052"/>
            <a:ext cx="3717785" cy="2787211"/>
          </a:xfrm>
          <a:prstGeom prst="rect">
            <a:avLst/>
          </a:prstGeom>
        </p:spPr>
      </p:pic>
    </p:spTree>
    <p:extLst>
      <p:ext uri="{BB962C8B-B14F-4D97-AF65-F5344CB8AC3E}">
        <p14:creationId xmlns:p14="http://schemas.microsoft.com/office/powerpoint/2010/main" val="84388245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72AE34C4-3D7D-3F85-2DEA-EDC0D0F11956}"/>
              </a:ext>
            </a:extLst>
          </p:cNvPr>
          <p:cNvSpPr txBox="1"/>
          <p:nvPr/>
        </p:nvSpPr>
        <p:spPr>
          <a:xfrm>
            <a:off x="456675" y="2092128"/>
            <a:ext cx="6063868" cy="1754326"/>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indent="-1295400" algn="just">
              <a:lnSpc>
                <a:spcPct val="150000"/>
              </a:lnSpc>
            </a:pPr>
            <a:r>
              <a:rPr lang="fr-FR" sz="1800" b="1" spc="-50" dirty="0" smtClean="0">
                <a:effectLst/>
                <a:ea typeface="Times New Roman" panose="02020603050405020304" pitchFamily="18" charset="0"/>
              </a:rPr>
              <a:t>Coupure </a:t>
            </a:r>
            <a:r>
              <a:rPr lang="fr-FR" sz="1800" b="1" spc="-50" dirty="0">
                <a:effectLst/>
                <a:ea typeface="Times New Roman" panose="02020603050405020304" pitchFamily="18" charset="0"/>
              </a:rPr>
              <a:t>d’un conducteur</a:t>
            </a:r>
          </a:p>
          <a:p>
            <a:pPr marL="363538" indent="-363538" algn="just">
              <a:lnSpc>
                <a:spcPct val="150000"/>
              </a:lnSpc>
            </a:pPr>
            <a:r>
              <a:rPr lang="fr-FR" sz="1800" b="1" spc="-50" dirty="0">
                <a:solidFill>
                  <a:srgbClr val="000000"/>
                </a:solidFill>
                <a:effectLst/>
                <a:ea typeface="Times New Roman" panose="02020603050405020304" pitchFamily="18" charset="0"/>
                <a:cs typeface="Times New Roman" panose="02020603050405020304" pitchFamily="18" charset="0"/>
              </a:rPr>
              <a:t>Causes </a:t>
            </a:r>
            <a:r>
              <a:rPr lang="fr-FR" sz="1800" spc="-50" dirty="0">
                <a:effectLst/>
                <a:ea typeface="Times New Roman" panose="02020603050405020304" pitchFamily="18" charset="0"/>
              </a:rPr>
              <a:t>: soudures, sertissages défaillants, </a:t>
            </a:r>
            <a:r>
              <a:rPr lang="fr-FR" sz="1800" spc="-50" dirty="0" smtClean="0">
                <a:effectLst/>
                <a:ea typeface="Times New Roman" panose="02020603050405020304" pitchFamily="18" charset="0"/>
              </a:rPr>
              <a:t>ce </a:t>
            </a:r>
            <a:r>
              <a:rPr lang="fr-FR" sz="1800" spc="-50" dirty="0">
                <a:effectLst/>
                <a:ea typeface="Times New Roman" panose="02020603050405020304" pitchFamily="18" charset="0"/>
              </a:rPr>
              <a:t>qui se traduit par:</a:t>
            </a:r>
          </a:p>
          <a:p>
            <a:pPr marL="363538" indent="-363538" algn="just">
              <a:lnSpc>
                <a:spcPct val="150000"/>
              </a:lnSpc>
              <a:buFont typeface="Arial" panose="020B0604020202020204" pitchFamily="34" charset="0"/>
              <a:buChar char="•"/>
            </a:pPr>
            <a:r>
              <a:rPr lang="fr-FR" sz="1800" spc="-50" dirty="0">
                <a:effectLst/>
                <a:ea typeface="Times New Roman" panose="02020603050405020304" pitchFamily="18" charset="0"/>
              </a:rPr>
              <a:t>la perte de contrôle de la servitude,</a:t>
            </a:r>
          </a:p>
          <a:p>
            <a:pPr marL="363538" indent="-363538" algn="just">
              <a:lnSpc>
                <a:spcPct val="150000"/>
              </a:lnSpc>
              <a:buFont typeface="Arial" panose="020B0604020202020204" pitchFamily="34" charset="0"/>
              <a:buChar char="•"/>
            </a:pPr>
            <a:r>
              <a:rPr lang="fr-FR" sz="1800" spc="-50" dirty="0">
                <a:effectLst/>
                <a:ea typeface="Times New Roman" panose="02020603050405020304" pitchFamily="18" charset="0"/>
              </a:rPr>
              <a:t>une diminution de la puissance disponible</a:t>
            </a:r>
            <a:r>
              <a:rPr lang="fr-FR" sz="1800" spc="-50" dirty="0" smtClean="0">
                <a:effectLst/>
                <a:ea typeface="Times New Roman" panose="02020603050405020304" pitchFamily="18" charset="0"/>
              </a:rPr>
              <a:t>.</a:t>
            </a:r>
            <a:endParaRPr lang="fr-FR" sz="1800" spc="-50" dirty="0">
              <a:effectLst/>
              <a:ea typeface="Times New Roman" panose="02020603050405020304" pitchFamily="18" charset="0"/>
            </a:endParaRPr>
          </a:p>
        </p:txBody>
      </p:sp>
      <p:sp>
        <p:nvSpPr>
          <p:cNvPr id="7" name="ZoneTexte 6">
            <a:extLst>
              <a:ext uri="{FF2B5EF4-FFF2-40B4-BE49-F238E27FC236}">
                <a16:creationId xmlns:a16="http://schemas.microsoft.com/office/drawing/2014/main" id="{32449518-1113-8CA2-9C86-EA3F3049F6DD}"/>
              </a:ext>
            </a:extLst>
          </p:cNvPr>
          <p:cNvSpPr txBox="1"/>
          <p:nvPr/>
        </p:nvSpPr>
        <p:spPr>
          <a:xfrm>
            <a:off x="2916715" y="437787"/>
            <a:ext cx="6097836"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lvl="1" algn="ctr">
              <a:spcBef>
                <a:spcPts val="200"/>
              </a:spcBef>
            </a:pPr>
            <a:r>
              <a:rPr lang="fr-FR" sz="1800" b="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TYPES DE DEFAUTS DANS UN CIRCUIT</a:t>
            </a:r>
          </a:p>
        </p:txBody>
      </p:sp>
      <p:pic>
        <p:nvPicPr>
          <p:cNvPr id="1026" name="Picture 2" descr="Court-circuit : définition, conséquences et comment s'en protéger ? |  Choisir.co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46232" y="2353355"/>
            <a:ext cx="4248150" cy="10763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612045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72AE34C4-3D7D-3F85-2DEA-EDC0D0F11956}"/>
              </a:ext>
            </a:extLst>
          </p:cNvPr>
          <p:cNvSpPr txBox="1"/>
          <p:nvPr/>
        </p:nvSpPr>
        <p:spPr>
          <a:xfrm>
            <a:off x="565532" y="1166842"/>
            <a:ext cx="8295439" cy="5035353"/>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gn="just">
              <a:lnSpc>
                <a:spcPct val="150000"/>
              </a:lnSpc>
              <a:buFont typeface="Wingdings" panose="05000000000000000000" pitchFamily="2" charset="2"/>
              <a:buChar char="q"/>
            </a:pPr>
            <a:r>
              <a:rPr lang="fr-FR" sz="1800" b="1" spc="-50" dirty="0" smtClean="0">
                <a:effectLst/>
                <a:ea typeface="Times New Roman" panose="02020603050405020304" pitchFamily="18" charset="0"/>
              </a:rPr>
              <a:t>Court-circuit</a:t>
            </a:r>
            <a:endParaRPr lang="fr-FR" sz="1800" b="1" spc="-50" dirty="0">
              <a:effectLst/>
              <a:ea typeface="Times New Roman" panose="02020603050405020304" pitchFamily="18" charset="0"/>
            </a:endParaRPr>
          </a:p>
          <a:p>
            <a:pPr marL="203200" indent="-1295400" algn="just">
              <a:lnSpc>
                <a:spcPct val="150000"/>
              </a:lnSpc>
            </a:pPr>
            <a:r>
              <a:rPr lang="fr-FR" sz="1800" spc="-50" dirty="0">
                <a:effectLst/>
                <a:ea typeface="Times New Roman" panose="02020603050405020304" pitchFamily="18" charset="0"/>
              </a:rPr>
              <a:t>C'est une connexion accidentelle de 2 conducteurs à des potentiels différents.</a:t>
            </a:r>
          </a:p>
          <a:p>
            <a:pPr marL="203200" algn="just">
              <a:lnSpc>
                <a:spcPct val="150000"/>
              </a:lnSpc>
            </a:pPr>
            <a:r>
              <a:rPr lang="fr-FR" sz="1800" b="1" spc="-50" dirty="0">
                <a:effectLst/>
                <a:ea typeface="Times New Roman" panose="02020603050405020304" pitchFamily="18" charset="0"/>
              </a:rPr>
              <a:t>Causes :</a:t>
            </a:r>
          </a:p>
          <a:p>
            <a:pPr marL="285750" lvl="0" indent="-285750" algn="just">
              <a:lnSpc>
                <a:spcPct val="150000"/>
              </a:lnSpc>
              <a:buClr>
                <a:srgbClr val="000000"/>
              </a:buClr>
              <a:buSzPts val="1200"/>
              <a:buFont typeface="Arial" panose="020B0604020202020204" pitchFamily="34" charset="0"/>
              <a:buChar char="•"/>
              <a:tabLst>
                <a:tab pos="375920" algn="l"/>
              </a:tabLst>
            </a:pPr>
            <a:r>
              <a:rPr lang="fr-FR" sz="1800" u="none" strike="noStrike" spc="-50" dirty="0">
                <a:effectLst/>
                <a:ea typeface="Times New Roman" panose="02020603050405020304" pitchFamily="18" charset="0"/>
                <a:cs typeface="Times New Roman" panose="02020603050405020304" pitchFamily="18" charset="0"/>
              </a:rPr>
              <a:t>entretien négligé du matériel,</a:t>
            </a:r>
          </a:p>
          <a:p>
            <a:pPr marL="285750" lvl="0" indent="-285750" algn="just">
              <a:lnSpc>
                <a:spcPct val="150000"/>
              </a:lnSpc>
              <a:buClr>
                <a:srgbClr val="000000"/>
              </a:buClr>
              <a:buSzPts val="1200"/>
              <a:buFont typeface="Arial" panose="020B0604020202020204" pitchFamily="34" charset="0"/>
              <a:buChar char="•"/>
              <a:tabLst>
                <a:tab pos="380365" algn="l"/>
              </a:tabLst>
            </a:pPr>
            <a:r>
              <a:rPr lang="fr-FR" sz="1800" u="none" strike="noStrike" spc="-50" dirty="0">
                <a:effectLst/>
                <a:ea typeface="Times New Roman" panose="02020603050405020304" pitchFamily="18" charset="0"/>
                <a:cs typeface="Times New Roman" panose="02020603050405020304" pitchFamily="18" charset="0"/>
              </a:rPr>
              <a:t>frottements des câbles dus aux vibrations,</a:t>
            </a:r>
          </a:p>
          <a:p>
            <a:pPr marL="285750" lvl="0" indent="-285750" algn="just">
              <a:lnSpc>
                <a:spcPct val="150000"/>
              </a:lnSpc>
              <a:buClr>
                <a:srgbClr val="000000"/>
              </a:buClr>
              <a:buSzPts val="1200"/>
              <a:buFont typeface="Arial" panose="020B0604020202020204" pitchFamily="34" charset="0"/>
              <a:buChar char="•"/>
              <a:tabLst>
                <a:tab pos="380365" algn="l"/>
              </a:tabLst>
            </a:pPr>
            <a:r>
              <a:rPr lang="fr-FR" sz="1800" u="none" strike="noStrike" spc="-50" dirty="0">
                <a:effectLst/>
                <a:ea typeface="Times New Roman" panose="02020603050405020304" pitchFamily="18" charset="0"/>
                <a:cs typeface="Times New Roman" panose="02020603050405020304" pitchFamily="18" charset="0"/>
              </a:rPr>
              <a:t>pertes de propriétés des isolants, claquage, décomposition,</a:t>
            </a:r>
          </a:p>
          <a:p>
            <a:pPr marL="285750" lvl="0" indent="-285750" algn="just">
              <a:lnSpc>
                <a:spcPct val="150000"/>
              </a:lnSpc>
              <a:buClr>
                <a:srgbClr val="000000"/>
              </a:buClr>
              <a:buSzPts val="1200"/>
              <a:buFont typeface="Arial" panose="020B0604020202020204" pitchFamily="34" charset="0"/>
              <a:buChar char="•"/>
              <a:tabLst>
                <a:tab pos="380365" algn="l"/>
              </a:tabLst>
            </a:pPr>
            <a:r>
              <a:rPr lang="fr-FR" sz="1800" u="none" strike="noStrike" spc="-50" dirty="0">
                <a:effectLst/>
                <a:ea typeface="Times New Roman" panose="02020603050405020304" pitchFamily="18" charset="0"/>
                <a:cs typeface="Times New Roman" panose="02020603050405020304" pitchFamily="18" charset="0"/>
              </a:rPr>
              <a:t>connexions mal serrées, mal soudées, mal serties.</a:t>
            </a:r>
          </a:p>
          <a:p>
            <a:pPr marL="203200" algn="just">
              <a:lnSpc>
                <a:spcPct val="150000"/>
              </a:lnSpc>
            </a:pPr>
            <a:r>
              <a:rPr lang="fr-FR" sz="1800" b="1" spc="-50" dirty="0">
                <a:effectLst/>
                <a:ea typeface="Times New Roman" panose="02020603050405020304" pitchFamily="18" charset="0"/>
              </a:rPr>
              <a:t>Incidences :</a:t>
            </a:r>
          </a:p>
          <a:p>
            <a:pPr marL="342900" lvl="0" indent="-342900" algn="just">
              <a:lnSpc>
                <a:spcPct val="150000"/>
              </a:lnSpc>
              <a:buClr>
                <a:srgbClr val="000000"/>
              </a:buClr>
              <a:buSzPts val="1200"/>
              <a:buFont typeface="Arial" panose="020B0604020202020204" pitchFamily="34" charset="0"/>
              <a:buChar char="•"/>
              <a:tabLst>
                <a:tab pos="371475" algn="l"/>
              </a:tabLst>
            </a:pPr>
            <a:r>
              <a:rPr lang="fr-FR" sz="1800" u="none" strike="noStrike" spc="-50" dirty="0">
                <a:effectLst/>
                <a:ea typeface="Times New Roman" panose="02020603050405020304" pitchFamily="18" charset="0"/>
                <a:cs typeface="Times New Roman" panose="02020603050405020304" pitchFamily="18" charset="0"/>
              </a:rPr>
              <a:t>perte de contrôle de la servitude</a:t>
            </a:r>
          </a:p>
          <a:p>
            <a:pPr marL="342900" lvl="0" indent="-342900" algn="just">
              <a:lnSpc>
                <a:spcPct val="150000"/>
              </a:lnSpc>
              <a:buClr>
                <a:srgbClr val="000000"/>
              </a:buClr>
              <a:buSzPts val="1200"/>
              <a:buFont typeface="Arial" panose="020B0604020202020204" pitchFamily="34" charset="0"/>
              <a:buChar char="•"/>
              <a:tabLst>
                <a:tab pos="403225" algn="l"/>
              </a:tabLst>
            </a:pPr>
            <a:r>
              <a:rPr lang="fr-FR" sz="1800" u="none" strike="noStrike" spc="-50" dirty="0">
                <a:effectLst/>
                <a:ea typeface="Times New Roman" panose="02020603050405020304" pitchFamily="18" charset="0"/>
                <a:cs typeface="Times New Roman" panose="02020603050405020304" pitchFamily="18" charset="0"/>
              </a:rPr>
              <a:t>effondrement de la tension du réseau de bord U = E - </a:t>
            </a:r>
            <a:r>
              <a:rPr lang="fr-FR" spc="-50" dirty="0" err="1">
                <a:ea typeface="Times New Roman" panose="02020603050405020304" pitchFamily="18" charset="0"/>
                <a:cs typeface="Times New Roman" panose="02020603050405020304" pitchFamily="18" charset="0"/>
              </a:rPr>
              <a:t>R</a:t>
            </a:r>
            <a:r>
              <a:rPr lang="fr-FR" sz="1800" u="none" strike="noStrike" spc="-50" dirty="0" err="1" smtClean="0">
                <a:effectLst/>
                <a:ea typeface="Times New Roman" panose="02020603050405020304" pitchFamily="18" charset="0"/>
                <a:cs typeface="Times New Roman" panose="02020603050405020304" pitchFamily="18" charset="0"/>
              </a:rPr>
              <a:t>l</a:t>
            </a:r>
            <a:r>
              <a:rPr lang="fr-FR" sz="1800" u="none" strike="noStrike" spc="-50" baseline="-25000" dirty="0" err="1" smtClean="0">
                <a:effectLst/>
                <a:ea typeface="Times New Roman" panose="02020603050405020304" pitchFamily="18" charset="0"/>
                <a:cs typeface="Times New Roman" panose="02020603050405020304" pitchFamily="18" charset="0"/>
              </a:rPr>
              <a:t>cc</a:t>
            </a:r>
            <a:endParaRPr lang="fr-FR" sz="1800" u="none" strike="noStrike" spc="-50" baseline="-25000" dirty="0">
              <a:effectLst/>
              <a:ea typeface="Times New Roman" panose="02020603050405020304" pitchFamily="18" charset="0"/>
              <a:cs typeface="Times New Roman" panose="02020603050405020304" pitchFamily="18" charset="0"/>
            </a:endParaRPr>
          </a:p>
          <a:p>
            <a:pPr marL="342900" lvl="0" indent="-342900" algn="just">
              <a:lnSpc>
                <a:spcPct val="150000"/>
              </a:lnSpc>
              <a:buClr>
                <a:srgbClr val="000000"/>
              </a:buClr>
              <a:buSzPts val="1200"/>
              <a:buFont typeface="Arial" panose="020B0604020202020204" pitchFamily="34" charset="0"/>
              <a:buChar char="•"/>
              <a:tabLst>
                <a:tab pos="403225" algn="l"/>
              </a:tabLst>
            </a:pPr>
            <a:r>
              <a:rPr lang="fr-FR" sz="1800" u="none" strike="noStrike" spc="-50" dirty="0">
                <a:effectLst/>
                <a:ea typeface="Times New Roman" panose="02020603050405020304" pitchFamily="18" charset="0"/>
                <a:cs typeface="Times New Roman" panose="02020603050405020304" pitchFamily="18" charset="0"/>
              </a:rPr>
              <a:t>perte de contrôle de la totalité des servitudes si le court-circuit est permanent</a:t>
            </a:r>
          </a:p>
          <a:p>
            <a:pPr marL="342900" lvl="0" indent="-342900" algn="just">
              <a:lnSpc>
                <a:spcPct val="150000"/>
              </a:lnSpc>
              <a:buClr>
                <a:srgbClr val="000000"/>
              </a:buClr>
              <a:buSzPts val="1200"/>
              <a:buFont typeface="Arial" panose="020B0604020202020204" pitchFamily="34" charset="0"/>
              <a:buChar char="•"/>
              <a:tabLst>
                <a:tab pos="403225" algn="l"/>
              </a:tabLst>
            </a:pPr>
            <a:r>
              <a:rPr lang="fr-FR" sz="1800" u="none" strike="noStrike" spc="-50" dirty="0">
                <a:effectLst/>
                <a:ea typeface="Times New Roman" panose="02020603050405020304" pitchFamily="18" charset="0"/>
                <a:cs typeface="Times New Roman" panose="02020603050405020304" pitchFamily="18" charset="0"/>
              </a:rPr>
              <a:t>risque d'incendie, dû à la projection de métal en fusion et à la combustion des isolants</a:t>
            </a:r>
          </a:p>
        </p:txBody>
      </p:sp>
      <p:sp>
        <p:nvSpPr>
          <p:cNvPr id="7" name="ZoneTexte 6">
            <a:extLst>
              <a:ext uri="{FF2B5EF4-FFF2-40B4-BE49-F238E27FC236}">
                <a16:creationId xmlns:a16="http://schemas.microsoft.com/office/drawing/2014/main" id="{32449518-1113-8CA2-9C86-EA3F3049F6DD}"/>
              </a:ext>
            </a:extLst>
          </p:cNvPr>
          <p:cNvSpPr txBox="1"/>
          <p:nvPr/>
        </p:nvSpPr>
        <p:spPr>
          <a:xfrm>
            <a:off x="2916715" y="437787"/>
            <a:ext cx="6097836"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lvl="1" algn="ctr">
              <a:spcBef>
                <a:spcPts val="200"/>
              </a:spcBef>
            </a:pPr>
            <a:r>
              <a:rPr lang="fr-FR" sz="1800" b="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TYPES DE DEFAUTS DANS UN CIRCUIT</a:t>
            </a:r>
          </a:p>
        </p:txBody>
      </p:sp>
      <p:pic>
        <p:nvPicPr>
          <p:cNvPr id="2" name="Image 1"/>
          <p:cNvPicPr>
            <a:picLocks noChangeAspect="1"/>
          </p:cNvPicPr>
          <p:nvPr/>
        </p:nvPicPr>
        <p:blipFill>
          <a:blip r:embed="rId2"/>
          <a:stretch>
            <a:fillRect/>
          </a:stretch>
        </p:blipFill>
        <p:spPr>
          <a:xfrm>
            <a:off x="9097055" y="2263548"/>
            <a:ext cx="2619375" cy="1743075"/>
          </a:xfrm>
          <a:prstGeom prst="rect">
            <a:avLst/>
          </a:prstGeom>
        </p:spPr>
      </p:pic>
    </p:spTree>
    <p:extLst>
      <p:ext uri="{BB962C8B-B14F-4D97-AF65-F5344CB8AC3E}">
        <p14:creationId xmlns:p14="http://schemas.microsoft.com/office/powerpoint/2010/main" val="2936204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AEC7F4A1-778E-86D0-CC86-41F413F75890}"/>
              </a:ext>
            </a:extLst>
          </p:cNvPr>
          <p:cNvSpPr txBox="1"/>
          <p:nvPr/>
        </p:nvSpPr>
        <p:spPr>
          <a:xfrm>
            <a:off x="503103" y="892610"/>
            <a:ext cx="10756135" cy="2169825"/>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marL="304800" indent="-1295400">
              <a:lnSpc>
                <a:spcPct val="150000"/>
              </a:lnSpc>
            </a:pPr>
            <a:r>
              <a:rPr lang="fr-FR" sz="1800" b="1" u="none" strike="noStrike" spc="-50" dirty="0">
                <a:solidFill>
                  <a:srgbClr val="000000"/>
                </a:solidFill>
                <a:effectLst/>
                <a:ea typeface="Times New Roman" panose="02020603050405020304" pitchFamily="18" charset="0"/>
                <a:cs typeface="Times New Roman" panose="02020603050405020304" pitchFamily="18" charset="0"/>
              </a:rPr>
              <a:t>ROLE DE LA PROTECTION</a:t>
            </a:r>
            <a:endParaRPr lang="fr-FR" sz="1800" b="1" u="none" strike="noStrike" spc="-50" dirty="0">
              <a:effectLst/>
              <a:ea typeface="Times New Roman" panose="02020603050405020304" pitchFamily="18" charset="0"/>
              <a:cs typeface="Times New Roman" panose="02020603050405020304" pitchFamily="18" charset="0"/>
            </a:endParaRPr>
          </a:p>
          <a:p>
            <a:pPr marL="304800" indent="-1295400" algn="just">
              <a:lnSpc>
                <a:spcPct val="150000"/>
              </a:lnSpc>
            </a:pPr>
            <a:r>
              <a:rPr lang="fr-FR" sz="1800" spc="-50" dirty="0">
                <a:effectLst/>
                <a:ea typeface="Times New Roman" panose="02020603050405020304" pitchFamily="18" charset="0"/>
              </a:rPr>
              <a:t>Réduire au minimum les conséquences du défaut par :</a:t>
            </a:r>
          </a:p>
          <a:p>
            <a:pPr marL="342900" lvl="0" indent="-342900" algn="just">
              <a:lnSpc>
                <a:spcPct val="150000"/>
              </a:lnSpc>
              <a:buClr>
                <a:srgbClr val="000000"/>
              </a:buClr>
              <a:buSzPts val="1200"/>
              <a:buFont typeface="Symbol" panose="05050102010706020507" pitchFamily="18" charset="2"/>
              <a:buChar char="-"/>
              <a:tabLst>
                <a:tab pos="481965" algn="l"/>
              </a:tabLst>
            </a:pPr>
            <a:r>
              <a:rPr lang="fr-FR" sz="1800" u="none" strike="noStrike" spc="-50" dirty="0">
                <a:effectLst/>
                <a:ea typeface="Times New Roman" panose="02020603050405020304" pitchFamily="18" charset="0"/>
                <a:cs typeface="Times New Roman" panose="02020603050405020304" pitchFamily="18" charset="0"/>
              </a:rPr>
              <a:t>un isolement rapide du circuit incriminé,</a:t>
            </a:r>
          </a:p>
          <a:p>
            <a:pPr marL="342900" lvl="0" indent="-342900" algn="just">
              <a:lnSpc>
                <a:spcPct val="150000"/>
              </a:lnSpc>
              <a:buClr>
                <a:srgbClr val="000000"/>
              </a:buClr>
              <a:buSzPts val="1200"/>
              <a:buFont typeface="Symbol" panose="05050102010706020507" pitchFamily="18" charset="2"/>
              <a:buChar char="-"/>
              <a:tabLst>
                <a:tab pos="481965" algn="l"/>
              </a:tabLst>
            </a:pPr>
            <a:r>
              <a:rPr lang="fr-FR" sz="1800" u="none" strike="noStrike" spc="-50" dirty="0">
                <a:effectLst/>
                <a:ea typeface="Times New Roman" panose="02020603050405020304" pitchFamily="18" charset="0"/>
                <a:cs typeface="Times New Roman" panose="02020603050405020304" pitchFamily="18" charset="0"/>
              </a:rPr>
              <a:t>une limitation des perturbations,</a:t>
            </a:r>
          </a:p>
          <a:p>
            <a:pPr marL="342900" lvl="0" indent="-342900" algn="just">
              <a:lnSpc>
                <a:spcPct val="150000"/>
              </a:lnSpc>
              <a:buClr>
                <a:srgbClr val="000000"/>
              </a:buClr>
              <a:buSzPts val="1200"/>
              <a:buFont typeface="Symbol" panose="05050102010706020507" pitchFamily="18" charset="2"/>
              <a:buChar char="-"/>
              <a:tabLst>
                <a:tab pos="481965" algn="l"/>
              </a:tabLst>
            </a:pPr>
            <a:r>
              <a:rPr lang="fr-FR" sz="1800" u="none" strike="noStrike" spc="-50" dirty="0">
                <a:effectLst/>
                <a:ea typeface="Times New Roman" panose="02020603050405020304" pitchFamily="18" charset="0"/>
                <a:cs typeface="Times New Roman" panose="02020603050405020304" pitchFamily="18" charset="0"/>
              </a:rPr>
              <a:t>une réduction des risques d’incendie ou de production de fumée.</a:t>
            </a:r>
          </a:p>
        </p:txBody>
      </p:sp>
      <p:sp>
        <p:nvSpPr>
          <p:cNvPr id="8" name="ZoneTexte 7">
            <a:extLst>
              <a:ext uri="{FF2B5EF4-FFF2-40B4-BE49-F238E27FC236}">
                <a16:creationId xmlns:a16="http://schemas.microsoft.com/office/drawing/2014/main" id="{2E441558-3C65-17EA-621D-A614BD01A0A9}"/>
              </a:ext>
            </a:extLst>
          </p:cNvPr>
          <p:cNvSpPr txBox="1"/>
          <p:nvPr/>
        </p:nvSpPr>
        <p:spPr>
          <a:xfrm>
            <a:off x="503105" y="3300326"/>
            <a:ext cx="10756133" cy="1892826"/>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marL="304800" indent="-1295400"/>
            <a:r>
              <a:rPr lang="fr-FR" b="1" spc="-50" dirty="0" smtClean="0">
                <a:ea typeface="Times New Roman" panose="02020603050405020304" pitchFamily="18" charset="0"/>
                <a:cs typeface="Times New Roman" panose="02020603050405020304" pitchFamily="18" charset="0"/>
              </a:rPr>
              <a:t>METHODE </a:t>
            </a:r>
            <a:r>
              <a:rPr lang="fr-FR" b="1" spc="-50" dirty="0">
                <a:ea typeface="Times New Roman" panose="02020603050405020304" pitchFamily="18" charset="0"/>
                <a:cs typeface="Times New Roman" panose="02020603050405020304" pitchFamily="18" charset="0"/>
              </a:rPr>
              <a:t>DE PROTECTION</a:t>
            </a:r>
          </a:p>
          <a:p>
            <a:pPr marL="304800" indent="-1295400" algn="just"/>
            <a:r>
              <a:rPr lang="fr-FR" spc="-50" dirty="0" smtClean="0">
                <a:ea typeface="Times New Roman" panose="02020603050405020304" pitchFamily="18" charset="0"/>
              </a:rPr>
              <a:t>Elle </a:t>
            </a:r>
            <a:r>
              <a:rPr lang="fr-FR" spc="-50" dirty="0">
                <a:ea typeface="Times New Roman" panose="02020603050405020304" pitchFamily="18" charset="0"/>
              </a:rPr>
              <a:t>est basée sur le contrôle de la surintensité (valeur du courant au dessus de la normale</a:t>
            </a:r>
            <a:r>
              <a:rPr lang="fr-FR" spc="-50" dirty="0" smtClean="0">
                <a:ea typeface="Times New Roman" panose="02020603050405020304" pitchFamily="18" charset="0"/>
              </a:rPr>
              <a:t>). </a:t>
            </a:r>
            <a:r>
              <a:rPr lang="fr-FR" sz="1800" spc="-50" dirty="0" smtClean="0">
                <a:effectLst/>
                <a:ea typeface="Times New Roman" panose="02020603050405020304" pitchFamily="18" charset="0"/>
              </a:rPr>
              <a:t>Il </a:t>
            </a:r>
            <a:r>
              <a:rPr lang="fr-FR" sz="1800" spc="-50" dirty="0">
                <a:effectLst/>
                <a:ea typeface="Times New Roman" panose="02020603050405020304" pitchFamily="18" charset="0"/>
              </a:rPr>
              <a:t>comprend :</a:t>
            </a:r>
          </a:p>
          <a:p>
            <a:pPr marL="342900" lvl="0" indent="-342900" algn="just">
              <a:lnSpc>
                <a:spcPct val="150000"/>
              </a:lnSpc>
              <a:buClr>
                <a:srgbClr val="000000"/>
              </a:buClr>
              <a:buSzPts val="1200"/>
              <a:buFont typeface="Arial" panose="020B0604020202020204" pitchFamily="34" charset="0"/>
              <a:buChar char="•"/>
              <a:tabLst>
                <a:tab pos="473075" algn="l"/>
              </a:tabLst>
            </a:pPr>
            <a:r>
              <a:rPr lang="fr-FR" sz="1800" u="none" strike="noStrike" spc="-50" dirty="0" smtClean="0">
                <a:effectLst/>
                <a:ea typeface="Times New Roman" panose="02020603050405020304" pitchFamily="18" charset="0"/>
                <a:cs typeface="Times New Roman" panose="02020603050405020304" pitchFamily="18" charset="0"/>
              </a:rPr>
              <a:t>un </a:t>
            </a:r>
            <a:r>
              <a:rPr lang="fr-FR" sz="1800" u="none" strike="noStrike" spc="-50" dirty="0">
                <a:effectLst/>
                <a:ea typeface="Times New Roman" panose="02020603050405020304" pitchFamily="18" charset="0"/>
                <a:cs typeface="Times New Roman" panose="02020603050405020304" pitchFamily="18" charset="0"/>
              </a:rPr>
              <a:t>élément détecteur de surintensité à action plus ou moins rapide</a:t>
            </a:r>
          </a:p>
          <a:p>
            <a:pPr marL="342900" lvl="0" indent="-342900" algn="just">
              <a:lnSpc>
                <a:spcPct val="150000"/>
              </a:lnSpc>
              <a:buClr>
                <a:srgbClr val="000000"/>
              </a:buClr>
              <a:buSzPts val="1200"/>
              <a:buFont typeface="Arial" panose="020B0604020202020204" pitchFamily="34" charset="0"/>
              <a:buChar char="•"/>
              <a:tabLst>
                <a:tab pos="504825" algn="l"/>
              </a:tabLst>
            </a:pPr>
            <a:r>
              <a:rPr lang="fr-FR" sz="1800" u="none" strike="noStrike" spc="-50" dirty="0" smtClean="0">
                <a:effectLst/>
                <a:ea typeface="Times New Roman" panose="02020603050405020304" pitchFamily="18" charset="0"/>
                <a:cs typeface="Times New Roman" panose="02020603050405020304" pitchFamily="18" charset="0"/>
              </a:rPr>
              <a:t>un </a:t>
            </a:r>
            <a:r>
              <a:rPr lang="fr-FR" sz="1800" u="none" strike="noStrike" spc="-50" dirty="0">
                <a:effectLst/>
                <a:ea typeface="Times New Roman" panose="02020603050405020304" pitchFamily="18" charset="0"/>
                <a:cs typeface="Times New Roman" panose="02020603050405020304" pitchFamily="18" charset="0"/>
              </a:rPr>
              <a:t>dispositif d’ouverture de circuit</a:t>
            </a:r>
          </a:p>
          <a:p>
            <a:pPr marL="304800" indent="-1295400" algn="just">
              <a:lnSpc>
                <a:spcPct val="150000"/>
              </a:lnSpc>
            </a:pPr>
            <a:r>
              <a:rPr lang="fr-FR" sz="1800" spc="-50" dirty="0">
                <a:effectLst/>
                <a:ea typeface="Times New Roman" panose="02020603050405020304" pitchFamily="18" charset="0"/>
              </a:rPr>
              <a:t>Ces éléments sont généralement groupés et ne constituent qu’un seul ensemble.</a:t>
            </a:r>
          </a:p>
        </p:txBody>
      </p:sp>
      <p:sp>
        <p:nvSpPr>
          <p:cNvPr id="7" name="ZoneTexte 6">
            <a:extLst>
              <a:ext uri="{FF2B5EF4-FFF2-40B4-BE49-F238E27FC236}">
                <a16:creationId xmlns:a16="http://schemas.microsoft.com/office/drawing/2014/main" id="{9FE43348-81F6-FFFB-7B4E-B380E1B54B0B}"/>
              </a:ext>
            </a:extLst>
          </p:cNvPr>
          <p:cNvSpPr txBox="1"/>
          <p:nvPr/>
        </p:nvSpPr>
        <p:spPr>
          <a:xfrm>
            <a:off x="4029419" y="162366"/>
            <a:ext cx="3307815"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sz="1800" b="1" kern="0" dirty="0">
                <a:solidFill>
                  <a:srgbClr val="4472C4"/>
                </a:solidFill>
                <a:effectLst/>
                <a:latin typeface="Calibri Light" panose="020F0302020204030204" pitchFamily="34" charset="0"/>
                <a:ea typeface="Times New Roman" panose="02020603050405020304" pitchFamily="18" charset="0"/>
                <a:cs typeface="Times New Roman" panose="02020603050405020304" pitchFamily="18" charset="0"/>
              </a:rPr>
              <a:t>APPAREILLAGE DE PROTECTION</a:t>
            </a:r>
            <a:endParaRPr lang="fr-FR" dirty="0"/>
          </a:p>
        </p:txBody>
      </p:sp>
    </p:spTree>
    <p:extLst>
      <p:ext uri="{BB962C8B-B14F-4D97-AF65-F5344CB8AC3E}">
        <p14:creationId xmlns:p14="http://schemas.microsoft.com/office/powerpoint/2010/main" val="234788209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EDF6AF0A-25B2-32F4-4FA0-51BE94833498}"/>
              </a:ext>
            </a:extLst>
          </p:cNvPr>
          <p:cNvPicPr>
            <a:picLocks noGrp="1" noChangeAspect="1"/>
          </p:cNvPicPr>
          <p:nvPr>
            <p:ph idx="1"/>
          </p:nvPr>
        </p:nvPicPr>
        <p:blipFill>
          <a:blip r:embed="rId2"/>
          <a:stretch>
            <a:fillRect/>
          </a:stretch>
        </p:blipFill>
        <p:spPr>
          <a:xfrm>
            <a:off x="8274423" y="2977774"/>
            <a:ext cx="3527732" cy="1609607"/>
          </a:xfrm>
        </p:spPr>
        <p:style>
          <a:lnRef idx="2">
            <a:schemeClr val="accent2"/>
          </a:lnRef>
          <a:fillRef idx="1">
            <a:schemeClr val="lt1"/>
          </a:fillRef>
          <a:effectRef idx="0">
            <a:schemeClr val="accent2"/>
          </a:effectRef>
          <a:fontRef idx="minor">
            <a:schemeClr val="dk1"/>
          </a:fontRef>
        </p:style>
      </p:pic>
      <p:pic>
        <p:nvPicPr>
          <p:cNvPr id="7" name="Image 6">
            <a:extLst>
              <a:ext uri="{FF2B5EF4-FFF2-40B4-BE49-F238E27FC236}">
                <a16:creationId xmlns:a16="http://schemas.microsoft.com/office/drawing/2014/main" id="{26B4D9ED-5946-D5FD-BDBA-780DA79B6EEA}"/>
              </a:ext>
            </a:extLst>
          </p:cNvPr>
          <p:cNvPicPr>
            <a:picLocks noChangeAspect="1"/>
          </p:cNvPicPr>
          <p:nvPr/>
        </p:nvPicPr>
        <p:blipFill>
          <a:blip r:embed="rId3"/>
          <a:stretch>
            <a:fillRect/>
          </a:stretch>
        </p:blipFill>
        <p:spPr>
          <a:xfrm>
            <a:off x="8274423" y="1756585"/>
            <a:ext cx="1301858" cy="1015139"/>
          </a:xfrm>
          <a:prstGeom prst="rect">
            <a:avLst/>
          </a:prstGeom>
        </p:spPr>
        <p:style>
          <a:lnRef idx="2">
            <a:schemeClr val="accent2"/>
          </a:lnRef>
          <a:fillRef idx="1">
            <a:schemeClr val="lt1"/>
          </a:fillRef>
          <a:effectRef idx="0">
            <a:schemeClr val="accent2"/>
          </a:effectRef>
          <a:fontRef idx="minor">
            <a:schemeClr val="dk1"/>
          </a:fontRef>
        </p:style>
      </p:pic>
      <p:sp>
        <p:nvSpPr>
          <p:cNvPr id="9" name="ZoneTexte 8">
            <a:extLst>
              <a:ext uri="{FF2B5EF4-FFF2-40B4-BE49-F238E27FC236}">
                <a16:creationId xmlns:a16="http://schemas.microsoft.com/office/drawing/2014/main" id="{6B5BAD23-66EC-497B-D37A-05737F0489A4}"/>
              </a:ext>
            </a:extLst>
          </p:cNvPr>
          <p:cNvSpPr txBox="1"/>
          <p:nvPr/>
        </p:nvSpPr>
        <p:spPr>
          <a:xfrm>
            <a:off x="309391" y="1470116"/>
            <a:ext cx="7800466" cy="1338828"/>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gn="just">
              <a:lnSpc>
                <a:spcPct val="150000"/>
              </a:lnSpc>
              <a:buFont typeface="Arial" panose="020B0604020202020204" pitchFamily="34" charset="0"/>
              <a:buChar char="•"/>
            </a:pPr>
            <a:r>
              <a:rPr lang="fr-FR" sz="1800" spc="-50" dirty="0">
                <a:effectLst/>
                <a:ea typeface="Times New Roman" panose="02020603050405020304" pitchFamily="18" charset="0"/>
              </a:rPr>
              <a:t>Si l’intensité traversant le fusible croît, </a:t>
            </a:r>
            <a:endParaRPr lang="fr-FR" sz="1800" spc="-50" dirty="0" smtClean="0">
              <a:effectLst/>
              <a:ea typeface="Times New Roman" panose="02020603050405020304" pitchFamily="18" charset="0"/>
            </a:endParaRPr>
          </a:p>
          <a:p>
            <a:pPr marL="285750" indent="-285750" algn="just">
              <a:lnSpc>
                <a:spcPct val="150000"/>
              </a:lnSpc>
              <a:buFont typeface="Arial" panose="020B0604020202020204" pitchFamily="34" charset="0"/>
              <a:buChar char="•"/>
            </a:pPr>
            <a:r>
              <a:rPr lang="fr-FR" sz="1800" spc="-50" dirty="0" smtClean="0">
                <a:effectLst/>
                <a:ea typeface="Times New Roman" panose="02020603050405020304" pitchFamily="18" charset="0"/>
              </a:rPr>
              <a:t>l’élévation </a:t>
            </a:r>
            <a:r>
              <a:rPr lang="fr-FR" sz="1800" spc="-50" dirty="0">
                <a:effectLst/>
                <a:ea typeface="Times New Roman" panose="02020603050405020304" pitchFamily="18" charset="0"/>
              </a:rPr>
              <a:t>de température qui en résulte </a:t>
            </a:r>
            <a:r>
              <a:rPr lang="fr-FR" sz="1800" spc="-50" dirty="0" smtClean="0">
                <a:effectLst/>
                <a:ea typeface="Times New Roman" panose="02020603050405020304" pitchFamily="18" charset="0"/>
              </a:rPr>
              <a:t>la </a:t>
            </a:r>
            <a:r>
              <a:rPr lang="fr-FR" sz="1800" spc="-50" dirty="0">
                <a:effectLst/>
                <a:ea typeface="Times New Roman" panose="02020603050405020304" pitchFamily="18" charset="0"/>
              </a:rPr>
              <a:t>fusion d’un fil </a:t>
            </a:r>
            <a:r>
              <a:rPr lang="fr-FR" sz="1800" spc="-50" dirty="0" smtClean="0">
                <a:effectLst/>
                <a:ea typeface="Times New Roman" panose="02020603050405020304" pitchFamily="18" charset="0"/>
              </a:rPr>
              <a:t>d’alliage, </a:t>
            </a:r>
            <a:endParaRPr lang="fr-FR" sz="1800" spc="-50" dirty="0">
              <a:effectLst/>
              <a:ea typeface="Times New Roman" panose="02020603050405020304" pitchFamily="18" charset="0"/>
            </a:endParaRPr>
          </a:p>
          <a:p>
            <a:pPr marL="285750" indent="-285750" algn="just">
              <a:lnSpc>
                <a:spcPct val="150000"/>
              </a:lnSpc>
              <a:buFont typeface="Arial" panose="020B0604020202020204" pitchFamily="34" charset="0"/>
              <a:buChar char="•"/>
            </a:pPr>
            <a:r>
              <a:rPr lang="fr-FR" sz="1800" spc="-50" dirty="0" smtClean="0">
                <a:effectLst/>
                <a:ea typeface="Times New Roman" panose="02020603050405020304" pitchFamily="18" charset="0"/>
              </a:rPr>
              <a:t>la </a:t>
            </a:r>
            <a:r>
              <a:rPr lang="fr-FR" sz="1800" spc="-50" dirty="0">
                <a:effectLst/>
                <a:ea typeface="Times New Roman" panose="02020603050405020304" pitchFamily="18" charset="0"/>
              </a:rPr>
              <a:t>fusion est limitée dans une </a:t>
            </a:r>
            <a:r>
              <a:rPr lang="fr-FR" sz="1800" spc="-50" dirty="0" smtClean="0">
                <a:effectLst/>
                <a:ea typeface="Times New Roman" panose="02020603050405020304" pitchFamily="18" charset="0"/>
              </a:rPr>
              <a:t>enceinte </a:t>
            </a:r>
            <a:r>
              <a:rPr lang="fr-FR" sz="1800" spc="-50" dirty="0">
                <a:effectLst/>
                <a:ea typeface="Times New Roman" panose="02020603050405020304" pitchFamily="18" charset="0"/>
              </a:rPr>
              <a:t>afin d’éviter la projection de métal en fusion.</a:t>
            </a:r>
          </a:p>
        </p:txBody>
      </p:sp>
      <mc:AlternateContent xmlns:mc="http://schemas.openxmlformats.org/markup-compatibility/2006" xmlns:a14="http://schemas.microsoft.com/office/drawing/2010/main">
        <mc:Choice Requires="a14">
          <p:sp>
            <p:nvSpPr>
              <p:cNvPr id="11" name="ZoneTexte 10">
                <a:extLst>
                  <a:ext uri="{FF2B5EF4-FFF2-40B4-BE49-F238E27FC236}">
                    <a16:creationId xmlns:a16="http://schemas.microsoft.com/office/drawing/2014/main" id="{7A03F16A-3B53-2D2E-C623-5039E1AEFFD0}"/>
                  </a:ext>
                </a:extLst>
              </p:cNvPr>
              <p:cNvSpPr txBox="1"/>
              <p:nvPr/>
            </p:nvSpPr>
            <p:spPr>
              <a:xfrm>
                <a:off x="232273" y="3782578"/>
                <a:ext cx="7732922" cy="2169825"/>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gn="just">
                  <a:lnSpc>
                    <a:spcPct val="150000"/>
                  </a:lnSpc>
                  <a:buFont typeface="Arial" panose="020B0604020202020204" pitchFamily="34" charset="0"/>
                  <a:buChar char="•"/>
                </a:pPr>
                <a:r>
                  <a:rPr lang="fr-FR" sz="1800" spc="-50" dirty="0">
                    <a:effectLst/>
                    <a:ea typeface="Times New Roman" panose="02020603050405020304" pitchFamily="18" charset="0"/>
                  </a:rPr>
                  <a:t>Le temps de réponse est d’autant plus faible que l’intensité est plus élevée.</a:t>
                </a:r>
              </a:p>
              <a:p>
                <a:pPr marL="285750" indent="-285750" algn="just">
                  <a:lnSpc>
                    <a:spcPct val="150000"/>
                  </a:lnSpc>
                  <a:buFont typeface="Arial" panose="020B0604020202020204" pitchFamily="34" charset="0"/>
                  <a:buChar char="•"/>
                </a:pPr>
                <a:r>
                  <a:rPr lang="fr-FR" sz="1800" spc="-50" dirty="0">
                    <a:effectLst/>
                    <a:ea typeface="Times New Roman" panose="02020603050405020304" pitchFamily="18" charset="0"/>
                  </a:rPr>
                  <a:t>Une protection thermique est efficace, quelle que soit la nature du courant qui la traverse(continu, alternatif, redressé) ; </a:t>
                </a:r>
              </a:p>
              <a:p>
                <a:pPr marL="285750" indent="-285750" algn="just">
                  <a:lnSpc>
                    <a:spcPct val="150000"/>
                  </a:lnSpc>
                  <a:buFont typeface="Arial" panose="020B0604020202020204" pitchFamily="34" charset="0"/>
                  <a:buChar char="•"/>
                </a:pPr>
                <a:r>
                  <a:rPr lang="fr-FR" sz="1800" spc="-50" dirty="0">
                    <a:effectLst/>
                    <a:ea typeface="Times New Roman" panose="02020603050405020304" pitchFamily="18" charset="0"/>
                  </a:rPr>
                  <a:t>la fusion est régie par l’effet joule </a:t>
                </a:r>
                <a14:m>
                  <m:oMath xmlns:m="http://schemas.openxmlformats.org/officeDocument/2006/math">
                    <m:r>
                      <a:rPr lang="fr-FR" sz="1800" i="1" spc="-50" dirty="0" smtClean="0">
                        <a:effectLst/>
                        <a:latin typeface="Cambria Math" panose="02040503050406030204" pitchFamily="18" charset="0"/>
                        <a:ea typeface="Times New Roman" panose="02020603050405020304" pitchFamily="18" charset="0"/>
                      </a:rPr>
                      <m:t>𝑊</m:t>
                    </m:r>
                    <m:r>
                      <a:rPr lang="fr-FR" sz="1800" i="1" spc="-50" dirty="0" smtClean="0">
                        <a:effectLst/>
                        <a:latin typeface="Cambria Math" panose="02040503050406030204" pitchFamily="18" charset="0"/>
                        <a:ea typeface="Times New Roman" panose="02020603050405020304" pitchFamily="18" charset="0"/>
                      </a:rPr>
                      <m:t>=</m:t>
                    </m:r>
                    <m:r>
                      <a:rPr lang="fr-FR" sz="1800" i="1" spc="-50" dirty="0" smtClean="0">
                        <a:effectLst/>
                        <a:latin typeface="Cambria Math" panose="02040503050406030204" pitchFamily="18" charset="0"/>
                        <a:ea typeface="Times New Roman" panose="02020603050405020304" pitchFamily="18" charset="0"/>
                      </a:rPr>
                      <m:t>𝑅𝐼</m:t>
                    </m:r>
                    <m:r>
                      <a:rPr lang="fr-FR" sz="1800" i="1" spc="-50" baseline="30000" dirty="0" smtClean="0">
                        <a:effectLst/>
                        <a:latin typeface="Cambria Math" panose="02040503050406030204" pitchFamily="18" charset="0"/>
                        <a:ea typeface="Times New Roman" panose="02020603050405020304" pitchFamily="18" charset="0"/>
                      </a:rPr>
                      <m:t>2</m:t>
                    </m:r>
                    <m:r>
                      <a:rPr lang="fr-FR" sz="1800" i="1" spc="-50" dirty="0" smtClean="0">
                        <a:effectLst/>
                        <a:latin typeface="Cambria Math" panose="02040503050406030204" pitchFamily="18" charset="0"/>
                        <a:ea typeface="Times New Roman" panose="02020603050405020304" pitchFamily="18" charset="0"/>
                      </a:rPr>
                      <m:t>𝑡</m:t>
                    </m:r>
                  </m:oMath>
                </a14:m>
                <a:r>
                  <a:rPr lang="fr-FR" sz="1800" spc="-50" dirty="0">
                    <a:effectLst/>
                    <a:ea typeface="Times New Roman" panose="02020603050405020304" pitchFamily="18" charset="0"/>
                  </a:rPr>
                  <a:t>. </a:t>
                </a:r>
              </a:p>
              <a:p>
                <a:pPr marL="285750" indent="-285750" algn="just">
                  <a:lnSpc>
                    <a:spcPct val="150000"/>
                  </a:lnSpc>
                  <a:buFont typeface="Arial" panose="020B0604020202020204" pitchFamily="34" charset="0"/>
                  <a:buChar char="•"/>
                </a:pPr>
                <a:r>
                  <a:rPr lang="fr-FR" sz="1800" spc="-50" dirty="0">
                    <a:effectLst/>
                    <a:ea typeface="Times New Roman" panose="02020603050405020304" pitchFamily="18" charset="0"/>
                  </a:rPr>
                  <a:t>L’effet joule est indépendant de la fréquence appliquée.</a:t>
                </a:r>
              </a:p>
            </p:txBody>
          </p:sp>
        </mc:Choice>
        <mc:Fallback xmlns="">
          <p:sp>
            <p:nvSpPr>
              <p:cNvPr id="11" name="ZoneTexte 10">
                <a:extLst>
                  <a:ext uri="{FF2B5EF4-FFF2-40B4-BE49-F238E27FC236}">
                    <a16:creationId xmlns:a16="http://schemas.microsoft.com/office/drawing/2014/main" id="{7A03F16A-3B53-2D2E-C623-5039E1AEFFD0}"/>
                  </a:ext>
                </a:extLst>
              </p:cNvPr>
              <p:cNvSpPr txBox="1">
                <a:spLocks noRot="1" noChangeAspect="1" noMove="1" noResize="1" noEditPoints="1" noAdjustHandles="1" noChangeArrowheads="1" noChangeShapeType="1" noTextEdit="1"/>
              </p:cNvSpPr>
              <p:nvPr/>
            </p:nvSpPr>
            <p:spPr>
              <a:xfrm>
                <a:off x="232273" y="3782578"/>
                <a:ext cx="7732922" cy="2169825"/>
              </a:xfrm>
              <a:prstGeom prst="rect">
                <a:avLst/>
              </a:prstGeom>
              <a:blipFill>
                <a:blip r:embed="rId4"/>
                <a:stretch>
                  <a:fillRect l="-393" r="-551" b="-1681"/>
                </a:stretch>
              </a:blipFill>
              <a:ln w="12700" cap="flat" cmpd="sng" algn="ctr">
                <a:solidFill>
                  <a:schemeClr val="accent2"/>
                </a:solidFill>
                <a:prstDash val="solid"/>
                <a:miter lim="800000"/>
              </a:ln>
              <a:effectLst/>
            </p:spPr>
            <p:txBody>
              <a:bodyPr/>
              <a:lstStyle/>
              <a:p>
                <a:r>
                  <a:rPr lang="fr-FR">
                    <a:noFill/>
                  </a:rPr>
                  <a:t> </a:t>
                </a:r>
              </a:p>
            </p:txBody>
          </p:sp>
        </mc:Fallback>
      </mc:AlternateContent>
      <p:sp>
        <p:nvSpPr>
          <p:cNvPr id="3" name="ZoneTexte 2">
            <a:extLst>
              <a:ext uri="{FF2B5EF4-FFF2-40B4-BE49-F238E27FC236}">
                <a16:creationId xmlns:a16="http://schemas.microsoft.com/office/drawing/2014/main" id="{1B9737BF-C0D0-29D0-0FAF-A73D80010206}"/>
              </a:ext>
            </a:extLst>
          </p:cNvPr>
          <p:cNvSpPr txBox="1"/>
          <p:nvPr/>
        </p:nvSpPr>
        <p:spPr>
          <a:xfrm>
            <a:off x="5354198" y="259267"/>
            <a:ext cx="1145755"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fr-FR" dirty="0"/>
              <a:t>Fusibles</a:t>
            </a:r>
          </a:p>
        </p:txBody>
      </p:sp>
      <p:pic>
        <p:nvPicPr>
          <p:cNvPr id="2" name="Image 1"/>
          <p:cNvPicPr>
            <a:picLocks noChangeAspect="1"/>
          </p:cNvPicPr>
          <p:nvPr/>
        </p:nvPicPr>
        <p:blipFill>
          <a:blip r:embed="rId5"/>
          <a:stretch>
            <a:fillRect/>
          </a:stretch>
        </p:blipFill>
        <p:spPr>
          <a:xfrm>
            <a:off x="9659030" y="628599"/>
            <a:ext cx="2143125" cy="2143125"/>
          </a:xfrm>
          <a:prstGeom prst="rect">
            <a:avLst/>
          </a:prstGeom>
        </p:spPr>
        <p:style>
          <a:lnRef idx="2">
            <a:schemeClr val="accent2"/>
          </a:lnRef>
          <a:fillRef idx="1">
            <a:schemeClr val="lt1"/>
          </a:fillRef>
          <a:effectRef idx="0">
            <a:schemeClr val="accent2"/>
          </a:effectRef>
          <a:fontRef idx="minor">
            <a:schemeClr val="dk1"/>
          </a:fontRef>
        </p:style>
      </p:pic>
      <p:pic>
        <p:nvPicPr>
          <p:cNvPr id="4" name="Image 3"/>
          <p:cNvPicPr>
            <a:picLocks noChangeAspect="1"/>
          </p:cNvPicPr>
          <p:nvPr/>
        </p:nvPicPr>
        <p:blipFill>
          <a:blip r:embed="rId6"/>
          <a:stretch>
            <a:fillRect/>
          </a:stretch>
        </p:blipFill>
        <p:spPr>
          <a:xfrm>
            <a:off x="8274424" y="4885437"/>
            <a:ext cx="3517764" cy="1343025"/>
          </a:xfrm>
          <a:prstGeom prst="rect">
            <a:avLst/>
          </a:prstGeom>
        </p:spPr>
        <p:style>
          <a:lnRef idx="2">
            <a:schemeClr val="accent2"/>
          </a:lnRef>
          <a:fillRef idx="1">
            <a:schemeClr val="lt1"/>
          </a:fillRef>
          <a:effectRef idx="0">
            <a:schemeClr val="accent2"/>
          </a:effectRef>
          <a:fontRef idx="minor">
            <a:schemeClr val="dk1"/>
          </a:fontRef>
        </p:style>
      </p:pic>
    </p:spTree>
    <p:extLst>
      <p:ext uri="{BB962C8B-B14F-4D97-AF65-F5344CB8AC3E}">
        <p14:creationId xmlns:p14="http://schemas.microsoft.com/office/powerpoint/2010/main" val="218713736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8CB9C98C-0598-27FB-4342-FF3595A40A26}"/>
              </a:ext>
            </a:extLst>
          </p:cNvPr>
          <p:cNvSpPr txBox="1"/>
          <p:nvPr/>
        </p:nvSpPr>
        <p:spPr>
          <a:xfrm>
            <a:off x="290700" y="4130718"/>
            <a:ext cx="11027425" cy="2308324"/>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lvl="0" indent="-1295400" algn="just"/>
            <a:r>
              <a:rPr lang="fr-FR" b="1" spc="-50" dirty="0">
                <a:ea typeface="Times New Roman" panose="02020603050405020304" pitchFamily="18" charset="0"/>
                <a:cs typeface="Times New Roman" panose="02020603050405020304" pitchFamily="18" charset="0"/>
              </a:rPr>
              <a:t>FUSIBLE LENT</a:t>
            </a:r>
          </a:p>
          <a:p>
            <a:pPr indent="-1295400" algn="just"/>
            <a:r>
              <a:rPr lang="fr-FR" sz="1800" spc="-50" dirty="0" smtClean="0">
                <a:effectLst/>
                <a:ea typeface="Times New Roman" panose="02020603050405020304" pitchFamily="18" charset="0"/>
              </a:rPr>
              <a:t>Les </a:t>
            </a:r>
            <a:r>
              <a:rPr lang="fr-FR" sz="1800" spc="-50" dirty="0">
                <a:effectLst/>
                <a:ea typeface="Times New Roman" panose="02020603050405020304" pitchFamily="18" charset="0"/>
              </a:rPr>
              <a:t>caractéristiques thermiques sont telles que la fusion ne se manifeste qu’au bout d’un temps, long si la surcharge est faible. </a:t>
            </a:r>
          </a:p>
          <a:p>
            <a:pPr indent="-1295400" algn="just"/>
            <a:r>
              <a:rPr lang="fr-FR" sz="1800" spc="-50" dirty="0">
                <a:effectLst/>
                <a:ea typeface="Times New Roman" panose="02020603050405020304" pitchFamily="18" charset="0"/>
              </a:rPr>
              <a:t>Le délai de fusion décroît si la charge augmente.</a:t>
            </a:r>
          </a:p>
          <a:p>
            <a:pPr indent="-1295400" algn="just"/>
            <a:r>
              <a:rPr lang="fr-FR" sz="1800" b="1" spc="-50" dirty="0">
                <a:effectLst/>
                <a:ea typeface="Times New Roman" panose="02020603050405020304" pitchFamily="18" charset="0"/>
              </a:rPr>
              <a:t>Exemple</a:t>
            </a:r>
          </a:p>
          <a:p>
            <a:pPr indent="-1295400" algn="just"/>
            <a:r>
              <a:rPr lang="fr-FR" sz="1800" spc="-50" dirty="0">
                <a:effectLst/>
                <a:ea typeface="Times New Roman" panose="02020603050405020304" pitchFamily="18" charset="0"/>
              </a:rPr>
              <a:t>L’intensité nominale est de 4 A ; </a:t>
            </a:r>
            <a:endParaRPr lang="fr-FR" sz="1800" spc="-50" dirty="0" smtClean="0">
              <a:effectLst/>
              <a:ea typeface="Times New Roman" panose="02020603050405020304" pitchFamily="18" charset="0"/>
            </a:endParaRPr>
          </a:p>
          <a:p>
            <a:pPr indent="-1295400" algn="just"/>
            <a:r>
              <a:rPr lang="fr-FR" spc="-50" dirty="0">
                <a:ea typeface="Times New Roman" panose="02020603050405020304" pitchFamily="18" charset="0"/>
              </a:rPr>
              <a:t>S</a:t>
            </a:r>
            <a:r>
              <a:rPr lang="fr-FR" spc="-50" dirty="0" smtClean="0">
                <a:effectLst/>
                <a:ea typeface="Times New Roman" panose="02020603050405020304" pitchFamily="18" charset="0"/>
              </a:rPr>
              <a:t>i </a:t>
            </a:r>
            <a:r>
              <a:rPr lang="fr-FR" spc="-50" dirty="0">
                <a:effectLst/>
                <a:ea typeface="Times New Roman" panose="02020603050405020304" pitchFamily="18" charset="0"/>
              </a:rPr>
              <a:t>la surcharge atteint 9 A, la fusion se réalise en 10</a:t>
            </a:r>
            <a:r>
              <a:rPr lang="fr-FR" spc="-50" dirty="0" smtClean="0">
                <a:effectLst/>
                <a:ea typeface="Times New Roman" panose="02020603050405020304" pitchFamily="18" charset="0"/>
              </a:rPr>
              <a:t>”.</a:t>
            </a:r>
          </a:p>
          <a:p>
            <a:pPr indent="-1295400" algn="just"/>
            <a:r>
              <a:rPr lang="fr-FR" spc="-50" dirty="0" smtClean="0">
                <a:effectLst/>
                <a:ea typeface="Times New Roman" panose="02020603050405020304" pitchFamily="18" charset="0"/>
              </a:rPr>
              <a:t>Si la </a:t>
            </a:r>
            <a:r>
              <a:rPr lang="fr-FR" spc="-50" dirty="0">
                <a:effectLst/>
                <a:ea typeface="Times New Roman" panose="02020603050405020304" pitchFamily="18" charset="0"/>
              </a:rPr>
              <a:t>surcharge atteint 50 A la fusion s’effectue en 10"</a:t>
            </a:r>
            <a:r>
              <a:rPr lang="fr-FR" spc="-50" baseline="30000" dirty="0">
                <a:effectLst/>
                <a:ea typeface="Times New Roman" panose="02020603050405020304" pitchFamily="18" charset="0"/>
              </a:rPr>
              <a:t>2</a:t>
            </a:r>
            <a:r>
              <a:rPr lang="fr-FR" spc="-50" dirty="0">
                <a:effectLst/>
                <a:ea typeface="Times New Roman" panose="02020603050405020304" pitchFamily="18" charset="0"/>
              </a:rPr>
              <a:t> seconde.</a:t>
            </a:r>
          </a:p>
        </p:txBody>
      </p:sp>
      <p:sp>
        <p:nvSpPr>
          <p:cNvPr id="4" name="ZoneTexte 3">
            <a:extLst>
              <a:ext uri="{FF2B5EF4-FFF2-40B4-BE49-F238E27FC236}">
                <a16:creationId xmlns:a16="http://schemas.microsoft.com/office/drawing/2014/main" id="{26F8164B-E6CD-C3B6-7BB4-168D806D29B5}"/>
              </a:ext>
            </a:extLst>
          </p:cNvPr>
          <p:cNvSpPr txBox="1"/>
          <p:nvPr/>
        </p:nvSpPr>
        <p:spPr>
          <a:xfrm>
            <a:off x="4657381" y="217449"/>
            <a:ext cx="1857260"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lvl="0" algn="ctr">
              <a:buClr>
                <a:srgbClr val="000000"/>
              </a:buClr>
              <a:buSzPts val="1200"/>
              <a:tabLst>
                <a:tab pos="282575" algn="l"/>
              </a:tabLst>
            </a:pPr>
            <a:r>
              <a:rPr lang="fr-FR" b="1"/>
              <a:t>FUSIBLES</a:t>
            </a:r>
            <a:endParaRPr lang="fr-FR" sz="1800" u="none" strike="noStrike" spc="-50" dirty="0">
              <a:effectLst/>
              <a:ea typeface="Times New Roman" panose="02020603050405020304" pitchFamily="18" charset="0"/>
              <a:cs typeface="Times New Roman" panose="02020603050405020304" pitchFamily="18" charset="0"/>
            </a:endParaRPr>
          </a:p>
        </p:txBody>
      </p:sp>
      <p:pic>
        <p:nvPicPr>
          <p:cNvPr id="6" name="Espace réservé du contenu 4">
            <a:extLst>
              <a:ext uri="{FF2B5EF4-FFF2-40B4-BE49-F238E27FC236}">
                <a16:creationId xmlns:a16="http://schemas.microsoft.com/office/drawing/2014/main" id="{8694D095-4186-9BE4-A489-1C6A78E97AB8}"/>
              </a:ext>
            </a:extLst>
          </p:cNvPr>
          <p:cNvPicPr>
            <a:picLocks noGrp="1" noChangeAspect="1"/>
          </p:cNvPicPr>
          <p:nvPr>
            <p:ph idx="1"/>
          </p:nvPr>
        </p:nvPicPr>
        <p:blipFill>
          <a:blip r:embed="rId2"/>
          <a:stretch>
            <a:fillRect/>
          </a:stretch>
        </p:blipFill>
        <p:spPr>
          <a:xfrm>
            <a:off x="7830184" y="1292573"/>
            <a:ext cx="3931372" cy="2122941"/>
          </a:xfrm>
        </p:spPr>
        <p:style>
          <a:lnRef idx="2">
            <a:schemeClr val="accent2"/>
          </a:lnRef>
          <a:fillRef idx="1">
            <a:schemeClr val="lt1"/>
          </a:fillRef>
          <a:effectRef idx="0">
            <a:schemeClr val="accent2"/>
          </a:effectRef>
          <a:fontRef idx="minor">
            <a:schemeClr val="dk1"/>
          </a:fontRef>
        </p:style>
      </p:pic>
      <p:sp>
        <p:nvSpPr>
          <p:cNvPr id="7" name="ZoneTexte 6">
            <a:extLst>
              <a:ext uri="{FF2B5EF4-FFF2-40B4-BE49-F238E27FC236}">
                <a16:creationId xmlns:a16="http://schemas.microsoft.com/office/drawing/2014/main" id="{CC1AAAE9-5ABA-EA0B-31FB-A8ED577FFAD8}"/>
              </a:ext>
            </a:extLst>
          </p:cNvPr>
          <p:cNvSpPr txBox="1"/>
          <p:nvPr/>
        </p:nvSpPr>
        <p:spPr>
          <a:xfrm>
            <a:off x="290700" y="1476881"/>
            <a:ext cx="7068045" cy="1754326"/>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just">
              <a:lnSpc>
                <a:spcPct val="150000"/>
              </a:lnSpc>
              <a:tabLst>
                <a:tab pos="2393950" algn="l"/>
              </a:tabLst>
            </a:pPr>
            <a:r>
              <a:rPr lang="fr-FR" b="1" dirty="0" smtClean="0"/>
              <a:t>FUSIBLES RAPIDE</a:t>
            </a:r>
          </a:p>
          <a:p>
            <a:pPr algn="just">
              <a:lnSpc>
                <a:spcPct val="150000"/>
              </a:lnSpc>
              <a:tabLst>
                <a:tab pos="2393950" algn="l"/>
              </a:tabLst>
            </a:pPr>
            <a:r>
              <a:rPr lang="fr-FR" sz="1800" spc="-50" dirty="0" smtClean="0">
                <a:effectLst/>
                <a:ea typeface="Times New Roman" panose="02020603050405020304" pitchFamily="18" charset="0"/>
              </a:rPr>
              <a:t>Le </a:t>
            </a:r>
            <a:r>
              <a:rPr lang="fr-FR" sz="1800" spc="-50" dirty="0">
                <a:effectLst/>
                <a:ea typeface="Times New Roman" panose="02020603050405020304" pitchFamily="18" charset="0"/>
              </a:rPr>
              <a:t>fil détecteur de surintensité est tendu par un ressort.</a:t>
            </a:r>
          </a:p>
          <a:p>
            <a:pPr indent="-1295400" algn="just">
              <a:lnSpc>
                <a:spcPct val="150000"/>
              </a:lnSpc>
            </a:pPr>
            <a:r>
              <a:rPr lang="fr-FR" sz="1800" spc="-50" dirty="0">
                <a:effectLst/>
                <a:ea typeface="Times New Roman" panose="02020603050405020304" pitchFamily="18" charset="0"/>
              </a:rPr>
              <a:t>Le tube est pourvu de poudre d’amiante et de silice pour limiter toute dissipation thermique.</a:t>
            </a:r>
          </a:p>
        </p:txBody>
      </p:sp>
    </p:spTree>
    <p:extLst>
      <p:ext uri="{BB962C8B-B14F-4D97-AF65-F5344CB8AC3E}">
        <p14:creationId xmlns:p14="http://schemas.microsoft.com/office/powerpoint/2010/main" val="391609482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A378EA7A-094D-E698-5221-6EF66A972B60}"/>
              </a:ext>
            </a:extLst>
          </p:cNvPr>
          <p:cNvSpPr txBox="1"/>
          <p:nvPr/>
        </p:nvSpPr>
        <p:spPr>
          <a:xfrm>
            <a:off x="230568" y="1850372"/>
            <a:ext cx="7944603" cy="3693319"/>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indent="358775" algn="just">
              <a:buFont typeface="Arial" panose="020B0604020202020204" pitchFamily="34" charset="0"/>
              <a:buChar char="•"/>
            </a:pPr>
            <a:r>
              <a:rPr lang="fr-FR" sz="1800" spc="-50" dirty="0">
                <a:effectLst/>
                <a:ea typeface="Times New Roman" panose="02020603050405020304" pitchFamily="18" charset="0"/>
              </a:rPr>
              <a:t>Ce dispositif de protection thermique est constitué de 2 lames étroites et minces de métaux différents, </a:t>
            </a:r>
            <a:endParaRPr lang="fr-FR" sz="1800" spc="-50" dirty="0" smtClean="0">
              <a:effectLst/>
              <a:ea typeface="Times New Roman" panose="02020603050405020304" pitchFamily="18" charset="0"/>
            </a:endParaRPr>
          </a:p>
          <a:p>
            <a:pPr indent="358775" algn="just">
              <a:buFont typeface="Arial" panose="020B0604020202020204" pitchFamily="34" charset="0"/>
              <a:buChar char="•"/>
            </a:pPr>
            <a:r>
              <a:rPr lang="fr-FR" spc="-50" dirty="0" smtClean="0">
                <a:ea typeface="Times New Roman" panose="02020603050405020304" pitchFamily="18" charset="0"/>
              </a:rPr>
              <a:t>Elle sont </a:t>
            </a:r>
            <a:r>
              <a:rPr lang="fr-FR" sz="1800" spc="-50" dirty="0" smtClean="0">
                <a:effectLst/>
                <a:ea typeface="Times New Roman" panose="02020603050405020304" pitchFamily="18" charset="0"/>
              </a:rPr>
              <a:t>soudés </a:t>
            </a:r>
            <a:r>
              <a:rPr lang="fr-FR" sz="1800" spc="-50" dirty="0">
                <a:effectLst/>
                <a:ea typeface="Times New Roman" panose="02020603050405020304" pitchFamily="18" charset="0"/>
              </a:rPr>
              <a:t>à plat et choisis inégalement dilatables.</a:t>
            </a:r>
          </a:p>
          <a:p>
            <a:pPr indent="358775" algn="just">
              <a:buFont typeface="Arial" panose="020B0604020202020204" pitchFamily="34" charset="0"/>
              <a:buChar char="•"/>
            </a:pPr>
            <a:r>
              <a:rPr lang="fr-FR" sz="1800" dirty="0">
                <a:solidFill>
                  <a:srgbClr val="000000"/>
                </a:solidFill>
                <a:effectLst/>
                <a:ea typeface="DejaVu Sans" panose="020B0603030804020204" pitchFamily="34" charset="0"/>
              </a:rPr>
              <a:t>Sous l’influence d’une élévation de température, le bilame se déforme. </a:t>
            </a:r>
            <a:endParaRPr lang="fr-FR" sz="1800" dirty="0" smtClean="0">
              <a:solidFill>
                <a:srgbClr val="000000"/>
              </a:solidFill>
              <a:effectLst/>
              <a:ea typeface="DejaVu Sans" panose="020B0603030804020204" pitchFamily="34" charset="0"/>
            </a:endParaRPr>
          </a:p>
          <a:p>
            <a:pPr indent="358775" algn="just">
              <a:buFont typeface="Arial" panose="020B0604020202020204" pitchFamily="34" charset="0"/>
              <a:buChar char="•"/>
            </a:pPr>
            <a:r>
              <a:rPr lang="fr-FR" sz="1800" dirty="0" smtClean="0">
                <a:solidFill>
                  <a:srgbClr val="000000"/>
                </a:solidFill>
                <a:effectLst/>
                <a:ea typeface="DejaVu Sans" panose="020B0603030804020204" pitchFamily="34" charset="0"/>
              </a:rPr>
              <a:t>Il </a:t>
            </a:r>
            <a:r>
              <a:rPr lang="fr-FR" sz="1800" dirty="0">
                <a:solidFill>
                  <a:srgbClr val="000000"/>
                </a:solidFill>
                <a:effectLst/>
                <a:ea typeface="DejaVu Sans" panose="020B0603030804020204" pitchFamily="34" charset="0"/>
              </a:rPr>
              <a:t>peut être à chauffage direct ou indirect</a:t>
            </a:r>
          </a:p>
          <a:p>
            <a:pPr algn="just"/>
            <a:endParaRPr lang="fr-FR" dirty="0">
              <a:solidFill>
                <a:srgbClr val="000000"/>
              </a:solidFill>
              <a:ea typeface="DejaVu Sans" panose="020B0603030804020204" pitchFamily="34" charset="0"/>
            </a:endParaRPr>
          </a:p>
          <a:p>
            <a:pPr algn="just"/>
            <a:r>
              <a:rPr lang="fr-FR" sz="1800" dirty="0">
                <a:solidFill>
                  <a:srgbClr val="000000"/>
                </a:solidFill>
                <a:effectLst/>
                <a:ea typeface="DejaVu Sans" panose="020B0603030804020204" pitchFamily="34" charset="0"/>
              </a:rPr>
              <a:t>ELEMENTS CONSTITUTIFS</a:t>
            </a:r>
          </a:p>
          <a:p>
            <a:pPr marL="285750" indent="-285750" algn="just">
              <a:buFont typeface="Arial" panose="020B0604020202020204" pitchFamily="34" charset="0"/>
              <a:buChar char="•"/>
            </a:pPr>
            <a:r>
              <a:rPr lang="fr-FR" sz="1800" dirty="0">
                <a:solidFill>
                  <a:srgbClr val="000000"/>
                </a:solidFill>
                <a:effectLst/>
                <a:ea typeface="DejaVu Sans" panose="020B0603030804020204" pitchFamily="34" charset="0"/>
              </a:rPr>
              <a:t>Métal très dilatable: </a:t>
            </a:r>
            <a:r>
              <a:rPr lang="fr-FR" sz="1800" spc="-50" dirty="0">
                <a:effectLst/>
                <a:ea typeface="Times New Roman" panose="02020603050405020304" pitchFamily="18" charset="0"/>
              </a:rPr>
              <a:t>C’est an alliage de </a:t>
            </a:r>
            <a:r>
              <a:rPr lang="fr-FR" sz="1800" spc="-50" dirty="0" err="1">
                <a:effectLst/>
                <a:ea typeface="Times New Roman" panose="02020603050405020304" pitchFamily="18" charset="0"/>
              </a:rPr>
              <a:t>ferro-nickel</a:t>
            </a:r>
            <a:r>
              <a:rPr lang="fr-FR" sz="1800" spc="-50" dirty="0">
                <a:effectLst/>
                <a:ea typeface="Times New Roman" panose="02020603050405020304" pitchFamily="18" charset="0"/>
              </a:rPr>
              <a:t> à grande dilatabilité. </a:t>
            </a:r>
          </a:p>
          <a:p>
            <a:pPr marL="285750" indent="-285750" algn="just">
              <a:buFont typeface="Arial" panose="020B0604020202020204" pitchFamily="34" charset="0"/>
              <a:buChar char="•"/>
            </a:pPr>
            <a:r>
              <a:rPr lang="fr-FR" sz="1800" dirty="0">
                <a:solidFill>
                  <a:srgbClr val="000000"/>
                </a:solidFill>
                <a:effectLst/>
                <a:ea typeface="DejaVu Sans" panose="020B0603030804020204" pitchFamily="34" charset="0"/>
              </a:rPr>
              <a:t>Métal peu dilatable: </a:t>
            </a:r>
            <a:r>
              <a:rPr lang="fr-FR" sz="1800" spc="-50" dirty="0">
                <a:effectLst/>
                <a:ea typeface="Times New Roman" panose="02020603050405020304" pitchFamily="18" charset="0"/>
              </a:rPr>
              <a:t>L’invar, c’est un alliage (fer 64 %, nickel 36 %)</a:t>
            </a:r>
          </a:p>
          <a:p>
            <a:pPr algn="just"/>
            <a:endParaRPr lang="fr-FR" spc="-50" dirty="0"/>
          </a:p>
          <a:p>
            <a:pPr algn="just"/>
            <a:r>
              <a:rPr lang="fr-FR" sz="1800" dirty="0">
                <a:solidFill>
                  <a:srgbClr val="000000"/>
                </a:solidFill>
                <a:effectLst/>
                <a:ea typeface="DejaVu Sans" panose="020B0603030804020204" pitchFamily="34" charset="0"/>
              </a:rPr>
              <a:t>UTILISATION</a:t>
            </a:r>
          </a:p>
          <a:p>
            <a:pPr marL="285750" indent="-285750" algn="just">
              <a:buFont typeface="Arial" panose="020B0604020202020204" pitchFamily="34" charset="0"/>
              <a:buChar char="•"/>
            </a:pPr>
            <a:r>
              <a:rPr lang="fr-FR" sz="1800" spc="-50" dirty="0">
                <a:effectLst/>
                <a:ea typeface="Times New Roman" panose="02020603050405020304" pitchFamily="18" charset="0"/>
              </a:rPr>
              <a:t>détecteur de surintensité, </a:t>
            </a:r>
          </a:p>
          <a:p>
            <a:pPr marL="285750" indent="-285750" algn="just">
              <a:buFont typeface="Arial" panose="020B0604020202020204" pitchFamily="34" charset="0"/>
              <a:buChar char="•"/>
            </a:pPr>
            <a:r>
              <a:rPr lang="fr-FR" sz="1800" spc="-50" dirty="0">
                <a:effectLst/>
                <a:ea typeface="Times New Roman" panose="02020603050405020304" pitchFamily="18" charset="0"/>
              </a:rPr>
              <a:t>détecteurs de surchauffe dans les circuits de détection incendie</a:t>
            </a:r>
          </a:p>
        </p:txBody>
      </p:sp>
      <p:sp>
        <p:nvSpPr>
          <p:cNvPr id="7" name="ZoneTexte 6">
            <a:extLst>
              <a:ext uri="{FF2B5EF4-FFF2-40B4-BE49-F238E27FC236}">
                <a16:creationId xmlns:a16="http://schemas.microsoft.com/office/drawing/2014/main" id="{4626B873-B49A-BDE1-6C70-057358DF91D4}"/>
              </a:ext>
            </a:extLst>
          </p:cNvPr>
          <p:cNvSpPr txBox="1"/>
          <p:nvPr/>
        </p:nvSpPr>
        <p:spPr>
          <a:xfrm>
            <a:off x="5148810" y="222423"/>
            <a:ext cx="1888475"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marL="0" lvl="1" algn="ctr">
              <a:spcBef>
                <a:spcPts val="200"/>
              </a:spcBef>
            </a:pPr>
            <a:r>
              <a:rPr lang="fr-FR" sz="1800" b="1" dirty="0" smtClean="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BILAME</a:t>
            </a:r>
            <a:endParaRPr lang="fr-FR" sz="1800" b="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endParaRPr>
          </a:p>
        </p:txBody>
      </p:sp>
      <p:pic>
        <p:nvPicPr>
          <p:cNvPr id="3" name="Image 2"/>
          <p:cNvPicPr>
            <a:picLocks noChangeAspect="1"/>
          </p:cNvPicPr>
          <p:nvPr/>
        </p:nvPicPr>
        <p:blipFill>
          <a:blip r:embed="rId2"/>
          <a:stretch>
            <a:fillRect/>
          </a:stretch>
        </p:blipFill>
        <p:spPr>
          <a:xfrm>
            <a:off x="8351856" y="3853564"/>
            <a:ext cx="3682302" cy="1992065"/>
          </a:xfrm>
          <a:prstGeom prst="rect">
            <a:avLst/>
          </a:prstGeom>
        </p:spPr>
        <p:style>
          <a:lnRef idx="2">
            <a:schemeClr val="accent2"/>
          </a:lnRef>
          <a:fillRef idx="1">
            <a:schemeClr val="lt1"/>
          </a:fillRef>
          <a:effectRef idx="0">
            <a:schemeClr val="accent2"/>
          </a:effectRef>
          <a:fontRef idx="minor">
            <a:schemeClr val="dk1"/>
          </a:fontRef>
        </p:style>
      </p:pic>
      <p:pic>
        <p:nvPicPr>
          <p:cNvPr id="4" name="Image 3"/>
          <p:cNvPicPr>
            <a:picLocks noChangeAspect="1"/>
          </p:cNvPicPr>
          <p:nvPr/>
        </p:nvPicPr>
        <p:blipFill>
          <a:blip r:embed="rId3"/>
          <a:stretch>
            <a:fillRect/>
          </a:stretch>
        </p:blipFill>
        <p:spPr>
          <a:xfrm>
            <a:off x="8339990" y="1625685"/>
            <a:ext cx="3694167" cy="2042801"/>
          </a:xfrm>
          <a:prstGeom prst="rect">
            <a:avLst/>
          </a:prstGeom>
        </p:spPr>
        <p:style>
          <a:lnRef idx="2">
            <a:schemeClr val="accent2"/>
          </a:lnRef>
          <a:fillRef idx="1">
            <a:schemeClr val="lt1"/>
          </a:fillRef>
          <a:effectRef idx="0">
            <a:schemeClr val="accent2"/>
          </a:effectRef>
          <a:fontRef idx="minor">
            <a:schemeClr val="dk1"/>
          </a:fontRef>
        </p:style>
      </p:pic>
    </p:spTree>
    <p:extLst>
      <p:ext uri="{BB962C8B-B14F-4D97-AF65-F5344CB8AC3E}">
        <p14:creationId xmlns:p14="http://schemas.microsoft.com/office/powerpoint/2010/main" val="308884692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ZoneTexte 14">
            <a:extLst>
              <a:ext uri="{FF2B5EF4-FFF2-40B4-BE49-F238E27FC236}">
                <a16:creationId xmlns:a16="http://schemas.microsoft.com/office/drawing/2014/main" id="{AF316DB7-79C4-A543-C160-54E796F4350E}"/>
              </a:ext>
            </a:extLst>
          </p:cNvPr>
          <p:cNvSpPr txBox="1"/>
          <p:nvPr/>
        </p:nvSpPr>
        <p:spPr>
          <a:xfrm>
            <a:off x="646091" y="5169597"/>
            <a:ext cx="10881879" cy="1295868"/>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gn="just">
              <a:lnSpc>
                <a:spcPct val="150000"/>
              </a:lnSpc>
              <a:buFont typeface="Arial" panose="020B0604020202020204" pitchFamily="34" charset="0"/>
              <a:buChar char="•"/>
            </a:pPr>
            <a:r>
              <a:rPr lang="fr-FR" sz="1800" spc="-50" dirty="0">
                <a:effectLst/>
                <a:ea typeface="Times New Roman" panose="02020603050405020304" pitchFamily="18" charset="0"/>
              </a:rPr>
              <a:t>Dès que l’intensité croît</a:t>
            </a:r>
            <a:r>
              <a:rPr lang="fr-FR" spc="-50" dirty="0">
                <a:ea typeface="Times New Roman" panose="02020603050405020304" pitchFamily="18" charset="0"/>
              </a:rPr>
              <a:t> l’</a:t>
            </a:r>
            <a:r>
              <a:rPr lang="fr-FR" sz="1800" spc="-50" dirty="0">
                <a:effectLst/>
                <a:ea typeface="Times New Roman" panose="02020603050405020304" pitchFamily="18" charset="0"/>
              </a:rPr>
              <a:t>échauffement augmente, </a:t>
            </a:r>
          </a:p>
          <a:p>
            <a:pPr marL="285750" indent="-285750" algn="just">
              <a:lnSpc>
                <a:spcPct val="150000"/>
              </a:lnSpc>
              <a:buFont typeface="Arial" panose="020B0604020202020204" pitchFamily="34" charset="0"/>
              <a:buChar char="•"/>
            </a:pPr>
            <a:r>
              <a:rPr lang="fr-FR" sz="1800" spc="-50" dirty="0">
                <a:effectLst/>
                <a:ea typeface="Times New Roman" panose="02020603050405020304" pitchFamily="18" charset="0"/>
              </a:rPr>
              <a:t>le bilame se déforme et agit sur un dispositif mécanique de coupure qui isole la servitude.</a:t>
            </a:r>
          </a:p>
          <a:p>
            <a:pPr marL="285750" indent="-285750" algn="just">
              <a:lnSpc>
                <a:spcPct val="150000"/>
              </a:lnSpc>
              <a:buFont typeface="Arial" panose="020B0604020202020204" pitchFamily="34" charset="0"/>
              <a:buChar char="•"/>
            </a:pPr>
            <a:r>
              <a:rPr lang="fr-FR" sz="1800" spc="-50" dirty="0">
                <a:effectLst/>
                <a:ea typeface="Times New Roman" panose="02020603050405020304" pitchFamily="18" charset="0"/>
              </a:rPr>
              <a:t>Il est possible de tenter un réenclenchement du disjoncteur.</a:t>
            </a:r>
          </a:p>
        </p:txBody>
      </p:sp>
      <p:sp>
        <p:nvSpPr>
          <p:cNvPr id="4" name="ZoneTexte 3">
            <a:extLst>
              <a:ext uri="{FF2B5EF4-FFF2-40B4-BE49-F238E27FC236}">
                <a16:creationId xmlns:a16="http://schemas.microsoft.com/office/drawing/2014/main" id="{6983AD0C-65F1-7B7E-69A8-9A02A000248A}"/>
              </a:ext>
            </a:extLst>
          </p:cNvPr>
          <p:cNvSpPr txBox="1"/>
          <p:nvPr/>
        </p:nvSpPr>
        <p:spPr>
          <a:xfrm>
            <a:off x="4552261" y="397179"/>
            <a:ext cx="3087478"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dirty="0"/>
              <a:t>DISJONCTEURS THERMIQUES</a:t>
            </a:r>
          </a:p>
        </p:txBody>
      </p:sp>
      <p:pic>
        <p:nvPicPr>
          <p:cNvPr id="3" name="Image 2"/>
          <p:cNvPicPr>
            <a:picLocks noChangeAspect="1"/>
          </p:cNvPicPr>
          <p:nvPr/>
        </p:nvPicPr>
        <p:blipFill>
          <a:blip r:embed="rId2"/>
          <a:stretch>
            <a:fillRect/>
          </a:stretch>
        </p:blipFill>
        <p:spPr>
          <a:xfrm>
            <a:off x="8196943" y="1310217"/>
            <a:ext cx="2939141" cy="2939141"/>
          </a:xfrm>
          <a:prstGeom prst="rect">
            <a:avLst/>
          </a:prstGeom>
        </p:spPr>
        <p:style>
          <a:lnRef idx="2">
            <a:schemeClr val="accent2"/>
          </a:lnRef>
          <a:fillRef idx="1">
            <a:schemeClr val="lt1"/>
          </a:fillRef>
          <a:effectRef idx="0">
            <a:schemeClr val="accent2"/>
          </a:effectRef>
          <a:fontRef idx="minor">
            <a:schemeClr val="dk1"/>
          </a:fontRef>
        </p:style>
      </p:pic>
      <p:pic>
        <p:nvPicPr>
          <p:cNvPr id="6" name="Image 5"/>
          <p:cNvPicPr>
            <a:picLocks noChangeAspect="1"/>
          </p:cNvPicPr>
          <p:nvPr/>
        </p:nvPicPr>
        <p:blipFill>
          <a:blip r:embed="rId3"/>
          <a:stretch>
            <a:fillRect/>
          </a:stretch>
        </p:blipFill>
        <p:spPr>
          <a:xfrm>
            <a:off x="1059749" y="889952"/>
            <a:ext cx="5715000" cy="3819525"/>
          </a:xfrm>
          <a:prstGeom prst="rect">
            <a:avLst/>
          </a:prstGeom>
        </p:spPr>
        <p:style>
          <a:lnRef idx="2">
            <a:schemeClr val="accent2"/>
          </a:lnRef>
          <a:fillRef idx="1">
            <a:schemeClr val="lt1"/>
          </a:fillRef>
          <a:effectRef idx="0">
            <a:schemeClr val="accent2"/>
          </a:effectRef>
          <a:fontRef idx="minor">
            <a:schemeClr val="dk1"/>
          </a:fontRef>
        </p:style>
      </p:pic>
    </p:spTree>
    <p:extLst>
      <p:ext uri="{BB962C8B-B14F-4D97-AF65-F5344CB8AC3E}">
        <p14:creationId xmlns:p14="http://schemas.microsoft.com/office/powerpoint/2010/main" val="355896113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84BA7A83-59C2-3E65-FB32-7352613B5824}"/>
              </a:ext>
            </a:extLst>
          </p:cNvPr>
          <p:cNvPicPr>
            <a:picLocks noGrp="1" noChangeAspect="1"/>
          </p:cNvPicPr>
          <p:nvPr>
            <p:ph idx="1"/>
          </p:nvPr>
        </p:nvPicPr>
        <p:blipFill>
          <a:blip r:embed="rId2"/>
          <a:stretch>
            <a:fillRect/>
          </a:stretch>
        </p:blipFill>
        <p:spPr>
          <a:xfrm>
            <a:off x="6847901" y="1288664"/>
            <a:ext cx="4646323" cy="2491189"/>
          </a:xfrm>
        </p:spPr>
        <p:style>
          <a:lnRef idx="2">
            <a:schemeClr val="accent2"/>
          </a:lnRef>
          <a:fillRef idx="1">
            <a:schemeClr val="lt1"/>
          </a:fillRef>
          <a:effectRef idx="0">
            <a:schemeClr val="accent2"/>
          </a:effectRef>
          <a:fontRef idx="minor">
            <a:schemeClr val="dk1"/>
          </a:fontRef>
        </p:style>
      </p:pic>
      <p:sp>
        <p:nvSpPr>
          <p:cNvPr id="7" name="ZoneTexte 6">
            <a:extLst>
              <a:ext uri="{FF2B5EF4-FFF2-40B4-BE49-F238E27FC236}">
                <a16:creationId xmlns:a16="http://schemas.microsoft.com/office/drawing/2014/main" id="{1C861A1F-B996-8FC6-2E45-BBE0CE148308}"/>
              </a:ext>
            </a:extLst>
          </p:cNvPr>
          <p:cNvSpPr txBox="1"/>
          <p:nvPr/>
        </p:nvSpPr>
        <p:spPr>
          <a:xfrm>
            <a:off x="750064" y="4512325"/>
            <a:ext cx="10744159" cy="1338828"/>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gn="just">
              <a:lnSpc>
                <a:spcPct val="150000"/>
              </a:lnSpc>
              <a:buFont typeface="Arial" panose="020B0604020202020204" pitchFamily="34" charset="0"/>
              <a:buChar char="•"/>
            </a:pPr>
            <a:r>
              <a:rPr lang="fr-FR" sz="1800" spc="-50" dirty="0">
                <a:effectLst/>
                <a:ea typeface="Times New Roman" panose="02020603050405020304" pitchFamily="18" charset="0"/>
              </a:rPr>
              <a:t>Lorsque l’intensité de déclenchement est atteinte, le flux développé par la bobine attire la palette mobile, </a:t>
            </a:r>
            <a:endParaRPr lang="fr-FR" sz="1800" spc="-50" dirty="0" smtClean="0">
              <a:effectLst/>
              <a:ea typeface="Times New Roman" panose="02020603050405020304" pitchFamily="18" charset="0"/>
            </a:endParaRPr>
          </a:p>
          <a:p>
            <a:pPr marL="285750" indent="-285750" algn="just">
              <a:lnSpc>
                <a:spcPct val="150000"/>
              </a:lnSpc>
              <a:buFont typeface="Arial" panose="020B0604020202020204" pitchFamily="34" charset="0"/>
              <a:buChar char="•"/>
            </a:pPr>
            <a:r>
              <a:rPr lang="fr-FR" sz="1800" spc="-50" dirty="0" smtClean="0">
                <a:effectLst/>
                <a:ea typeface="Times New Roman" panose="02020603050405020304" pitchFamily="18" charset="0"/>
              </a:rPr>
              <a:t>le </a:t>
            </a:r>
            <a:r>
              <a:rPr lang="fr-FR" sz="1800" spc="-50" dirty="0">
                <a:effectLst/>
                <a:ea typeface="Times New Roman" panose="02020603050405020304" pitchFamily="18" charset="0"/>
              </a:rPr>
              <a:t>contact </a:t>
            </a:r>
            <a:r>
              <a:rPr lang="fr-FR" sz="1800" spc="-50" dirty="0" smtClean="0">
                <a:effectLst/>
                <a:ea typeface="Times New Roman" panose="02020603050405020304" pitchFamily="18" charset="0"/>
              </a:rPr>
              <a:t>est déverrouillé </a:t>
            </a:r>
            <a:r>
              <a:rPr lang="fr-FR" sz="1800" spc="-50" dirty="0">
                <a:effectLst/>
                <a:ea typeface="Times New Roman" panose="02020603050405020304" pitchFamily="18" charset="0"/>
              </a:rPr>
              <a:t>et s’ouvre grâce au ressort de rappel.</a:t>
            </a:r>
          </a:p>
          <a:p>
            <a:pPr marL="285750" indent="-285750" algn="just">
              <a:lnSpc>
                <a:spcPct val="150000"/>
              </a:lnSpc>
              <a:buFont typeface="Arial" panose="020B0604020202020204" pitchFamily="34" charset="0"/>
              <a:buChar char="•"/>
            </a:pPr>
            <a:r>
              <a:rPr lang="fr-FR" sz="1800" dirty="0">
                <a:solidFill>
                  <a:srgbClr val="000000"/>
                </a:solidFill>
                <a:effectLst/>
                <a:ea typeface="DejaVu Sans" panose="020B0603030804020204" pitchFamily="34" charset="0"/>
              </a:rPr>
              <a:t>Le temps de réponse est plus rapide que celui du disjoncteur thermique</a:t>
            </a:r>
            <a:endParaRPr lang="fr-FR" dirty="0"/>
          </a:p>
        </p:txBody>
      </p:sp>
      <p:sp>
        <p:nvSpPr>
          <p:cNvPr id="9" name="ZoneTexte 8">
            <a:extLst>
              <a:ext uri="{FF2B5EF4-FFF2-40B4-BE49-F238E27FC236}">
                <a16:creationId xmlns:a16="http://schemas.microsoft.com/office/drawing/2014/main" id="{AA5903B3-6913-AD6F-88AC-4EFAD8B31893}"/>
              </a:ext>
            </a:extLst>
          </p:cNvPr>
          <p:cNvSpPr txBox="1"/>
          <p:nvPr/>
        </p:nvSpPr>
        <p:spPr>
          <a:xfrm>
            <a:off x="4188704" y="382702"/>
            <a:ext cx="3814591"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lvl="1">
              <a:spcBef>
                <a:spcPts val="200"/>
              </a:spcBef>
            </a:pPr>
            <a:r>
              <a:rPr lang="fr-FR" sz="1800" b="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DISJONCTEUR MAGNETIQUE</a:t>
            </a:r>
          </a:p>
        </p:txBody>
      </p:sp>
      <p:pic>
        <p:nvPicPr>
          <p:cNvPr id="2" name="Image 1"/>
          <p:cNvPicPr>
            <a:picLocks noChangeAspect="1"/>
          </p:cNvPicPr>
          <p:nvPr/>
        </p:nvPicPr>
        <p:blipFill>
          <a:blip r:embed="rId3"/>
          <a:stretch>
            <a:fillRect/>
          </a:stretch>
        </p:blipFill>
        <p:spPr>
          <a:xfrm>
            <a:off x="1464698" y="1164770"/>
            <a:ext cx="4631301" cy="3015343"/>
          </a:xfrm>
          <a:prstGeom prst="rect">
            <a:avLst/>
          </a:prstGeom>
        </p:spPr>
        <p:style>
          <a:lnRef idx="2">
            <a:schemeClr val="accent2"/>
          </a:lnRef>
          <a:fillRef idx="1">
            <a:schemeClr val="lt1"/>
          </a:fillRef>
          <a:effectRef idx="0">
            <a:schemeClr val="accent2"/>
          </a:effectRef>
          <a:fontRef idx="minor">
            <a:schemeClr val="dk1"/>
          </a:fontRef>
        </p:style>
      </p:pic>
    </p:spTree>
    <p:extLst>
      <p:ext uri="{BB962C8B-B14F-4D97-AF65-F5344CB8AC3E}">
        <p14:creationId xmlns:p14="http://schemas.microsoft.com/office/powerpoint/2010/main" val="355667998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128A2EC0-7A66-6FAF-31FB-B56934827E8A}"/>
              </a:ext>
            </a:extLst>
          </p:cNvPr>
          <p:cNvPicPr>
            <a:picLocks noGrp="1" noChangeAspect="1"/>
          </p:cNvPicPr>
          <p:nvPr>
            <p:ph idx="1"/>
          </p:nvPr>
        </p:nvPicPr>
        <p:blipFill rotWithShape="1">
          <a:blip r:embed="rId2"/>
          <a:srcRect b="5711"/>
          <a:stretch/>
        </p:blipFill>
        <p:spPr>
          <a:xfrm>
            <a:off x="7732709" y="2308267"/>
            <a:ext cx="4327659" cy="2182811"/>
          </a:xfrm>
        </p:spPr>
        <p:style>
          <a:lnRef idx="2">
            <a:schemeClr val="accent2"/>
          </a:lnRef>
          <a:fillRef idx="1">
            <a:schemeClr val="lt1"/>
          </a:fillRef>
          <a:effectRef idx="0">
            <a:schemeClr val="accent2"/>
          </a:effectRef>
          <a:fontRef idx="minor">
            <a:schemeClr val="dk1"/>
          </a:fontRef>
        </p:style>
      </p:pic>
      <p:sp>
        <p:nvSpPr>
          <p:cNvPr id="7" name="ZoneTexte 6">
            <a:extLst>
              <a:ext uri="{FF2B5EF4-FFF2-40B4-BE49-F238E27FC236}">
                <a16:creationId xmlns:a16="http://schemas.microsoft.com/office/drawing/2014/main" id="{90CD08C5-9390-60D1-BAC1-574D48A59D50}"/>
              </a:ext>
            </a:extLst>
          </p:cNvPr>
          <p:cNvSpPr txBox="1"/>
          <p:nvPr/>
        </p:nvSpPr>
        <p:spPr>
          <a:xfrm>
            <a:off x="187240" y="1352873"/>
            <a:ext cx="7432759" cy="4247317"/>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just"/>
            <a:r>
              <a:rPr lang="fr-FR" sz="1800" b="1" u="sng" spc="-50" dirty="0">
                <a:effectLst/>
                <a:ea typeface="Times New Roman" panose="02020603050405020304" pitchFamily="18" charset="0"/>
              </a:rPr>
              <a:t>Inverseur sur </a:t>
            </a:r>
            <a:r>
              <a:rPr lang="fr-FR" sz="1800" b="1" u="sng" spc="-50" dirty="0" smtClean="0">
                <a:effectLst/>
                <a:ea typeface="Times New Roman" panose="02020603050405020304" pitchFamily="18" charset="0"/>
              </a:rPr>
              <a:t>normal (N)</a:t>
            </a:r>
            <a:endParaRPr lang="fr-FR" sz="1800" b="1" u="sng" spc="-50" dirty="0">
              <a:effectLst/>
              <a:ea typeface="Times New Roman" panose="02020603050405020304" pitchFamily="18" charset="0"/>
            </a:endParaRPr>
          </a:p>
          <a:p>
            <a:pPr marL="285750" indent="-285750" algn="just">
              <a:buFont typeface="Arial" panose="020B0604020202020204" pitchFamily="34" charset="0"/>
              <a:buChar char="•"/>
            </a:pPr>
            <a:r>
              <a:rPr lang="fr-FR" sz="1800" spc="-50" dirty="0">
                <a:effectLst/>
                <a:ea typeface="Times New Roman" panose="02020603050405020304" pitchFamily="18" charset="0"/>
              </a:rPr>
              <a:t>Le relais s’excite, la servitude est alimentée. </a:t>
            </a:r>
          </a:p>
          <a:p>
            <a:pPr marL="285750" indent="-285750" algn="just">
              <a:buFont typeface="Arial" panose="020B0604020202020204" pitchFamily="34" charset="0"/>
              <a:buChar char="•"/>
            </a:pPr>
            <a:r>
              <a:rPr lang="fr-FR" sz="1800" spc="-50" dirty="0" smtClean="0">
                <a:effectLst/>
                <a:ea typeface="Times New Roman" panose="02020603050405020304" pitchFamily="18" charset="0"/>
              </a:rPr>
              <a:t>R </a:t>
            </a:r>
            <a:r>
              <a:rPr lang="fr-FR" sz="1800" spc="-50" dirty="0">
                <a:effectLst/>
                <a:ea typeface="Times New Roman" panose="02020603050405020304" pitchFamily="18" charset="0"/>
              </a:rPr>
              <a:t>en série avec la </a:t>
            </a:r>
            <a:r>
              <a:rPr lang="fr-FR" sz="1800" spc="-50" dirty="0" smtClean="0">
                <a:effectLst/>
                <a:ea typeface="Times New Roman" panose="02020603050405020304" pitchFamily="18" charset="0"/>
              </a:rPr>
              <a:t>servitude: échauffement </a:t>
            </a:r>
            <a:r>
              <a:rPr lang="fr-FR" sz="1800" spc="-50" dirty="0">
                <a:effectLst/>
                <a:ea typeface="Times New Roman" panose="02020603050405020304" pitchFamily="18" charset="0"/>
              </a:rPr>
              <a:t>insuffisant pour provoquer la déformation du bilame.</a:t>
            </a:r>
          </a:p>
          <a:p>
            <a:pPr marL="285750" indent="-285750" algn="just">
              <a:buFont typeface="Arial" panose="020B0604020202020204" pitchFamily="34" charset="0"/>
              <a:buChar char="•"/>
            </a:pPr>
            <a:r>
              <a:rPr lang="fr-FR" sz="1800" spc="-50" dirty="0">
                <a:effectLst/>
                <a:ea typeface="Times New Roman" panose="02020603050405020304" pitchFamily="18" charset="0"/>
              </a:rPr>
              <a:t>Lorsque l’intensité croît dans le circuit, l’échauffement de la résistance R provoque la déformation du bilame</a:t>
            </a:r>
          </a:p>
          <a:p>
            <a:pPr marL="285750" indent="-285750" algn="just">
              <a:buFont typeface="Arial" panose="020B0604020202020204" pitchFamily="34" charset="0"/>
              <a:buChar char="•"/>
            </a:pPr>
            <a:r>
              <a:rPr lang="fr-FR" spc="-50" dirty="0">
                <a:ea typeface="Times New Roman" panose="02020603050405020304" pitchFamily="18" charset="0"/>
              </a:rPr>
              <a:t>l</a:t>
            </a:r>
            <a:r>
              <a:rPr lang="fr-FR" sz="1800" spc="-50" dirty="0">
                <a:effectLst/>
                <a:ea typeface="Times New Roman" panose="02020603050405020304" pitchFamily="18" charset="0"/>
              </a:rPr>
              <a:t>’alimentation du relais qui s’ouvre </a:t>
            </a:r>
            <a:r>
              <a:rPr lang="fr-FR" spc="-50" dirty="0">
                <a:ea typeface="Times New Roman" panose="02020603050405020304" pitchFamily="18" charset="0"/>
              </a:rPr>
              <a:t>et </a:t>
            </a:r>
            <a:r>
              <a:rPr lang="fr-FR" sz="1800" spc="-50" dirty="0">
                <a:effectLst/>
                <a:ea typeface="Times New Roman" panose="02020603050405020304" pitchFamily="18" charset="0"/>
              </a:rPr>
              <a:t>la servitude est isolée. </a:t>
            </a:r>
          </a:p>
          <a:p>
            <a:pPr marL="285750" indent="-285750" algn="just">
              <a:buFont typeface="Arial" panose="020B0604020202020204" pitchFamily="34" charset="0"/>
              <a:buChar char="•"/>
            </a:pPr>
            <a:r>
              <a:rPr lang="fr-FR" sz="1800" spc="-50" dirty="0">
                <a:effectLst/>
                <a:ea typeface="Times New Roman" panose="02020603050405020304" pitchFamily="18" charset="0"/>
              </a:rPr>
              <a:t>Le disjoncteur calibré à 1 A déclenche, évitant lorsque le bilame reprendra sa position initiale une nouvelle alimentation du relais de commande, alors que le défaut subsiste.</a:t>
            </a:r>
          </a:p>
          <a:p>
            <a:pPr algn="just"/>
            <a:endParaRPr lang="fr-FR" sz="1800" spc="-50" dirty="0">
              <a:effectLst/>
              <a:ea typeface="Times New Roman" panose="02020603050405020304" pitchFamily="18" charset="0"/>
            </a:endParaRPr>
          </a:p>
          <a:p>
            <a:pPr algn="just"/>
            <a:r>
              <a:rPr lang="fr-FR" sz="1800" b="1" u="sng" spc="-50" dirty="0">
                <a:effectLst/>
                <a:ea typeface="Times New Roman" panose="02020603050405020304" pitchFamily="18" charset="0"/>
              </a:rPr>
              <a:t>Inverseur sur </a:t>
            </a:r>
            <a:r>
              <a:rPr lang="fr-FR" sz="1800" b="1" u="sng" spc="-50" dirty="0" smtClean="0">
                <a:effectLst/>
                <a:ea typeface="Times New Roman" panose="02020603050405020304" pitchFamily="18" charset="0"/>
              </a:rPr>
              <a:t>secours (S)</a:t>
            </a:r>
            <a:endParaRPr lang="fr-FR" sz="1800" b="1" u="sng" spc="-50" dirty="0">
              <a:effectLst/>
              <a:ea typeface="Times New Roman" panose="02020603050405020304" pitchFamily="18" charset="0"/>
            </a:endParaRPr>
          </a:p>
          <a:p>
            <a:pPr marL="285750" indent="-285750">
              <a:buFont typeface="Arial" panose="020B0604020202020204" pitchFamily="34" charset="0"/>
              <a:buChar char="•"/>
            </a:pPr>
            <a:r>
              <a:rPr lang="fr-FR" sz="1800" dirty="0">
                <a:solidFill>
                  <a:srgbClr val="000000"/>
                </a:solidFill>
                <a:effectLst/>
                <a:ea typeface="DejaVu Sans" panose="020B0603030804020204" pitchFamily="34" charset="0"/>
              </a:rPr>
              <a:t>Cette position outrepasse la protection, </a:t>
            </a:r>
            <a:endParaRPr lang="fr-FR" sz="1800" dirty="0" smtClean="0">
              <a:solidFill>
                <a:srgbClr val="000000"/>
              </a:solidFill>
              <a:effectLst/>
              <a:ea typeface="DejaVu Sans" panose="020B0603030804020204" pitchFamily="34" charset="0"/>
            </a:endParaRPr>
          </a:p>
          <a:p>
            <a:pPr marL="285750" indent="-285750">
              <a:buFont typeface="Arial" panose="020B0604020202020204" pitchFamily="34" charset="0"/>
              <a:buChar char="•"/>
            </a:pPr>
            <a:r>
              <a:rPr lang="fr-FR" sz="1800" dirty="0" smtClean="0">
                <a:solidFill>
                  <a:srgbClr val="000000"/>
                </a:solidFill>
                <a:effectLst/>
                <a:ea typeface="DejaVu Sans" panose="020B0603030804020204" pitchFamily="34" charset="0"/>
              </a:rPr>
              <a:t>assure </a:t>
            </a:r>
            <a:r>
              <a:rPr lang="fr-FR" sz="1800" dirty="0">
                <a:solidFill>
                  <a:srgbClr val="000000"/>
                </a:solidFill>
                <a:effectLst/>
                <a:ea typeface="DejaVu Sans" panose="020B0603030804020204" pitchFamily="34" charset="0"/>
              </a:rPr>
              <a:t>une alimentation du relais de commande en cas de nécessité absolue</a:t>
            </a:r>
            <a:endParaRPr lang="fr-FR" dirty="0"/>
          </a:p>
        </p:txBody>
      </p:sp>
      <p:sp>
        <p:nvSpPr>
          <p:cNvPr id="4" name="ZoneTexte 3">
            <a:extLst>
              <a:ext uri="{FF2B5EF4-FFF2-40B4-BE49-F238E27FC236}">
                <a16:creationId xmlns:a16="http://schemas.microsoft.com/office/drawing/2014/main" id="{0887606C-18D1-9347-454E-C930574AB5E6}"/>
              </a:ext>
            </a:extLst>
          </p:cNvPr>
          <p:cNvSpPr txBox="1"/>
          <p:nvPr/>
        </p:nvSpPr>
        <p:spPr>
          <a:xfrm>
            <a:off x="4141378" y="349652"/>
            <a:ext cx="4132290"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marL="0" lvl="1" algn="ctr">
              <a:spcBef>
                <a:spcPts val="200"/>
              </a:spcBef>
            </a:pPr>
            <a:r>
              <a:rPr lang="fr-FR" sz="1800" b="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PROTECTION MAGNETOTHERMIQUE</a:t>
            </a:r>
          </a:p>
        </p:txBody>
      </p:sp>
    </p:spTree>
    <p:extLst>
      <p:ext uri="{BB962C8B-B14F-4D97-AF65-F5344CB8AC3E}">
        <p14:creationId xmlns:p14="http://schemas.microsoft.com/office/powerpoint/2010/main" val="17953087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id="{197F8B71-3F6C-FD15-8A1C-651949D09323}"/>
              </a:ext>
            </a:extLst>
          </p:cNvPr>
          <p:cNvSpPr txBox="1"/>
          <p:nvPr/>
        </p:nvSpPr>
        <p:spPr>
          <a:xfrm>
            <a:off x="372738" y="1674674"/>
            <a:ext cx="6387292" cy="3416320"/>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marL="0" marR="0" lvl="0" indent="0" algn="ctr" defTabSz="914400" rtl="0" eaLnBrk="0" fontAlgn="base" latinLnBrk="0" hangingPunct="0">
              <a:lnSpc>
                <a:spcPct val="150000"/>
              </a:lnSpc>
              <a:spcBef>
                <a:spcPct val="0"/>
              </a:spcBef>
              <a:spcAft>
                <a:spcPct val="0"/>
              </a:spcAft>
              <a:buClrTx/>
              <a:buSzTx/>
              <a:buFontTx/>
              <a:buNone/>
              <a:tabLst>
                <a:tab pos="498475" algn="l"/>
              </a:tabLst>
            </a:pPr>
            <a:r>
              <a:rPr kumimoji="0" lang="fr-FR" altLang="fr-FR" b="1" i="0" u="none" strike="noStrike" cap="none" normalizeH="0" baseline="0" dirty="0">
                <a:ln>
                  <a:noFill/>
                </a:ln>
                <a:solidFill>
                  <a:srgbClr val="000000"/>
                </a:solidFill>
                <a:effectLst/>
                <a:ea typeface="DejaVu Sans" panose="020B0603030804020204" pitchFamily="34" charset="0"/>
                <a:cs typeface="Times New Roman" panose="02020603050405020304" pitchFamily="18" charset="0"/>
              </a:rPr>
              <a:t>I</a:t>
            </a:r>
            <a:r>
              <a:rPr kumimoji="0" lang="fr-FR" altLang="fr-FR" b="1" i="0" u="none" strike="noStrike" cap="none" normalizeH="0" baseline="0" dirty="0" bmk="">
                <a:ln>
                  <a:noFill/>
                </a:ln>
                <a:solidFill>
                  <a:srgbClr val="000000"/>
                </a:solidFill>
                <a:effectLst/>
                <a:ea typeface="DejaVu Sans" panose="020B0603030804020204" pitchFamily="34" charset="0"/>
                <a:cs typeface="Times New Roman" panose="02020603050405020304" pitchFamily="18" charset="0"/>
              </a:rPr>
              <a:t>NCONVENIENTS</a:t>
            </a:r>
            <a:endParaRPr kumimoji="0" lang="fr-FR" altLang="fr-FR" b="1" i="0" u="none" strike="noStrike" cap="none" normalizeH="0" baseline="0" dirty="0">
              <a:ln>
                <a:noFill/>
              </a:ln>
              <a:solidFill>
                <a:schemeClr val="tx1"/>
              </a:solidFill>
              <a:effectLst/>
            </a:endParaRPr>
          </a:p>
          <a:p>
            <a:pPr marL="0" marR="0" lvl="0" indent="0" algn="just" defTabSz="914400" rtl="0" eaLnBrk="0" fontAlgn="base" latinLnBrk="0" hangingPunct="0">
              <a:lnSpc>
                <a:spcPct val="150000"/>
              </a:lnSpc>
              <a:spcBef>
                <a:spcPct val="0"/>
              </a:spcBef>
              <a:spcAft>
                <a:spcPct val="0"/>
              </a:spcAft>
              <a:buClrTx/>
              <a:buSzTx/>
              <a:buFontTx/>
              <a:buNone/>
              <a:tabLst>
                <a:tab pos="498475" algn="l"/>
              </a:tabLst>
            </a:pPr>
            <a:r>
              <a:rPr kumimoji="0" lang="fr-FR" altLang="fr-FR" b="0" i="0" u="none" strike="noStrike" cap="none" normalizeH="0" baseline="0" dirty="0">
                <a:ln>
                  <a:noFill/>
                </a:ln>
                <a:solidFill>
                  <a:schemeClr val="tx1"/>
                </a:solidFill>
                <a:effectLst/>
                <a:ea typeface="Times New Roman" panose="02020603050405020304" pitchFamily="18" charset="0"/>
              </a:rPr>
              <a:t>Ils résident essentiellement dans la distribution, à savoir :</a:t>
            </a:r>
            <a:endParaRPr kumimoji="0" lang="fr-FR" altLang="fr-FR" b="0" i="0" u="none" strike="noStrike" cap="none" normalizeH="0" baseline="0" dirty="0">
              <a:ln>
                <a:noFill/>
              </a:ln>
              <a:solidFill>
                <a:schemeClr val="tx1"/>
              </a:solidFill>
              <a:effectLst/>
            </a:endParaRPr>
          </a:p>
          <a:p>
            <a:pPr marL="285750" marR="0" lvl="0" indent="-285750" algn="just" defTabSz="914400" rtl="0" eaLnBrk="0" fontAlgn="base" latinLnBrk="0" hangingPunct="0">
              <a:lnSpc>
                <a:spcPct val="150000"/>
              </a:lnSpc>
              <a:spcBef>
                <a:spcPct val="0"/>
              </a:spcBef>
              <a:spcAft>
                <a:spcPct val="0"/>
              </a:spcAft>
              <a:buClrTx/>
              <a:buSzTx/>
              <a:buFont typeface="Wingdings" panose="05000000000000000000" pitchFamily="2" charset="2"/>
              <a:buChar char="§"/>
              <a:tabLst>
                <a:tab pos="498475" algn="l"/>
              </a:tabLst>
            </a:pPr>
            <a:r>
              <a:rPr kumimoji="0" lang="fr-FR" altLang="fr-FR" b="0" i="0" u="none" strike="noStrike" cap="none" normalizeH="0" baseline="0" dirty="0">
                <a:ln>
                  <a:noFill/>
                </a:ln>
                <a:solidFill>
                  <a:schemeClr val="tx1"/>
                </a:solidFill>
                <a:effectLst/>
                <a:ea typeface="Times New Roman" panose="02020603050405020304" pitchFamily="18" charset="0"/>
              </a:rPr>
              <a:t> La nécessité de tuyauteries de retour</a:t>
            </a:r>
            <a:endParaRPr kumimoji="0" lang="fr-FR" altLang="fr-FR" b="0" i="0" u="none" strike="noStrike" cap="none" normalizeH="0" baseline="0" dirty="0">
              <a:ln>
                <a:noFill/>
              </a:ln>
              <a:solidFill>
                <a:schemeClr val="tx1"/>
              </a:solidFill>
              <a:effectLst/>
            </a:endParaRPr>
          </a:p>
          <a:p>
            <a:pPr marL="285750" marR="0" lvl="0" indent="-285750" algn="just" defTabSz="914400" rtl="0" eaLnBrk="0" fontAlgn="base" latinLnBrk="0" hangingPunct="0">
              <a:lnSpc>
                <a:spcPct val="150000"/>
              </a:lnSpc>
              <a:spcBef>
                <a:spcPct val="0"/>
              </a:spcBef>
              <a:spcAft>
                <a:spcPct val="0"/>
              </a:spcAft>
              <a:buClrTx/>
              <a:buSzTx/>
              <a:buFont typeface="Wingdings" panose="05000000000000000000" pitchFamily="2" charset="2"/>
              <a:buChar char="§"/>
              <a:tabLst>
                <a:tab pos="498475" algn="l"/>
              </a:tabLst>
            </a:pPr>
            <a:r>
              <a:rPr kumimoji="0" lang="fr-FR" altLang="fr-FR" b="0" i="0" u="none" strike="noStrike" cap="none" normalizeH="0" baseline="0" dirty="0">
                <a:ln>
                  <a:noFill/>
                </a:ln>
                <a:solidFill>
                  <a:schemeClr val="tx1"/>
                </a:solidFill>
                <a:effectLst/>
                <a:ea typeface="Times New Roman" panose="02020603050405020304" pitchFamily="18" charset="0"/>
              </a:rPr>
              <a:t> Les pertes en charge, lorsque les tuyauteries sont longues et de faibles sections.</a:t>
            </a:r>
            <a:endParaRPr kumimoji="0" lang="fr-FR" altLang="fr-FR" b="0" i="0" u="none" strike="noStrike" cap="none" normalizeH="0" baseline="0" dirty="0">
              <a:ln>
                <a:noFill/>
              </a:ln>
              <a:solidFill>
                <a:schemeClr val="tx1"/>
              </a:solidFill>
              <a:effectLst/>
            </a:endParaRPr>
          </a:p>
          <a:p>
            <a:pPr marL="285750" marR="0" lvl="0" indent="-285750" algn="just" defTabSz="914400" rtl="0" eaLnBrk="0" fontAlgn="base" latinLnBrk="0" hangingPunct="0">
              <a:lnSpc>
                <a:spcPct val="150000"/>
              </a:lnSpc>
              <a:spcBef>
                <a:spcPct val="0"/>
              </a:spcBef>
              <a:spcAft>
                <a:spcPct val="0"/>
              </a:spcAft>
              <a:buClrTx/>
              <a:buSzTx/>
              <a:buFont typeface="Wingdings" panose="05000000000000000000" pitchFamily="2" charset="2"/>
              <a:buChar char="§"/>
              <a:tabLst>
                <a:tab pos="498475" algn="l"/>
              </a:tabLst>
            </a:pPr>
            <a:r>
              <a:rPr kumimoji="0" lang="fr-FR" altLang="fr-FR" b="0" i="0" u="none" strike="noStrike" cap="none" normalizeH="0" baseline="0" dirty="0">
                <a:ln>
                  <a:noFill/>
                </a:ln>
                <a:solidFill>
                  <a:schemeClr val="tx1"/>
                </a:solidFill>
                <a:effectLst/>
                <a:ea typeface="Times New Roman" panose="02020603050405020304" pitchFamily="18" charset="0"/>
              </a:rPr>
              <a:t>Les risques de fuites</a:t>
            </a:r>
            <a:endParaRPr kumimoji="0" lang="fr-FR" altLang="fr-FR" b="0" i="0" u="none" strike="noStrike" cap="none" normalizeH="0" baseline="0" dirty="0">
              <a:ln>
                <a:noFill/>
              </a:ln>
              <a:solidFill>
                <a:schemeClr val="tx1"/>
              </a:solidFill>
              <a:effectLst/>
            </a:endParaRPr>
          </a:p>
          <a:p>
            <a:pPr marL="285750" marR="0" lvl="0" indent="-285750" algn="just" defTabSz="914400" rtl="0" eaLnBrk="0" fontAlgn="base" latinLnBrk="0" hangingPunct="0">
              <a:lnSpc>
                <a:spcPct val="150000"/>
              </a:lnSpc>
              <a:spcBef>
                <a:spcPct val="0"/>
              </a:spcBef>
              <a:spcAft>
                <a:spcPct val="0"/>
              </a:spcAft>
              <a:buClrTx/>
              <a:buSzTx/>
              <a:buFont typeface="Wingdings" panose="05000000000000000000" pitchFamily="2" charset="2"/>
              <a:buChar char="§"/>
              <a:tabLst>
                <a:tab pos="498475" algn="l"/>
              </a:tabLst>
            </a:pPr>
            <a:r>
              <a:rPr kumimoji="0" lang="fr-FR" altLang="fr-FR" b="0" i="0" u="none" strike="noStrike" cap="none" normalizeH="0" baseline="0" dirty="0">
                <a:ln>
                  <a:noFill/>
                </a:ln>
                <a:solidFill>
                  <a:schemeClr val="tx1"/>
                </a:solidFill>
                <a:effectLst/>
                <a:ea typeface="Times New Roman" panose="02020603050405020304" pitchFamily="18" charset="0"/>
              </a:rPr>
              <a:t>La nécessité de disposer de certaines tuyauteries en acier lorsqu'il s'agit de circuit à haute pression.</a:t>
            </a:r>
            <a:endParaRPr kumimoji="0" lang="fr-FR" altLang="fr-FR" b="0" i="0" u="none" strike="noStrike" cap="none" normalizeH="0" baseline="0" dirty="0">
              <a:ln>
                <a:noFill/>
              </a:ln>
              <a:solidFill>
                <a:schemeClr val="tx1"/>
              </a:solidFill>
              <a:effectLst/>
            </a:endParaRPr>
          </a:p>
        </p:txBody>
      </p:sp>
      <p:sp>
        <p:nvSpPr>
          <p:cNvPr id="7" name="ZoneTexte 6">
            <a:extLst>
              <a:ext uri="{FF2B5EF4-FFF2-40B4-BE49-F238E27FC236}">
                <a16:creationId xmlns:a16="http://schemas.microsoft.com/office/drawing/2014/main" id="{9D22CC9F-E3B6-13FB-1A9F-8B48CF215AE1}"/>
              </a:ext>
            </a:extLst>
          </p:cNvPr>
          <p:cNvSpPr txBox="1"/>
          <p:nvPr/>
        </p:nvSpPr>
        <p:spPr>
          <a:xfrm>
            <a:off x="3291289" y="123977"/>
            <a:ext cx="6097836"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tab pos="660400" algn="l"/>
              </a:tabLst>
            </a:pPr>
            <a:r>
              <a:rPr kumimoji="0" lang="fr-FR" altLang="fr-FR" sz="1800" b="0" i="0" u="none" strike="noStrike" cap="none" normalizeH="0" baseline="0" dirty="0">
                <a:ln>
                  <a:noFill/>
                </a:ln>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D</a:t>
            </a:r>
            <a:r>
              <a:rPr kumimoji="0" lang="fr-FR" altLang="fr-FR" sz="1800" b="0" i="0" u="none" strike="noStrike" cap="none" normalizeH="0" baseline="0" dirty="0" bmk="">
                <a:ln>
                  <a:noFill/>
                </a:ln>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IFFERENTES FORMES D’ENERGIE UTILISEES A BORD</a:t>
            </a:r>
            <a:endParaRPr kumimoji="0" lang="fr-FR" altLang="fr-FR" sz="1800" b="0" i="0" u="none" strike="noStrike" cap="none" normalizeH="0" baseline="0" dirty="0">
              <a:ln>
                <a:noFill/>
              </a:ln>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endParaRPr>
          </a:p>
        </p:txBody>
      </p:sp>
      <p:sp>
        <p:nvSpPr>
          <p:cNvPr id="9" name="ZoneTexte 8">
            <a:extLst>
              <a:ext uri="{FF2B5EF4-FFF2-40B4-BE49-F238E27FC236}">
                <a16:creationId xmlns:a16="http://schemas.microsoft.com/office/drawing/2014/main" id="{EF676026-DB1B-21E4-1B29-8A2FEF1A939D}"/>
              </a:ext>
            </a:extLst>
          </p:cNvPr>
          <p:cNvSpPr txBox="1"/>
          <p:nvPr/>
        </p:nvSpPr>
        <p:spPr>
          <a:xfrm>
            <a:off x="3291289" y="561901"/>
            <a:ext cx="6097836"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tabLst>
                <a:tab pos="498475" algn="l"/>
              </a:tabLst>
            </a:pPr>
            <a:r>
              <a:rPr kumimoji="0" lang="fr-FR" altLang="fr-FR" sz="1800" b="1"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ENERGIE HYDRAULIQUE</a:t>
            </a:r>
            <a:endParaRPr kumimoji="0" lang="fr-FR" altLang="fr-FR" sz="1800" b="1" i="0" u="none" strike="noStrike" cap="none" normalizeH="0" baseline="0" dirty="0">
              <a:ln>
                <a:noFill/>
              </a:ln>
              <a:solidFill>
                <a:srgbClr val="000000"/>
              </a:solidFill>
              <a:effectLst/>
              <a:latin typeface="Times New Roman" panose="02020603050405020304" pitchFamily="18" charset="0"/>
              <a:ea typeface="DejaVu Sans" panose="020B0603030804020204" pitchFamily="34" charset="0"/>
              <a:cs typeface="Times New Roman" panose="02020603050405020304" pitchFamily="18" charset="0"/>
            </a:endParaRPr>
          </a:p>
        </p:txBody>
      </p:sp>
      <p:pic>
        <p:nvPicPr>
          <p:cNvPr id="2" name="Image 1"/>
          <p:cNvPicPr>
            <a:picLocks noChangeAspect="1"/>
          </p:cNvPicPr>
          <p:nvPr/>
        </p:nvPicPr>
        <p:blipFill>
          <a:blip r:embed="rId2"/>
          <a:stretch>
            <a:fillRect/>
          </a:stretch>
        </p:blipFill>
        <p:spPr>
          <a:xfrm>
            <a:off x="7817984" y="1467916"/>
            <a:ext cx="4076185" cy="2498603"/>
          </a:xfrm>
          <a:prstGeom prst="rect">
            <a:avLst/>
          </a:prstGeom>
        </p:spPr>
      </p:pic>
      <p:pic>
        <p:nvPicPr>
          <p:cNvPr id="3" name="Image 2"/>
          <p:cNvPicPr>
            <a:picLocks noChangeAspect="1"/>
          </p:cNvPicPr>
          <p:nvPr/>
        </p:nvPicPr>
        <p:blipFill>
          <a:blip r:embed="rId3"/>
          <a:stretch>
            <a:fillRect/>
          </a:stretch>
        </p:blipFill>
        <p:spPr>
          <a:xfrm>
            <a:off x="7817984" y="4345813"/>
            <a:ext cx="4076185" cy="2265052"/>
          </a:xfrm>
          <a:prstGeom prst="rect">
            <a:avLst/>
          </a:prstGeom>
        </p:spPr>
      </p:pic>
    </p:spTree>
    <p:extLst>
      <p:ext uri="{BB962C8B-B14F-4D97-AF65-F5344CB8AC3E}">
        <p14:creationId xmlns:p14="http://schemas.microsoft.com/office/powerpoint/2010/main" val="164929511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ZoneTexte 6">
            <a:extLst>
              <a:ext uri="{FF2B5EF4-FFF2-40B4-BE49-F238E27FC236}">
                <a16:creationId xmlns:a16="http://schemas.microsoft.com/office/drawing/2014/main" id="{9A9EBE15-E650-1942-33AB-73646216783B}"/>
              </a:ext>
            </a:extLst>
          </p:cNvPr>
          <p:cNvSpPr txBox="1"/>
          <p:nvPr/>
        </p:nvSpPr>
        <p:spPr>
          <a:xfrm>
            <a:off x="3368407" y="250500"/>
            <a:ext cx="6097836"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lvl="1">
              <a:spcBef>
                <a:spcPts val="200"/>
              </a:spcBef>
            </a:pPr>
            <a:r>
              <a:rPr lang="fr-FR" sz="1800" b="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PROTECTION DES EQUIPEMENTS ELECTRONIQUES</a:t>
            </a:r>
          </a:p>
        </p:txBody>
      </p:sp>
      <p:pic>
        <p:nvPicPr>
          <p:cNvPr id="4" name="Image 3"/>
          <p:cNvPicPr>
            <a:picLocks noChangeAspect="1"/>
          </p:cNvPicPr>
          <p:nvPr/>
        </p:nvPicPr>
        <p:blipFill>
          <a:blip r:embed="rId2"/>
          <a:stretch>
            <a:fillRect/>
          </a:stretch>
        </p:blipFill>
        <p:spPr>
          <a:xfrm>
            <a:off x="8956572" y="1654392"/>
            <a:ext cx="2466378" cy="2433638"/>
          </a:xfrm>
          <a:prstGeom prst="rect">
            <a:avLst/>
          </a:prstGeom>
        </p:spPr>
        <p:style>
          <a:lnRef idx="2">
            <a:schemeClr val="accent2"/>
          </a:lnRef>
          <a:fillRef idx="1">
            <a:schemeClr val="lt1"/>
          </a:fillRef>
          <a:effectRef idx="0">
            <a:schemeClr val="accent2"/>
          </a:effectRef>
          <a:fontRef idx="minor">
            <a:schemeClr val="dk1"/>
          </a:fontRef>
        </p:style>
      </p:pic>
      <p:sp>
        <p:nvSpPr>
          <p:cNvPr id="5" name="Rectangle 4"/>
          <p:cNvSpPr/>
          <p:nvPr/>
        </p:nvSpPr>
        <p:spPr>
          <a:xfrm>
            <a:off x="5652108" y="619832"/>
            <a:ext cx="1344984" cy="369332"/>
          </a:xfrm>
          <a:prstGeom prst="rect">
            <a:avLst/>
          </a:prstGeom>
        </p:spPr>
        <p:txBody>
          <a:bodyPr wrap="none">
            <a:spAutoFit/>
          </a:bodyPr>
          <a:lstStyle/>
          <a:p>
            <a:pPr algn="ctr"/>
            <a:r>
              <a:rPr lang="fr-FR" b="1" dirty="0"/>
              <a:t>Diode </a:t>
            </a:r>
            <a:r>
              <a:rPr lang="fr-FR" b="1" dirty="0" err="1"/>
              <a:t>Zener</a:t>
            </a:r>
            <a:endParaRPr lang="fr-FR" b="1" dirty="0"/>
          </a:p>
        </p:txBody>
      </p:sp>
      <p:pic>
        <p:nvPicPr>
          <p:cNvPr id="8" name="Espace réservé du contenu 4">
            <a:extLst>
              <a:ext uri="{FF2B5EF4-FFF2-40B4-BE49-F238E27FC236}">
                <a16:creationId xmlns:a16="http://schemas.microsoft.com/office/drawing/2014/main" id="{46A07BF0-8651-DC39-C73F-9E5034BADB37}"/>
              </a:ext>
            </a:extLst>
          </p:cNvPr>
          <p:cNvPicPr>
            <a:picLocks noGrp="1" noChangeAspect="1"/>
          </p:cNvPicPr>
          <p:nvPr>
            <p:ph idx="1"/>
          </p:nvPr>
        </p:nvPicPr>
        <p:blipFill>
          <a:blip r:embed="rId3"/>
          <a:stretch>
            <a:fillRect/>
          </a:stretch>
        </p:blipFill>
        <p:spPr>
          <a:xfrm>
            <a:off x="1572088" y="2075771"/>
            <a:ext cx="5548393" cy="1875295"/>
          </a:xfrm>
        </p:spPr>
        <p:style>
          <a:lnRef idx="2">
            <a:schemeClr val="accent2"/>
          </a:lnRef>
          <a:fillRef idx="1">
            <a:schemeClr val="lt1"/>
          </a:fillRef>
          <a:effectRef idx="0">
            <a:schemeClr val="accent2"/>
          </a:effectRef>
          <a:fontRef idx="minor">
            <a:schemeClr val="dk1"/>
          </a:fontRef>
        </p:style>
      </p:pic>
      <p:sp>
        <p:nvSpPr>
          <p:cNvPr id="9" name="ZoneTexte 8">
            <a:extLst>
              <a:ext uri="{FF2B5EF4-FFF2-40B4-BE49-F238E27FC236}">
                <a16:creationId xmlns:a16="http://schemas.microsoft.com/office/drawing/2014/main" id="{138AB0F1-3C5E-D1F3-A9CD-12C63D6EEC9A}"/>
              </a:ext>
            </a:extLst>
          </p:cNvPr>
          <p:cNvSpPr txBox="1"/>
          <p:nvPr/>
        </p:nvSpPr>
        <p:spPr>
          <a:xfrm>
            <a:off x="991124" y="4574472"/>
            <a:ext cx="10122665" cy="1200329"/>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fr-FR" sz="1800" b="1" dirty="0">
                <a:solidFill>
                  <a:srgbClr val="000000"/>
                </a:solidFill>
                <a:effectLst/>
                <a:ea typeface="DejaVu Sans" panose="020B0603030804020204" pitchFamily="34" charset="0"/>
              </a:rPr>
              <a:t>PROTECTION DES APPAREILS DE MESURE</a:t>
            </a:r>
            <a:endParaRPr lang="fr-FR" b="1" dirty="0"/>
          </a:p>
          <a:p>
            <a:endParaRPr lang="fr-FR" sz="1800" dirty="0">
              <a:solidFill>
                <a:srgbClr val="000000"/>
              </a:solidFill>
              <a:effectLst/>
              <a:ea typeface="DejaVu Sans" panose="020B0603030804020204" pitchFamily="34" charset="0"/>
            </a:endParaRPr>
          </a:p>
          <a:p>
            <a:r>
              <a:rPr lang="fr-FR" sz="1800" dirty="0">
                <a:solidFill>
                  <a:srgbClr val="000000"/>
                </a:solidFill>
                <a:effectLst/>
                <a:ea typeface="DejaVu Sans" panose="020B0603030804020204" pitchFamily="34" charset="0"/>
              </a:rPr>
              <a:t>On choisit la diode Zener de telle sorte que la tension de Zener </a:t>
            </a:r>
            <a:r>
              <a:rPr lang="fr-FR" sz="1800" dirty="0" err="1">
                <a:solidFill>
                  <a:srgbClr val="000000"/>
                </a:solidFill>
                <a:effectLst/>
                <a:ea typeface="DejaVu Sans" panose="020B0603030804020204" pitchFamily="34" charset="0"/>
              </a:rPr>
              <a:t>Vz</a:t>
            </a:r>
            <a:r>
              <a:rPr lang="fr-FR" sz="1800" dirty="0">
                <a:solidFill>
                  <a:srgbClr val="000000"/>
                </a:solidFill>
                <a:effectLst/>
                <a:ea typeface="DejaVu Sans" panose="020B0603030804020204" pitchFamily="34" charset="0"/>
              </a:rPr>
              <a:t> corresponde à la tension de déviation maximale de mesure ; on évite ainsi toutes possibilités de surtension aux bornes de l’appareil.</a:t>
            </a:r>
            <a:endParaRPr lang="fr-FR" dirty="0"/>
          </a:p>
        </p:txBody>
      </p:sp>
    </p:spTree>
    <p:extLst>
      <p:ext uri="{BB962C8B-B14F-4D97-AF65-F5344CB8AC3E}">
        <p14:creationId xmlns:p14="http://schemas.microsoft.com/office/powerpoint/2010/main" val="282096917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ZoneTexte 6">
            <a:extLst>
              <a:ext uri="{FF2B5EF4-FFF2-40B4-BE49-F238E27FC236}">
                <a16:creationId xmlns:a16="http://schemas.microsoft.com/office/drawing/2014/main" id="{19CE0EDD-3E27-71D3-301B-EEE473A00DB9}"/>
              </a:ext>
            </a:extLst>
          </p:cNvPr>
          <p:cNvSpPr txBox="1"/>
          <p:nvPr/>
        </p:nvSpPr>
        <p:spPr>
          <a:xfrm>
            <a:off x="4481111" y="145840"/>
            <a:ext cx="2878156"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lvl="1">
              <a:spcBef>
                <a:spcPts val="200"/>
              </a:spcBef>
            </a:pPr>
            <a:r>
              <a:rPr lang="fr-FR" sz="1800" b="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VOYANTS LUMINEUX</a:t>
            </a:r>
          </a:p>
        </p:txBody>
      </p:sp>
      <p:sp>
        <p:nvSpPr>
          <p:cNvPr id="3" name="ZoneTexte 2">
            <a:extLst>
              <a:ext uri="{FF2B5EF4-FFF2-40B4-BE49-F238E27FC236}">
                <a16:creationId xmlns:a16="http://schemas.microsoft.com/office/drawing/2014/main" id="{38F73822-0A82-ECD2-58B9-4D3838E04D0E}"/>
              </a:ext>
            </a:extLst>
          </p:cNvPr>
          <p:cNvSpPr txBox="1"/>
          <p:nvPr/>
        </p:nvSpPr>
        <p:spPr>
          <a:xfrm>
            <a:off x="2055394" y="2395054"/>
            <a:ext cx="7406089" cy="646331"/>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indent="-1295400" algn="just"/>
            <a:r>
              <a:rPr lang="fr-FR" spc="-50" dirty="0">
                <a:solidFill>
                  <a:srgbClr val="FF0000"/>
                </a:solidFill>
                <a:effectLst/>
                <a:ea typeface="Times New Roman" panose="02020603050405020304" pitchFamily="18" charset="0"/>
              </a:rPr>
              <a:t>Rouge</a:t>
            </a:r>
            <a:r>
              <a:rPr lang="fr-FR" spc="-50" dirty="0">
                <a:effectLst/>
                <a:ea typeface="Times New Roman" panose="02020603050405020304" pitchFamily="18" charset="0"/>
              </a:rPr>
              <a:t> : Alarme, danger immédiat, nécessité d’une manœuvre de secours.</a:t>
            </a:r>
          </a:p>
          <a:p>
            <a:pPr marL="749300" indent="-1295400" algn="just"/>
            <a:r>
              <a:rPr lang="fr-FR" spc="-50" dirty="0">
                <a:effectLst/>
                <a:ea typeface="Times New Roman" panose="02020603050405020304" pitchFamily="18" charset="0"/>
              </a:rPr>
              <a:t>Exemples : panne d’un générateur, train d’atterrissage non verrouillé.</a:t>
            </a:r>
          </a:p>
        </p:txBody>
      </p:sp>
      <p:sp>
        <p:nvSpPr>
          <p:cNvPr id="6" name="ZoneTexte 5">
            <a:extLst>
              <a:ext uri="{FF2B5EF4-FFF2-40B4-BE49-F238E27FC236}">
                <a16:creationId xmlns:a16="http://schemas.microsoft.com/office/drawing/2014/main" id="{BAEE2DE8-2BC5-01CF-8579-6A8C7D9DA25C}"/>
              </a:ext>
            </a:extLst>
          </p:cNvPr>
          <p:cNvSpPr txBox="1"/>
          <p:nvPr/>
        </p:nvSpPr>
        <p:spPr>
          <a:xfrm>
            <a:off x="2014835" y="3241731"/>
            <a:ext cx="7404255" cy="646331"/>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indent="-1295400" algn="just"/>
            <a:r>
              <a:rPr lang="fr-FR" spc="-50" dirty="0">
                <a:solidFill>
                  <a:schemeClr val="accent2"/>
                </a:solidFill>
                <a:effectLst/>
                <a:ea typeface="Times New Roman" panose="02020603050405020304" pitchFamily="18" charset="0"/>
              </a:rPr>
              <a:t>Ambre</a:t>
            </a:r>
            <a:r>
              <a:rPr lang="fr-FR" spc="-50" dirty="0">
                <a:effectLst/>
                <a:ea typeface="Times New Roman" panose="02020603050405020304" pitchFamily="18" charset="0"/>
              </a:rPr>
              <a:t> : Danger possible, surveillance nécessaire.</a:t>
            </a:r>
          </a:p>
          <a:p>
            <a:pPr marL="749300" indent="-1295400" algn="just"/>
            <a:r>
              <a:rPr lang="fr-FR" spc="-50" dirty="0">
                <a:effectLst/>
                <a:ea typeface="Times New Roman" panose="02020603050405020304" pitchFamily="18" charset="0"/>
              </a:rPr>
              <a:t>Exemple : baisse de pression Carburant.</a:t>
            </a:r>
          </a:p>
        </p:txBody>
      </p:sp>
      <p:sp>
        <p:nvSpPr>
          <p:cNvPr id="9" name="ZoneTexte 8">
            <a:extLst>
              <a:ext uri="{FF2B5EF4-FFF2-40B4-BE49-F238E27FC236}">
                <a16:creationId xmlns:a16="http://schemas.microsoft.com/office/drawing/2014/main" id="{D26C91D7-8B1F-F9F3-E10C-0004986D32E6}"/>
              </a:ext>
            </a:extLst>
          </p:cNvPr>
          <p:cNvSpPr txBox="1"/>
          <p:nvPr/>
        </p:nvSpPr>
        <p:spPr>
          <a:xfrm>
            <a:off x="2014834" y="4079985"/>
            <a:ext cx="7404255" cy="646331"/>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indent="-1295400" algn="just"/>
            <a:r>
              <a:rPr lang="fr-FR" spc="-50" dirty="0">
                <a:solidFill>
                  <a:srgbClr val="00B050"/>
                </a:solidFill>
                <a:effectLst/>
                <a:ea typeface="Times New Roman" panose="02020603050405020304" pitchFamily="18" charset="0"/>
              </a:rPr>
              <a:t>Vert </a:t>
            </a:r>
            <a:r>
              <a:rPr lang="fr-FR" spc="-50" dirty="0">
                <a:effectLst/>
                <a:ea typeface="Times New Roman" panose="02020603050405020304" pitchFamily="18" charset="0"/>
              </a:rPr>
              <a:t>: Fonctionnement correct d’un circuit très important.</a:t>
            </a:r>
          </a:p>
          <a:p>
            <a:pPr marL="749300" indent="-1295400" algn="just"/>
            <a:r>
              <a:rPr lang="fr-FR" spc="-50" dirty="0">
                <a:effectLst/>
                <a:ea typeface="Times New Roman" panose="02020603050405020304" pitchFamily="18" charset="0"/>
              </a:rPr>
              <a:t>Exemple : train sorti et verrouillé.</a:t>
            </a:r>
          </a:p>
        </p:txBody>
      </p:sp>
      <p:sp>
        <p:nvSpPr>
          <p:cNvPr id="11" name="ZoneTexte 10">
            <a:extLst>
              <a:ext uri="{FF2B5EF4-FFF2-40B4-BE49-F238E27FC236}">
                <a16:creationId xmlns:a16="http://schemas.microsoft.com/office/drawing/2014/main" id="{A7D362BD-FC47-ABE4-65D2-F31C217F9F8F}"/>
              </a:ext>
            </a:extLst>
          </p:cNvPr>
          <p:cNvSpPr txBox="1"/>
          <p:nvPr/>
        </p:nvSpPr>
        <p:spPr>
          <a:xfrm>
            <a:off x="2000327" y="4972002"/>
            <a:ext cx="7404254" cy="646331"/>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indent="-1295400" algn="just"/>
            <a:r>
              <a:rPr lang="fr-FR" spc="-50" dirty="0">
                <a:solidFill>
                  <a:schemeClr val="accent1">
                    <a:lumMod val="75000"/>
                  </a:schemeClr>
                </a:solidFill>
                <a:effectLst/>
                <a:ea typeface="Times New Roman" panose="02020603050405020304" pitchFamily="18" charset="0"/>
              </a:rPr>
              <a:t>Bleu</a:t>
            </a:r>
            <a:r>
              <a:rPr lang="fr-FR" spc="-50" dirty="0">
                <a:effectLst/>
                <a:ea typeface="Times New Roman" panose="02020603050405020304" pitchFamily="18" charset="0"/>
              </a:rPr>
              <a:t> : Fonctionnement correct d’un circuit important.</a:t>
            </a:r>
          </a:p>
          <a:p>
            <a:pPr marL="749300" indent="-1295400" algn="just"/>
            <a:r>
              <a:rPr lang="fr-FR" spc="-50" dirty="0">
                <a:effectLst/>
                <a:ea typeface="Times New Roman" panose="02020603050405020304" pitchFamily="18" charset="0"/>
              </a:rPr>
              <a:t>Exemple : robinets carburant en mouvement.</a:t>
            </a:r>
          </a:p>
        </p:txBody>
      </p:sp>
      <p:sp>
        <p:nvSpPr>
          <p:cNvPr id="13" name="ZoneTexte 12">
            <a:extLst>
              <a:ext uri="{FF2B5EF4-FFF2-40B4-BE49-F238E27FC236}">
                <a16:creationId xmlns:a16="http://schemas.microsoft.com/office/drawing/2014/main" id="{2CFBA9B9-9E01-67ED-3066-B8D9AD2C972E}"/>
              </a:ext>
            </a:extLst>
          </p:cNvPr>
          <p:cNvSpPr txBox="1"/>
          <p:nvPr/>
        </p:nvSpPr>
        <p:spPr>
          <a:xfrm>
            <a:off x="2014836" y="5761858"/>
            <a:ext cx="7404253" cy="923330"/>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indent="-1295400" algn="just"/>
            <a:r>
              <a:rPr lang="fr-FR" b="1" spc="-50" dirty="0">
                <a:effectLst/>
                <a:ea typeface="Times New Roman" panose="02020603050405020304" pitchFamily="18" charset="0"/>
              </a:rPr>
              <a:t>Blanc </a:t>
            </a:r>
            <a:r>
              <a:rPr lang="fr-FR" spc="-50" dirty="0">
                <a:effectLst/>
                <a:ea typeface="Times New Roman" panose="02020603050405020304" pitchFamily="18" charset="0"/>
              </a:rPr>
              <a:t>: Signal ne présentant pas de caractère d’urgence.</a:t>
            </a:r>
          </a:p>
          <a:p>
            <a:pPr indent="-1295400" algn="just"/>
            <a:r>
              <a:rPr lang="fr-FR" spc="-50" dirty="0">
                <a:effectLst/>
                <a:ea typeface="Times New Roman" panose="02020603050405020304" pitchFamily="18" charset="0"/>
              </a:rPr>
              <a:t>Exemples : synchronisation des alternateurs, groupe de parc connecté sur le réseau.</a:t>
            </a:r>
          </a:p>
        </p:txBody>
      </p:sp>
      <p:sp>
        <p:nvSpPr>
          <p:cNvPr id="15" name="ZoneTexte 14">
            <a:extLst>
              <a:ext uri="{FF2B5EF4-FFF2-40B4-BE49-F238E27FC236}">
                <a16:creationId xmlns:a16="http://schemas.microsoft.com/office/drawing/2014/main" id="{FE9E86AE-8838-834B-B917-533074FCE483}"/>
              </a:ext>
            </a:extLst>
          </p:cNvPr>
          <p:cNvSpPr txBox="1"/>
          <p:nvPr/>
        </p:nvSpPr>
        <p:spPr>
          <a:xfrm>
            <a:off x="592155" y="974547"/>
            <a:ext cx="9884885" cy="1200329"/>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indent="-1295400" algn="just"/>
            <a:r>
              <a:rPr lang="fr-FR" spc="-50" dirty="0">
                <a:effectLst/>
                <a:ea typeface="Times New Roman" panose="02020603050405020304" pitchFamily="18" charset="0"/>
              </a:rPr>
              <a:t>L’allumage d’un voyant peut avoir diverses causes, c’est pour cette raison que la couleur de leur cache précise la nature de la signalisation afin de faciliter la surveillance de l’équipage.</a:t>
            </a:r>
          </a:p>
          <a:p>
            <a:pPr indent="-1295400" algn="just"/>
            <a:r>
              <a:rPr lang="fr-FR" spc="-50" dirty="0">
                <a:effectLst/>
                <a:ea typeface="Times New Roman" panose="02020603050405020304" pitchFamily="18" charset="0"/>
              </a:rPr>
              <a:t>La plupart de ces voyants sont testables, par pression sur le cache, afin de vérifier instantanément l’ampoule et son circuit d’alimentation. </a:t>
            </a:r>
          </a:p>
        </p:txBody>
      </p:sp>
      <p:pic>
        <p:nvPicPr>
          <p:cNvPr id="4" name="Image 3"/>
          <p:cNvPicPr>
            <a:picLocks noChangeAspect="1"/>
          </p:cNvPicPr>
          <p:nvPr/>
        </p:nvPicPr>
        <p:blipFill rotWithShape="1">
          <a:blip r:embed="rId2"/>
          <a:srcRect l="22007" t="19643" r="19580" b="21437"/>
          <a:stretch/>
        </p:blipFill>
        <p:spPr>
          <a:xfrm>
            <a:off x="478735" y="3034388"/>
            <a:ext cx="1251858" cy="1262743"/>
          </a:xfrm>
          <a:prstGeom prst="rect">
            <a:avLst/>
          </a:prstGeom>
        </p:spPr>
      </p:pic>
      <p:pic>
        <p:nvPicPr>
          <p:cNvPr id="8" name="Image 7"/>
          <p:cNvPicPr>
            <a:picLocks noChangeAspect="1"/>
          </p:cNvPicPr>
          <p:nvPr/>
        </p:nvPicPr>
        <p:blipFill rotWithShape="1">
          <a:blip r:embed="rId3"/>
          <a:srcRect l="23301" t="18294" r="19302" b="18722"/>
          <a:stretch/>
        </p:blipFill>
        <p:spPr>
          <a:xfrm>
            <a:off x="9865162" y="2043305"/>
            <a:ext cx="1230086" cy="1349828"/>
          </a:xfrm>
          <a:prstGeom prst="rect">
            <a:avLst/>
          </a:prstGeom>
        </p:spPr>
      </p:pic>
      <p:pic>
        <p:nvPicPr>
          <p:cNvPr id="10" name="Image 9"/>
          <p:cNvPicPr>
            <a:picLocks noChangeAspect="1"/>
          </p:cNvPicPr>
          <p:nvPr/>
        </p:nvPicPr>
        <p:blipFill rotWithShape="1">
          <a:blip r:embed="rId4"/>
          <a:srcRect l="21050" t="19075" r="21554" b="20989"/>
          <a:stretch/>
        </p:blipFill>
        <p:spPr>
          <a:xfrm>
            <a:off x="9861997" y="3819633"/>
            <a:ext cx="1230085" cy="1284515"/>
          </a:xfrm>
          <a:prstGeom prst="rect">
            <a:avLst/>
          </a:prstGeom>
        </p:spPr>
      </p:pic>
      <p:pic>
        <p:nvPicPr>
          <p:cNvPr id="12" name="Image 11"/>
          <p:cNvPicPr>
            <a:picLocks noChangeAspect="1"/>
          </p:cNvPicPr>
          <p:nvPr/>
        </p:nvPicPr>
        <p:blipFill rotWithShape="1">
          <a:blip r:embed="rId5"/>
          <a:srcRect l="22250" t="19138" r="18829" b="20925"/>
          <a:stretch/>
        </p:blipFill>
        <p:spPr>
          <a:xfrm>
            <a:off x="508876" y="4652909"/>
            <a:ext cx="1262743" cy="1284515"/>
          </a:xfrm>
          <a:prstGeom prst="rect">
            <a:avLst/>
          </a:prstGeom>
        </p:spPr>
      </p:pic>
      <p:pic>
        <p:nvPicPr>
          <p:cNvPr id="14" name="Image 13"/>
          <p:cNvPicPr>
            <a:picLocks noChangeAspect="1"/>
          </p:cNvPicPr>
          <p:nvPr/>
        </p:nvPicPr>
        <p:blipFill rotWithShape="1">
          <a:blip r:embed="rId6"/>
          <a:srcRect l="28705" t="20069" r="5772" b="14407"/>
          <a:stretch/>
        </p:blipFill>
        <p:spPr>
          <a:xfrm>
            <a:off x="9931100" y="5530648"/>
            <a:ext cx="1160981" cy="1154540"/>
          </a:xfrm>
          <a:prstGeom prst="rect">
            <a:avLst/>
          </a:prstGeom>
        </p:spPr>
      </p:pic>
    </p:spTree>
    <p:extLst>
      <p:ext uri="{BB962C8B-B14F-4D97-AF65-F5344CB8AC3E}">
        <p14:creationId xmlns:p14="http://schemas.microsoft.com/office/powerpoint/2010/main" val="119704977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9308DB1D-B554-3222-BBD0-019B7AD6873F}"/>
              </a:ext>
            </a:extLst>
          </p:cNvPr>
          <p:cNvSpPr txBox="1"/>
          <p:nvPr/>
        </p:nvSpPr>
        <p:spPr>
          <a:xfrm>
            <a:off x="780819" y="874490"/>
            <a:ext cx="10982899" cy="2308324"/>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indent="-1295400" algn="just"/>
            <a:r>
              <a:rPr lang="fr-FR" sz="1800" spc="-50" dirty="0">
                <a:effectLst/>
                <a:ea typeface="Times New Roman" panose="02020603050405020304" pitchFamily="18" charset="0"/>
              </a:rPr>
              <a:t>La généralisation des voyants lumineux aurait tendance à leur faire perdre leur efficacité, </a:t>
            </a:r>
          </a:p>
          <a:p>
            <a:pPr indent="-1295400" algn="just"/>
            <a:r>
              <a:rPr lang="fr-FR" sz="1800" spc="-50" dirty="0">
                <a:effectLst/>
                <a:ea typeface="Times New Roman" panose="02020603050405020304" pitchFamily="18" charset="0"/>
              </a:rPr>
              <a:t>c’est pour cette raison que certaines servitudes sont signalées par des voyants magnétiques.</a:t>
            </a:r>
          </a:p>
          <a:p>
            <a:pPr indent="-1295400" algn="just"/>
            <a:r>
              <a:rPr lang="fr-FR" sz="1800" b="1" u="sng" spc="-50" dirty="0">
                <a:effectLst/>
                <a:ea typeface="Times New Roman" panose="02020603050405020304" pitchFamily="18" charset="0"/>
              </a:rPr>
              <a:t>Principe :</a:t>
            </a:r>
          </a:p>
          <a:p>
            <a:pPr indent="-1295400" algn="just"/>
            <a:r>
              <a:rPr lang="fr-FR" sz="1800" spc="-50" dirty="0">
                <a:effectLst/>
                <a:ea typeface="Times New Roman" panose="02020603050405020304" pitchFamily="18" charset="0"/>
              </a:rPr>
              <a:t>Un aimant ou une palette de fer doux solidaire de la partie mobile laisse apparaître sur la </a:t>
            </a:r>
            <a:r>
              <a:rPr lang="fr-FR" sz="1800" spc="-50" dirty="0" smtClean="0">
                <a:effectLst/>
                <a:ea typeface="Times New Roman" panose="02020603050405020304" pitchFamily="18" charset="0"/>
              </a:rPr>
              <a:t>face du </a:t>
            </a:r>
            <a:r>
              <a:rPr lang="fr-FR" sz="1800" spc="-50" dirty="0">
                <a:effectLst/>
                <a:ea typeface="Times New Roman" panose="02020603050405020304" pitchFamily="18" charset="0"/>
              </a:rPr>
              <a:t>voyant, un repérage de couleur.</a:t>
            </a:r>
          </a:p>
          <a:p>
            <a:pPr indent="-1295400" algn="just"/>
            <a:r>
              <a:rPr lang="fr-FR" sz="1800" spc="-50" dirty="0">
                <a:effectLst/>
                <a:ea typeface="Times New Roman" panose="02020603050405020304" pitchFamily="18" charset="0"/>
              </a:rPr>
              <a:t>Blanc - position de la servitude en accord avec la commande</a:t>
            </a:r>
          </a:p>
          <a:p>
            <a:pPr indent="-1295400" algn="just"/>
            <a:r>
              <a:rPr lang="fr-FR" sz="1800" spc="-50" dirty="0">
                <a:effectLst/>
                <a:ea typeface="Times New Roman" panose="02020603050405020304" pitchFamily="18" charset="0"/>
              </a:rPr>
              <a:t>Rayé - servitude en mouvement ou non alimentée</a:t>
            </a:r>
          </a:p>
          <a:p>
            <a:r>
              <a:rPr lang="fr-FR" sz="1800" dirty="0">
                <a:solidFill>
                  <a:srgbClr val="000000"/>
                </a:solidFill>
                <a:effectLst/>
                <a:ea typeface="DejaVu Sans" panose="020B0603030804020204" pitchFamily="34" charset="0"/>
              </a:rPr>
              <a:t>Noir - servitude à l’arrêt ou fermée. (Exemple : </a:t>
            </a:r>
            <a:r>
              <a:rPr lang="fr-FR" sz="1800" dirty="0" err="1">
                <a:solidFill>
                  <a:srgbClr val="000000"/>
                </a:solidFill>
                <a:effectLst/>
                <a:ea typeface="DejaVu Sans" panose="020B0603030804020204" pitchFamily="34" charset="0"/>
              </a:rPr>
              <a:t>électro-vanne</a:t>
            </a:r>
            <a:r>
              <a:rPr lang="fr-FR" sz="1800" dirty="0">
                <a:solidFill>
                  <a:srgbClr val="000000"/>
                </a:solidFill>
                <a:effectLst/>
                <a:ea typeface="DejaVu Sans" panose="020B0603030804020204" pitchFamily="34" charset="0"/>
              </a:rPr>
              <a:t>)</a:t>
            </a:r>
            <a:endParaRPr lang="fr-FR" dirty="0"/>
          </a:p>
        </p:txBody>
      </p:sp>
      <p:sp>
        <p:nvSpPr>
          <p:cNvPr id="7" name="ZoneTexte 6">
            <a:extLst>
              <a:ext uri="{FF2B5EF4-FFF2-40B4-BE49-F238E27FC236}">
                <a16:creationId xmlns:a16="http://schemas.microsoft.com/office/drawing/2014/main" id="{6A9AC084-FC24-72B7-0E8B-F3D331503003}"/>
              </a:ext>
            </a:extLst>
          </p:cNvPr>
          <p:cNvSpPr txBox="1"/>
          <p:nvPr/>
        </p:nvSpPr>
        <p:spPr>
          <a:xfrm>
            <a:off x="4271791" y="129315"/>
            <a:ext cx="3473068"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lvl="1">
              <a:spcBef>
                <a:spcPts val="200"/>
              </a:spcBef>
            </a:pPr>
            <a:r>
              <a:rPr lang="fr-FR" sz="1800" b="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VOYANTS MAGNETIQUES</a:t>
            </a:r>
          </a:p>
        </p:txBody>
      </p:sp>
      <p:pic>
        <p:nvPicPr>
          <p:cNvPr id="10" name="Espace réservé du contenu 4">
            <a:extLst>
              <a:ext uri="{FF2B5EF4-FFF2-40B4-BE49-F238E27FC236}">
                <a16:creationId xmlns:a16="http://schemas.microsoft.com/office/drawing/2014/main" id="{C0299038-86D7-438A-BB7D-0B077761B077}"/>
              </a:ext>
            </a:extLst>
          </p:cNvPr>
          <p:cNvPicPr>
            <a:picLocks noGrp="1" noChangeAspect="1"/>
          </p:cNvPicPr>
          <p:nvPr>
            <p:ph idx="1"/>
          </p:nvPr>
        </p:nvPicPr>
        <p:blipFill>
          <a:blip r:embed="rId2"/>
          <a:stretch>
            <a:fillRect/>
          </a:stretch>
        </p:blipFill>
        <p:spPr>
          <a:xfrm>
            <a:off x="3154124" y="3558657"/>
            <a:ext cx="5306832" cy="2763517"/>
          </a:xfrm>
        </p:spPr>
        <p:style>
          <a:lnRef idx="2">
            <a:schemeClr val="accent2"/>
          </a:lnRef>
          <a:fillRef idx="1">
            <a:schemeClr val="lt1"/>
          </a:fillRef>
          <a:effectRef idx="0">
            <a:schemeClr val="accent2"/>
          </a:effectRef>
          <a:fontRef idx="minor">
            <a:schemeClr val="dk1"/>
          </a:fontRef>
        </p:style>
      </p:pic>
    </p:spTree>
    <p:extLst>
      <p:ext uri="{BB962C8B-B14F-4D97-AF65-F5344CB8AC3E}">
        <p14:creationId xmlns:p14="http://schemas.microsoft.com/office/powerpoint/2010/main" val="5415851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ZoneTexte 10">
            <a:extLst>
              <a:ext uri="{FF2B5EF4-FFF2-40B4-BE49-F238E27FC236}">
                <a16:creationId xmlns:a16="http://schemas.microsoft.com/office/drawing/2014/main" id="{7DAEB3B9-466E-E378-6916-57A3F7054FBB}"/>
              </a:ext>
            </a:extLst>
          </p:cNvPr>
          <p:cNvSpPr txBox="1"/>
          <p:nvPr/>
        </p:nvSpPr>
        <p:spPr>
          <a:xfrm>
            <a:off x="1035454" y="2668880"/>
            <a:ext cx="6769603" cy="1295868"/>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just">
              <a:lnSpc>
                <a:spcPct val="150000"/>
              </a:lnSpc>
            </a:pPr>
            <a:r>
              <a:rPr lang="fr-FR" sz="1800" spc="-50" dirty="0">
                <a:effectLst/>
                <a:ea typeface="Times New Roman" panose="02020603050405020304" pitchFamily="18" charset="0"/>
              </a:rPr>
              <a:t>Ils peuvent doubler ou remplacer les signaux lumineux précisant à l’équipage l’origine </a:t>
            </a:r>
            <a:r>
              <a:rPr lang="fr-FR" sz="1800" spc="-50" dirty="0" smtClean="0">
                <a:effectLst/>
                <a:ea typeface="Times New Roman" panose="02020603050405020304" pitchFamily="18" charset="0"/>
              </a:rPr>
              <a:t>de l’alarme </a:t>
            </a:r>
            <a:r>
              <a:rPr lang="fr-FR" sz="1800" spc="-50" dirty="0">
                <a:effectLst/>
                <a:ea typeface="Times New Roman" panose="02020603050405020304" pitchFamily="18" charset="0"/>
              </a:rPr>
              <a:t>en fonction de la modulation de la tonalité du signal</a:t>
            </a:r>
            <a:r>
              <a:rPr lang="fr-FR" sz="1800" spc="-50" dirty="0" smtClean="0">
                <a:effectLst/>
                <a:ea typeface="Times New Roman" panose="02020603050405020304" pitchFamily="18" charset="0"/>
              </a:rPr>
              <a:t>.</a:t>
            </a:r>
            <a:endParaRPr lang="fr-FR" sz="1800" spc="-50" dirty="0">
              <a:effectLst/>
              <a:ea typeface="Times New Roman" panose="02020603050405020304" pitchFamily="18" charset="0"/>
            </a:endParaRPr>
          </a:p>
        </p:txBody>
      </p:sp>
      <p:sp>
        <p:nvSpPr>
          <p:cNvPr id="8" name="ZoneTexte 7">
            <a:extLst>
              <a:ext uri="{FF2B5EF4-FFF2-40B4-BE49-F238E27FC236}">
                <a16:creationId xmlns:a16="http://schemas.microsoft.com/office/drawing/2014/main" id="{E081F74A-1EAE-113E-660A-B662D6EF093F}"/>
              </a:ext>
            </a:extLst>
          </p:cNvPr>
          <p:cNvSpPr txBox="1"/>
          <p:nvPr/>
        </p:nvSpPr>
        <p:spPr>
          <a:xfrm>
            <a:off x="4525178" y="344921"/>
            <a:ext cx="2944258"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a:t>AVERTISSEURS SONORES</a:t>
            </a:r>
          </a:p>
        </p:txBody>
      </p:sp>
      <p:pic>
        <p:nvPicPr>
          <p:cNvPr id="2" name="Image 1"/>
          <p:cNvPicPr>
            <a:picLocks noChangeAspect="1"/>
          </p:cNvPicPr>
          <p:nvPr/>
        </p:nvPicPr>
        <p:blipFill>
          <a:blip r:embed="rId2"/>
          <a:stretch>
            <a:fillRect/>
          </a:stretch>
        </p:blipFill>
        <p:spPr>
          <a:xfrm>
            <a:off x="9151483" y="246559"/>
            <a:ext cx="2466975" cy="1847850"/>
          </a:xfrm>
          <a:prstGeom prst="rect">
            <a:avLst/>
          </a:prstGeom>
        </p:spPr>
      </p:pic>
      <p:pic>
        <p:nvPicPr>
          <p:cNvPr id="7" name="Espace réservé du contenu 8">
            <a:extLst>
              <a:ext uri="{FF2B5EF4-FFF2-40B4-BE49-F238E27FC236}">
                <a16:creationId xmlns:a16="http://schemas.microsoft.com/office/drawing/2014/main" id="{B0074CAF-5B4A-2B51-CE75-E7836D407780}"/>
              </a:ext>
            </a:extLst>
          </p:cNvPr>
          <p:cNvPicPr>
            <a:picLocks noChangeAspect="1"/>
          </p:cNvPicPr>
          <p:nvPr/>
        </p:nvPicPr>
        <p:blipFill rotWithShape="1">
          <a:blip r:embed="rId3"/>
          <a:srcRect l="1513" r="66223" b="23461"/>
          <a:stretch/>
        </p:blipFill>
        <p:spPr>
          <a:xfrm>
            <a:off x="9151483" y="2381644"/>
            <a:ext cx="2460171" cy="2052184"/>
          </a:xfrm>
          <a:prstGeom prst="rect">
            <a:avLst/>
          </a:prstGeom>
        </p:spPr>
      </p:pic>
      <p:pic>
        <p:nvPicPr>
          <p:cNvPr id="10" name="Espace réservé du contenu 8">
            <a:extLst>
              <a:ext uri="{FF2B5EF4-FFF2-40B4-BE49-F238E27FC236}">
                <a16:creationId xmlns:a16="http://schemas.microsoft.com/office/drawing/2014/main" id="{B0074CAF-5B4A-2B51-CE75-E7836D407780}"/>
              </a:ext>
            </a:extLst>
          </p:cNvPr>
          <p:cNvPicPr>
            <a:picLocks noChangeAspect="1"/>
          </p:cNvPicPr>
          <p:nvPr/>
        </p:nvPicPr>
        <p:blipFill rotWithShape="1">
          <a:blip r:embed="rId3"/>
          <a:srcRect l="74464" t="24978" r="7120" b="26302"/>
          <a:stretch/>
        </p:blipFill>
        <p:spPr>
          <a:xfrm>
            <a:off x="9151483" y="4721063"/>
            <a:ext cx="2466975" cy="1913859"/>
          </a:xfrm>
          <a:prstGeom prst="rect">
            <a:avLst/>
          </a:prstGeom>
        </p:spPr>
      </p:pic>
    </p:spTree>
    <p:extLst>
      <p:ext uri="{BB962C8B-B14F-4D97-AF65-F5344CB8AC3E}">
        <p14:creationId xmlns:p14="http://schemas.microsoft.com/office/powerpoint/2010/main" val="46740129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643E66F8-48B6-333E-BBE0-6BF85BD5F8FA}"/>
              </a:ext>
            </a:extLst>
          </p:cNvPr>
          <p:cNvSpPr txBox="1"/>
          <p:nvPr/>
        </p:nvSpPr>
        <p:spPr>
          <a:xfrm>
            <a:off x="527759" y="1568980"/>
            <a:ext cx="6254041" cy="3416320"/>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indent="-1295400" algn="just">
              <a:lnSpc>
                <a:spcPct val="150000"/>
              </a:lnSpc>
            </a:pPr>
            <a:r>
              <a:rPr lang="fr-FR" sz="1800" spc="-50" dirty="0">
                <a:effectLst/>
                <a:ea typeface="Times New Roman" panose="02020603050405020304" pitchFamily="18" charset="0"/>
              </a:rPr>
              <a:t>Ce sont des sources auxiliaires d’énergie à bord de l’avion dont le rôle est d’assurer :</a:t>
            </a:r>
          </a:p>
          <a:p>
            <a:pPr marL="342900" lvl="0" indent="-342900" algn="just">
              <a:lnSpc>
                <a:spcPct val="150000"/>
              </a:lnSpc>
              <a:buClr>
                <a:srgbClr val="000000"/>
              </a:buClr>
              <a:buSzPts val="1200"/>
              <a:buFont typeface="Symbol" panose="05050102010706020507" pitchFamily="18" charset="2"/>
              <a:buChar char="-"/>
              <a:tabLst>
                <a:tab pos="215900" algn="l"/>
              </a:tabLst>
            </a:pPr>
            <a:r>
              <a:rPr lang="fr-FR" sz="1800" u="none" strike="noStrike" spc="-50" dirty="0">
                <a:effectLst/>
                <a:ea typeface="Times New Roman" panose="02020603050405020304" pitchFamily="18" charset="0"/>
                <a:cs typeface="Times New Roman" panose="02020603050405020304" pitchFamily="18" charset="0"/>
              </a:rPr>
              <a:t>l’alimentation des servitudes de secours, en cas de panne des générateurs principaux, pendant un temps limité</a:t>
            </a:r>
          </a:p>
          <a:p>
            <a:pPr marL="342900" lvl="0" indent="-342900" algn="just">
              <a:lnSpc>
                <a:spcPct val="150000"/>
              </a:lnSpc>
              <a:buClr>
                <a:srgbClr val="000000"/>
              </a:buClr>
              <a:buSzPts val="1200"/>
              <a:buFont typeface="Symbol" panose="05050102010706020507" pitchFamily="18" charset="2"/>
              <a:buChar char="-"/>
              <a:tabLst>
                <a:tab pos="215900" algn="l"/>
              </a:tabLst>
            </a:pPr>
            <a:r>
              <a:rPr lang="fr-FR" sz="1800" u="none" strike="noStrike" spc="-50" dirty="0">
                <a:effectLst/>
                <a:ea typeface="Times New Roman" panose="02020603050405020304" pitchFamily="18" charset="0"/>
                <a:cs typeface="Times New Roman" panose="02020603050405020304" pitchFamily="18" charset="0"/>
              </a:rPr>
              <a:t>branchées en parallèle sur les dynamos, elles fonctionnent en tampon pour amortir les variations de courant sur le circuit</a:t>
            </a:r>
          </a:p>
          <a:p>
            <a:pPr marL="342900" lvl="0" indent="-342900" algn="just">
              <a:lnSpc>
                <a:spcPct val="150000"/>
              </a:lnSpc>
              <a:buClr>
                <a:srgbClr val="000000"/>
              </a:buClr>
              <a:buSzPts val="1200"/>
              <a:buFont typeface="Symbol" panose="05050102010706020507" pitchFamily="18" charset="2"/>
              <a:buChar char="-"/>
              <a:tabLst>
                <a:tab pos="215900" algn="l"/>
              </a:tabLst>
            </a:pPr>
            <a:r>
              <a:rPr lang="fr-FR" sz="1800" u="none" strike="noStrike" spc="-50" dirty="0" smtClean="0">
                <a:effectLst/>
                <a:ea typeface="Times New Roman" panose="02020603050405020304" pitchFamily="18" charset="0"/>
                <a:cs typeface="Times New Roman" panose="02020603050405020304" pitchFamily="18" charset="0"/>
              </a:rPr>
              <a:t>capacité : les </a:t>
            </a:r>
            <a:r>
              <a:rPr lang="fr-FR" sz="1800" u="none" strike="noStrike" spc="-50" dirty="0">
                <a:effectLst/>
                <a:ea typeface="Times New Roman" panose="02020603050405020304" pitchFamily="18" charset="0"/>
                <a:cs typeface="Times New Roman" panose="02020603050405020304" pitchFamily="18" charset="0"/>
              </a:rPr>
              <a:t>batteries doivent pouvoir assurer le démarrage d’un ou deux moteurs, ainsi que de l’APU.</a:t>
            </a:r>
          </a:p>
        </p:txBody>
      </p:sp>
      <p:sp>
        <p:nvSpPr>
          <p:cNvPr id="7" name="ZoneTexte 6">
            <a:extLst>
              <a:ext uri="{FF2B5EF4-FFF2-40B4-BE49-F238E27FC236}">
                <a16:creationId xmlns:a16="http://schemas.microsoft.com/office/drawing/2014/main" id="{69621844-5120-2711-7F09-DEAEEBFC7240}"/>
              </a:ext>
            </a:extLst>
          </p:cNvPr>
          <p:cNvSpPr txBox="1"/>
          <p:nvPr/>
        </p:nvSpPr>
        <p:spPr>
          <a:xfrm>
            <a:off x="3273321" y="178584"/>
            <a:ext cx="6097836"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lvl="0" algn="ctr">
              <a:spcBef>
                <a:spcPts val="1200"/>
              </a:spcBef>
              <a:buSzPts val="1600"/>
            </a:pPr>
            <a:r>
              <a:rPr lang="fr-FR" sz="1800" b="1" kern="0" dirty="0" smtClean="0">
                <a:solidFill>
                  <a:srgbClr val="4472C4"/>
                </a:solidFill>
                <a:effectLst/>
                <a:latin typeface="Calibri Light" panose="020F0302020204030204" pitchFamily="34" charset="0"/>
                <a:ea typeface="Times New Roman" panose="02020603050405020304" pitchFamily="18" charset="0"/>
                <a:cs typeface="Times New Roman" panose="02020603050405020304" pitchFamily="18" charset="0"/>
              </a:rPr>
              <a:t>SOURCE </a:t>
            </a:r>
            <a:r>
              <a:rPr lang="fr-FR" sz="1800" b="1" kern="0" dirty="0">
                <a:solidFill>
                  <a:srgbClr val="4472C4"/>
                </a:solidFill>
                <a:effectLst/>
                <a:latin typeface="Calibri Light" panose="020F0302020204030204" pitchFamily="34" charset="0"/>
                <a:ea typeface="Times New Roman" panose="02020603050405020304" pitchFamily="18" charset="0"/>
                <a:cs typeface="Times New Roman" panose="02020603050405020304" pitchFamily="18" charset="0"/>
              </a:rPr>
              <a:t>AUXILIAIRE D’ENERGIE</a:t>
            </a:r>
          </a:p>
        </p:txBody>
      </p:sp>
      <p:sp>
        <p:nvSpPr>
          <p:cNvPr id="3" name="ZoneTexte 2">
            <a:extLst>
              <a:ext uri="{FF2B5EF4-FFF2-40B4-BE49-F238E27FC236}">
                <a16:creationId xmlns:a16="http://schemas.microsoft.com/office/drawing/2014/main" id="{2647F7CA-F76C-B95A-5332-D5A6177BA8A5}"/>
              </a:ext>
            </a:extLst>
          </p:cNvPr>
          <p:cNvSpPr txBox="1"/>
          <p:nvPr/>
        </p:nvSpPr>
        <p:spPr>
          <a:xfrm>
            <a:off x="4411533" y="688020"/>
            <a:ext cx="3473068"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marL="0" lvl="1" algn="ctr">
              <a:spcBef>
                <a:spcPts val="200"/>
              </a:spcBef>
            </a:pPr>
            <a:r>
              <a:rPr lang="fr-FR" sz="1800" b="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BATTERIES D’ACCUMULATEURS</a:t>
            </a:r>
          </a:p>
        </p:txBody>
      </p:sp>
      <p:pic>
        <p:nvPicPr>
          <p:cNvPr id="6" name="Picture 2" descr="Sichuan Changhong Battery Co Batterie Ni-Cd pour avion">
            <a:extLst>
              <a:ext uri="{FF2B5EF4-FFF2-40B4-BE49-F238E27FC236}">
                <a16:creationId xmlns:a16="http://schemas.microsoft.com/office/drawing/2014/main" id="{43AC2292-46C7-3DBC-9351-57A303B5B0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21762" y="2189466"/>
            <a:ext cx="3898789" cy="2756566"/>
          </a:xfrm>
          <a:prstGeom prst="rect">
            <a:avLst/>
          </a:prstGeom>
          <a:extLst/>
        </p:spPr>
        <p:style>
          <a:lnRef idx="2">
            <a:schemeClr val="accent2"/>
          </a:lnRef>
          <a:fillRef idx="1">
            <a:schemeClr val="lt1"/>
          </a:fillRef>
          <a:effectRef idx="0">
            <a:schemeClr val="accent2"/>
          </a:effectRef>
          <a:fontRef idx="minor">
            <a:schemeClr val="dk1"/>
          </a:fontRef>
        </p:style>
      </p:pic>
    </p:spTree>
    <p:extLst>
      <p:ext uri="{BB962C8B-B14F-4D97-AF65-F5344CB8AC3E}">
        <p14:creationId xmlns:p14="http://schemas.microsoft.com/office/powerpoint/2010/main" val="266008893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0C415D56-0B22-1067-5460-336BF438C3B3}"/>
              </a:ext>
            </a:extLst>
          </p:cNvPr>
          <p:cNvPicPr>
            <a:picLocks noGrp="1" noChangeAspect="1"/>
          </p:cNvPicPr>
          <p:nvPr>
            <p:ph idx="1"/>
          </p:nvPr>
        </p:nvPicPr>
        <p:blipFill>
          <a:blip r:embed="rId2"/>
          <a:stretch>
            <a:fillRect/>
          </a:stretch>
        </p:blipFill>
        <p:spPr>
          <a:xfrm>
            <a:off x="1641349" y="1661395"/>
            <a:ext cx="8183105" cy="1629515"/>
          </a:xfrm>
        </p:spPr>
      </p:pic>
      <p:sp>
        <p:nvSpPr>
          <p:cNvPr id="9" name="ZoneTexte 8">
            <a:extLst>
              <a:ext uri="{FF2B5EF4-FFF2-40B4-BE49-F238E27FC236}">
                <a16:creationId xmlns:a16="http://schemas.microsoft.com/office/drawing/2014/main" id="{D2DDBBF8-3FD1-978A-9130-2853435A6B69}"/>
              </a:ext>
            </a:extLst>
          </p:cNvPr>
          <p:cNvSpPr txBox="1"/>
          <p:nvPr/>
        </p:nvSpPr>
        <p:spPr>
          <a:xfrm>
            <a:off x="1209100" y="3937841"/>
            <a:ext cx="9047602" cy="1754326"/>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marL="304800" indent="-1295400" algn="just"/>
            <a:r>
              <a:rPr lang="fr-FR" b="1" spc="-50" dirty="0">
                <a:ea typeface="Times New Roman" panose="02020603050405020304" pitchFamily="18" charset="0"/>
                <a:cs typeface="Times New Roman" panose="02020603050405020304" pitchFamily="18" charset="0"/>
              </a:rPr>
              <a:t>COUPLAGE DES BATTERIES</a:t>
            </a:r>
          </a:p>
          <a:p>
            <a:pPr marL="304800" indent="-1295400" algn="just"/>
            <a:r>
              <a:rPr lang="fr-FR" spc="-50" dirty="0">
                <a:ea typeface="Times New Roman" panose="02020603050405020304" pitchFamily="18" charset="0"/>
              </a:rPr>
              <a:t>En série ou en parallèle selon le type d’avion.</a:t>
            </a:r>
          </a:p>
          <a:p>
            <a:pPr lvl="0" algn="just">
              <a:buClr>
                <a:srgbClr val="000000"/>
              </a:buClr>
              <a:buSzPts val="1200"/>
              <a:tabLst>
                <a:tab pos="282575" algn="l"/>
              </a:tabLst>
            </a:pPr>
            <a:endParaRPr lang="fr-FR" sz="1800" u="none" strike="noStrike" spc="-50" dirty="0" smtClean="0">
              <a:effectLst/>
              <a:ea typeface="Times New Roman" panose="02020603050405020304" pitchFamily="18" charset="0"/>
              <a:cs typeface="Times New Roman" panose="02020603050405020304" pitchFamily="18" charset="0"/>
            </a:endParaRPr>
          </a:p>
          <a:p>
            <a:pPr lvl="0" algn="just">
              <a:buClr>
                <a:srgbClr val="000000"/>
              </a:buClr>
              <a:buSzPts val="1200"/>
              <a:tabLst>
                <a:tab pos="282575" algn="l"/>
              </a:tabLst>
            </a:pPr>
            <a:r>
              <a:rPr lang="fr-FR" sz="1800" b="1" u="none" strike="noStrike" spc="-50" dirty="0" smtClean="0">
                <a:effectLst/>
                <a:ea typeface="Times New Roman" panose="02020603050405020304" pitchFamily="18" charset="0"/>
                <a:cs typeface="Times New Roman" panose="02020603050405020304" pitchFamily="18" charset="0"/>
              </a:rPr>
              <a:t>CAPACITE </a:t>
            </a:r>
            <a:r>
              <a:rPr lang="fr-FR" sz="1800" b="1" u="none" strike="noStrike" spc="-50" dirty="0">
                <a:effectLst/>
                <a:ea typeface="Times New Roman" panose="02020603050405020304" pitchFamily="18" charset="0"/>
                <a:cs typeface="Times New Roman" panose="02020603050405020304" pitchFamily="18" charset="0"/>
              </a:rPr>
              <a:t>DE LA BATTERIE</a:t>
            </a:r>
          </a:p>
          <a:p>
            <a:pPr marL="304800" indent="-1295400" algn="just"/>
            <a:r>
              <a:rPr lang="fr-FR" sz="1800" spc="-50" dirty="0">
                <a:effectLst/>
                <a:ea typeface="Times New Roman" panose="02020603050405020304" pitchFamily="18" charset="0"/>
              </a:rPr>
              <a:t>C’est la quantité d’électricité que la batterie peut fournir pendant l’opération de décharge.</a:t>
            </a:r>
          </a:p>
          <a:p>
            <a:pPr marL="304800" indent="-1295400" algn="just"/>
            <a:r>
              <a:rPr lang="fr-FR" sz="1800" spc="-50" dirty="0">
                <a:effectLst/>
                <a:ea typeface="Times New Roman" panose="02020603050405020304" pitchFamily="18" charset="0"/>
              </a:rPr>
              <a:t>Elle s’exprime en </a:t>
            </a:r>
            <a:r>
              <a:rPr lang="fr-FR" sz="1800" spc="-50" dirty="0" smtClean="0">
                <a:effectLst/>
                <a:ea typeface="Times New Roman" panose="02020603050405020304" pitchFamily="18" charset="0"/>
              </a:rPr>
              <a:t>(</a:t>
            </a:r>
            <a:r>
              <a:rPr lang="fr-FR" sz="1800" b="1" spc="-50" dirty="0">
                <a:effectLst/>
                <a:ea typeface="Times New Roman" panose="02020603050405020304" pitchFamily="18" charset="0"/>
              </a:rPr>
              <a:t>ampère </a:t>
            </a:r>
            <a:r>
              <a:rPr lang="fr-FR" sz="1800" b="1" spc="-50" dirty="0" smtClean="0">
                <a:effectLst/>
                <a:ea typeface="Times New Roman" panose="02020603050405020304" pitchFamily="18" charset="0"/>
              </a:rPr>
              <a:t>heure: </a:t>
            </a:r>
            <a:r>
              <a:rPr lang="fr-FR" b="1" spc="-50" dirty="0">
                <a:ea typeface="Times New Roman" panose="02020603050405020304" pitchFamily="18" charset="0"/>
              </a:rPr>
              <a:t>Ah</a:t>
            </a:r>
            <a:r>
              <a:rPr lang="fr-FR" spc="-50" dirty="0">
                <a:ea typeface="Times New Roman" panose="02020603050405020304" pitchFamily="18" charset="0"/>
              </a:rPr>
              <a:t> ).</a:t>
            </a:r>
            <a:endParaRPr lang="fr-FR" sz="1800" spc="-50" dirty="0">
              <a:effectLst/>
              <a:ea typeface="Times New Roman" panose="02020603050405020304" pitchFamily="18" charset="0"/>
            </a:endParaRPr>
          </a:p>
        </p:txBody>
      </p:sp>
      <p:sp>
        <p:nvSpPr>
          <p:cNvPr id="4" name="ZoneTexte 3">
            <a:extLst>
              <a:ext uri="{FF2B5EF4-FFF2-40B4-BE49-F238E27FC236}">
                <a16:creationId xmlns:a16="http://schemas.microsoft.com/office/drawing/2014/main" id="{9612881E-4F5A-783D-2EBC-B29FF72E2FBA}"/>
              </a:ext>
            </a:extLst>
          </p:cNvPr>
          <p:cNvSpPr txBox="1"/>
          <p:nvPr/>
        </p:nvSpPr>
        <p:spPr>
          <a:xfrm>
            <a:off x="2881828" y="286349"/>
            <a:ext cx="6097836"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lvl="0" algn="ctr">
              <a:spcBef>
                <a:spcPts val="1200"/>
              </a:spcBef>
              <a:buSzPts val="1600"/>
            </a:pPr>
            <a:r>
              <a:rPr lang="fr-FR" sz="1800" b="1" kern="0" dirty="0">
                <a:solidFill>
                  <a:srgbClr val="4472C4"/>
                </a:solidFill>
                <a:effectLst/>
                <a:latin typeface="Calibri Light" panose="020F0302020204030204" pitchFamily="34" charset="0"/>
                <a:ea typeface="Times New Roman" panose="02020603050405020304" pitchFamily="18" charset="0"/>
                <a:cs typeface="Times New Roman" panose="02020603050405020304" pitchFamily="18" charset="0"/>
              </a:rPr>
              <a:t>Chapitre 07 : SOURCE AUXILIAIRE D’ENERGIE</a:t>
            </a:r>
          </a:p>
        </p:txBody>
      </p:sp>
      <p:sp>
        <p:nvSpPr>
          <p:cNvPr id="6" name="ZoneTexte 5">
            <a:extLst>
              <a:ext uri="{FF2B5EF4-FFF2-40B4-BE49-F238E27FC236}">
                <a16:creationId xmlns:a16="http://schemas.microsoft.com/office/drawing/2014/main" id="{5CEEEDDD-0EF7-23EC-6529-0B93F7537FDB}"/>
              </a:ext>
            </a:extLst>
          </p:cNvPr>
          <p:cNvSpPr txBox="1"/>
          <p:nvPr/>
        </p:nvSpPr>
        <p:spPr>
          <a:xfrm>
            <a:off x="4194212" y="973872"/>
            <a:ext cx="3473068"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lvl="1">
              <a:spcBef>
                <a:spcPts val="200"/>
              </a:spcBef>
            </a:pPr>
            <a:r>
              <a:rPr lang="fr-FR" sz="1800" b="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BATTERIES D’ACCUMULATEURS</a:t>
            </a:r>
          </a:p>
        </p:txBody>
      </p:sp>
    </p:spTree>
    <p:extLst>
      <p:ext uri="{BB962C8B-B14F-4D97-AF65-F5344CB8AC3E}">
        <p14:creationId xmlns:p14="http://schemas.microsoft.com/office/powerpoint/2010/main" val="370382274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ZoneTexte 2">
            <a:extLst>
              <a:ext uri="{FF2B5EF4-FFF2-40B4-BE49-F238E27FC236}">
                <a16:creationId xmlns:a16="http://schemas.microsoft.com/office/drawing/2014/main" id="{A3968598-90B4-A482-C864-C1E91C0E3F73}"/>
              </a:ext>
            </a:extLst>
          </p:cNvPr>
          <p:cNvSpPr txBox="1"/>
          <p:nvPr/>
        </p:nvSpPr>
        <p:spPr>
          <a:xfrm>
            <a:off x="254569" y="1553834"/>
            <a:ext cx="7735546" cy="4247317"/>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just">
              <a:lnSpc>
                <a:spcPct val="150000"/>
              </a:lnSpc>
              <a:buClr>
                <a:srgbClr val="000000"/>
              </a:buClr>
              <a:buSzPts val="1200"/>
              <a:tabLst>
                <a:tab pos="287020" algn="l"/>
              </a:tabLst>
            </a:pPr>
            <a:r>
              <a:rPr lang="fr-FR" sz="1800" spc="-50" dirty="0">
                <a:effectLst/>
                <a:ea typeface="Times New Roman" panose="02020603050405020304" pitchFamily="18" charset="0"/>
              </a:rPr>
              <a:t>Ces batteries sont actuellement, les seules utilisées sur avion </a:t>
            </a:r>
          </a:p>
          <a:p>
            <a:pPr lvl="0" algn="just">
              <a:lnSpc>
                <a:spcPct val="150000"/>
              </a:lnSpc>
              <a:buClr>
                <a:srgbClr val="000000"/>
              </a:buClr>
              <a:buSzPts val="1200"/>
              <a:tabLst>
                <a:tab pos="287020" algn="l"/>
              </a:tabLst>
            </a:pPr>
            <a:r>
              <a:rPr lang="fr-FR" sz="1800" b="1" u="none" strike="noStrike" spc="-50" dirty="0" smtClean="0">
                <a:effectLst/>
                <a:ea typeface="Times New Roman" panose="02020603050405020304" pitchFamily="18" charset="0"/>
                <a:cs typeface="Times New Roman" panose="02020603050405020304" pitchFamily="18" charset="0"/>
              </a:rPr>
              <a:t>DESCRIPTION DE LA BATTERIE (ELEMENT)</a:t>
            </a:r>
          </a:p>
          <a:p>
            <a:pPr indent="358775">
              <a:lnSpc>
                <a:spcPct val="150000"/>
              </a:lnSpc>
              <a:buFont typeface="Arial" panose="020B0604020202020204" pitchFamily="34" charset="0"/>
              <a:buChar char="•"/>
            </a:pPr>
            <a:r>
              <a:rPr lang="fr-FR" sz="1800" dirty="0" smtClean="0">
                <a:solidFill>
                  <a:srgbClr val="000000"/>
                </a:solidFill>
                <a:effectLst/>
                <a:ea typeface="DejaVu Sans" panose="020B0603030804020204" pitchFamily="34" charset="0"/>
              </a:rPr>
              <a:t>Elles sont de type </a:t>
            </a:r>
            <a:r>
              <a:rPr lang="fr-FR" sz="1800" b="1" dirty="0" smtClean="0">
                <a:solidFill>
                  <a:srgbClr val="000000"/>
                </a:solidFill>
                <a:effectLst/>
                <a:ea typeface="DejaVu Sans" panose="020B0603030804020204" pitchFamily="34" charset="0"/>
              </a:rPr>
              <a:t>cadmium nickel</a:t>
            </a:r>
            <a:r>
              <a:rPr lang="fr-FR" dirty="0">
                <a:solidFill>
                  <a:srgbClr val="000000"/>
                </a:solidFill>
                <a:ea typeface="DejaVu Sans" panose="020B0603030804020204" pitchFamily="34" charset="0"/>
              </a:rPr>
              <a:t> </a:t>
            </a:r>
            <a:r>
              <a:rPr lang="fr-FR" sz="1800" dirty="0" smtClean="0">
                <a:solidFill>
                  <a:srgbClr val="000000"/>
                </a:solidFill>
                <a:effectLst/>
                <a:ea typeface="DejaVu Sans" panose="020B0603030804020204" pitchFamily="34" charset="0"/>
              </a:rPr>
              <a:t>à grande réserve d’électrolyte.</a:t>
            </a:r>
          </a:p>
          <a:p>
            <a:pPr indent="358775">
              <a:lnSpc>
                <a:spcPct val="150000"/>
              </a:lnSpc>
              <a:buFont typeface="Arial" panose="020B0604020202020204" pitchFamily="34" charset="0"/>
              <a:buChar char="•"/>
            </a:pPr>
            <a:r>
              <a:rPr lang="fr-FR" sz="1800" dirty="0" smtClean="0">
                <a:solidFill>
                  <a:srgbClr val="000000"/>
                </a:solidFill>
                <a:effectLst/>
                <a:ea typeface="DejaVu Sans" panose="020B0603030804020204" pitchFamily="34" charset="0"/>
              </a:rPr>
              <a:t>L’isolement </a:t>
            </a:r>
            <a:r>
              <a:rPr lang="fr-FR" sz="1800" dirty="0">
                <a:solidFill>
                  <a:srgbClr val="000000"/>
                </a:solidFill>
                <a:effectLst/>
                <a:ea typeface="DejaVu Sans" panose="020B0603030804020204" pitchFamily="34" charset="0"/>
              </a:rPr>
              <a:t>électrique entre ces plaques de polarités opposées est assuré par des séparateurs composites, à base de fibres synthétiques.</a:t>
            </a:r>
          </a:p>
          <a:p>
            <a:pPr marL="285750" indent="-285750">
              <a:lnSpc>
                <a:spcPct val="150000"/>
              </a:lnSpc>
              <a:buFont typeface="Arial" panose="020B0604020202020204" pitchFamily="34" charset="0"/>
              <a:buChar char="•"/>
            </a:pPr>
            <a:r>
              <a:rPr lang="fr-FR" sz="1800" dirty="0">
                <a:solidFill>
                  <a:srgbClr val="000000"/>
                </a:solidFill>
                <a:effectLst/>
                <a:ea typeface="DejaVu Sans" panose="020B0603030804020204" pitchFamily="34" charset="0"/>
              </a:rPr>
              <a:t>Le séparateur joue également le rôle de réservoir d’électrolyte entre les plaques</a:t>
            </a:r>
            <a:r>
              <a:rPr lang="fr-FR" sz="1800" dirty="0" smtClean="0">
                <a:solidFill>
                  <a:srgbClr val="000000"/>
                </a:solidFill>
                <a:effectLst/>
                <a:ea typeface="DejaVu Sans" panose="020B0603030804020204" pitchFamily="34" charset="0"/>
              </a:rPr>
              <a:t>;</a:t>
            </a:r>
          </a:p>
          <a:p>
            <a:pPr marL="285750" indent="-285750">
              <a:lnSpc>
                <a:spcPct val="150000"/>
              </a:lnSpc>
              <a:buFont typeface="Arial" panose="020B0604020202020204" pitchFamily="34" charset="0"/>
              <a:buChar char="•"/>
            </a:pPr>
            <a:r>
              <a:rPr lang="fr-FR" sz="1800" dirty="0" smtClean="0">
                <a:solidFill>
                  <a:srgbClr val="000000"/>
                </a:solidFill>
                <a:effectLst/>
                <a:ea typeface="DejaVu Sans" panose="020B0603030804020204" pitchFamily="34" charset="0"/>
              </a:rPr>
              <a:t>électrolyte </a:t>
            </a:r>
            <a:r>
              <a:rPr lang="fr-FR" sz="1800" dirty="0">
                <a:solidFill>
                  <a:srgbClr val="000000"/>
                </a:solidFill>
                <a:effectLst/>
                <a:ea typeface="DejaVu Sans" panose="020B0603030804020204" pitchFamily="34" charset="0"/>
              </a:rPr>
              <a:t>est une solution aqueuse d’hydroxyde de </a:t>
            </a:r>
            <a:r>
              <a:rPr lang="fr-FR" sz="1800" dirty="0" smtClean="0">
                <a:solidFill>
                  <a:srgbClr val="000000"/>
                </a:solidFill>
                <a:effectLst/>
                <a:ea typeface="DejaVu Sans" panose="020B0603030804020204" pitchFamily="34" charset="0"/>
              </a:rPr>
              <a:t>potassium.</a:t>
            </a:r>
            <a:endParaRPr lang="fr-FR" sz="1800" dirty="0">
              <a:solidFill>
                <a:srgbClr val="000000"/>
              </a:solidFill>
              <a:effectLst/>
              <a:ea typeface="DejaVu Sans" panose="020B0603030804020204" pitchFamily="34" charset="0"/>
            </a:endParaRPr>
          </a:p>
          <a:p>
            <a:pPr indent="358775">
              <a:lnSpc>
                <a:spcPct val="150000"/>
              </a:lnSpc>
              <a:buFont typeface="Arial" panose="020B0604020202020204" pitchFamily="34" charset="0"/>
              <a:buChar char="•"/>
            </a:pPr>
            <a:r>
              <a:rPr lang="fr-FR" sz="1800" dirty="0">
                <a:solidFill>
                  <a:srgbClr val="000000"/>
                </a:solidFill>
                <a:effectLst/>
                <a:ea typeface="DejaVu Sans" panose="020B0603030804020204" pitchFamily="34" charset="0"/>
              </a:rPr>
              <a:t>Le couvercle est muni d’un bouchon soupape, qui permet le réajustement du niveau </a:t>
            </a:r>
            <a:r>
              <a:rPr lang="fr-FR" sz="1800" dirty="0" smtClean="0">
                <a:solidFill>
                  <a:srgbClr val="000000"/>
                </a:solidFill>
                <a:effectLst/>
                <a:ea typeface="DejaVu Sans" panose="020B0603030804020204" pitchFamily="34" charset="0"/>
              </a:rPr>
              <a:t>de l’électrolyte</a:t>
            </a:r>
            <a:r>
              <a:rPr lang="fr-FR" sz="1800" dirty="0">
                <a:solidFill>
                  <a:srgbClr val="000000"/>
                </a:solidFill>
                <a:effectLst/>
                <a:ea typeface="DejaVu Sans" panose="020B0603030804020204" pitchFamily="34" charset="0"/>
              </a:rPr>
              <a:t>, et assure l’évacuation des gaz en surcharge.</a:t>
            </a:r>
          </a:p>
        </p:txBody>
      </p:sp>
      <p:sp>
        <p:nvSpPr>
          <p:cNvPr id="4" name="ZoneTexte 3">
            <a:extLst>
              <a:ext uri="{FF2B5EF4-FFF2-40B4-BE49-F238E27FC236}">
                <a16:creationId xmlns:a16="http://schemas.microsoft.com/office/drawing/2014/main" id="{861AAB3B-B6BD-E9C5-0FC1-4D2F4A305FF2}"/>
              </a:ext>
            </a:extLst>
          </p:cNvPr>
          <p:cNvSpPr txBox="1"/>
          <p:nvPr/>
        </p:nvSpPr>
        <p:spPr>
          <a:xfrm>
            <a:off x="3592284" y="261258"/>
            <a:ext cx="4048043"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lvl="0" algn="ctr">
              <a:spcBef>
                <a:spcPts val="1200"/>
              </a:spcBef>
              <a:buSzPts val="1600"/>
            </a:pPr>
            <a:r>
              <a:rPr lang="fr-FR" sz="1800" b="1" kern="0" dirty="0" smtClean="0">
                <a:solidFill>
                  <a:srgbClr val="4472C4"/>
                </a:solidFill>
                <a:effectLst/>
                <a:latin typeface="Calibri Light" panose="020F0302020204030204" pitchFamily="34" charset="0"/>
                <a:ea typeface="Times New Roman" panose="02020603050405020304" pitchFamily="18" charset="0"/>
                <a:cs typeface="Times New Roman" panose="02020603050405020304" pitchFamily="18" charset="0"/>
              </a:rPr>
              <a:t>SOURCE </a:t>
            </a:r>
            <a:r>
              <a:rPr lang="fr-FR" sz="1800" b="1" kern="0" dirty="0">
                <a:solidFill>
                  <a:srgbClr val="4472C4"/>
                </a:solidFill>
                <a:effectLst/>
                <a:latin typeface="Calibri Light" panose="020F0302020204030204" pitchFamily="34" charset="0"/>
                <a:ea typeface="Times New Roman" panose="02020603050405020304" pitchFamily="18" charset="0"/>
                <a:cs typeface="Times New Roman" panose="02020603050405020304" pitchFamily="18" charset="0"/>
              </a:rPr>
              <a:t>AUXILIAIRE D’ENERGIE</a:t>
            </a:r>
          </a:p>
        </p:txBody>
      </p:sp>
      <p:sp>
        <p:nvSpPr>
          <p:cNvPr id="6" name="ZoneTexte 5">
            <a:extLst>
              <a:ext uri="{FF2B5EF4-FFF2-40B4-BE49-F238E27FC236}">
                <a16:creationId xmlns:a16="http://schemas.microsoft.com/office/drawing/2014/main" id="{56CF5FA3-EB50-123C-F11B-1D5373D276A7}"/>
              </a:ext>
            </a:extLst>
          </p:cNvPr>
          <p:cNvSpPr txBox="1"/>
          <p:nvPr/>
        </p:nvSpPr>
        <p:spPr>
          <a:xfrm>
            <a:off x="3309879" y="941164"/>
            <a:ext cx="4870833"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indent="-1295400" algn="just"/>
            <a:r>
              <a:rPr lang="fr-FR" sz="1800" b="1" dirty="0">
                <a:solidFill>
                  <a:srgbClr val="2F5496"/>
                </a:solidFill>
                <a:effectLst/>
                <a:ea typeface="Times New Roman" panose="02020603050405020304" pitchFamily="18" charset="0"/>
                <a:cs typeface="Times New Roman" panose="02020603050405020304" pitchFamily="18" charset="0"/>
              </a:rPr>
              <a:t>BATTERIES ALCALINES (Type cadmium nickel)</a:t>
            </a:r>
          </a:p>
        </p:txBody>
      </p:sp>
      <p:pic>
        <p:nvPicPr>
          <p:cNvPr id="1028" name="Picture 4" descr="Batterie Nickel-cadmium Pour Avion,24v,40ah,20gnc40 - Buy Batterie D'avion  Ni-cd,Batterie Rechargeable Ni-cd,Batterie Nickel-cadmium Pour Avion  Product on Alibaba.com">
            <a:extLst>
              <a:ext uri="{FF2B5EF4-FFF2-40B4-BE49-F238E27FC236}">
                <a16:creationId xmlns:a16="http://schemas.microsoft.com/office/drawing/2014/main" id="{FAB243BA-2128-28F0-3E4A-D6A588E3FC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2125" b="12756"/>
          <a:stretch/>
        </p:blipFill>
        <p:spPr bwMode="auto">
          <a:xfrm>
            <a:off x="8180712" y="2166258"/>
            <a:ext cx="3666337" cy="27540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84808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8E3C2093-D905-2A55-E3AC-CC37E2932CC2}"/>
              </a:ext>
            </a:extLst>
          </p:cNvPr>
          <p:cNvSpPr txBox="1"/>
          <p:nvPr/>
        </p:nvSpPr>
        <p:spPr>
          <a:xfrm>
            <a:off x="276339" y="1560481"/>
            <a:ext cx="11467641" cy="4619854"/>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lvl="0" algn="ctr">
              <a:lnSpc>
                <a:spcPct val="150000"/>
              </a:lnSpc>
              <a:buClr>
                <a:srgbClr val="000000"/>
              </a:buClr>
              <a:buSzPts val="1200"/>
              <a:tabLst>
                <a:tab pos="287020" algn="l"/>
              </a:tabLst>
            </a:pPr>
            <a:r>
              <a:rPr lang="fr-FR" sz="1800" b="1" u="none" strike="noStrike" spc="-50" dirty="0">
                <a:effectLst/>
                <a:ea typeface="Times New Roman" panose="02020603050405020304" pitchFamily="18" charset="0"/>
                <a:cs typeface="Times New Roman" panose="02020603050405020304" pitchFamily="18" charset="0"/>
              </a:rPr>
              <a:t>AVANTAGES</a:t>
            </a:r>
          </a:p>
          <a:p>
            <a:pPr marL="342900" lvl="0" indent="-342900" algn="just">
              <a:lnSpc>
                <a:spcPct val="150000"/>
              </a:lnSpc>
              <a:buClr>
                <a:srgbClr val="000000"/>
              </a:buClr>
              <a:buSzPts val="1200"/>
              <a:buFont typeface="Symbol" panose="05050102010706020507" pitchFamily="18" charset="2"/>
              <a:buChar char="-"/>
              <a:tabLst>
                <a:tab pos="496570" algn="l"/>
              </a:tabLst>
            </a:pPr>
            <a:r>
              <a:rPr lang="fr-FR" sz="1800" u="none" strike="noStrike" spc="-50" dirty="0">
                <a:effectLst/>
                <a:ea typeface="Times New Roman" panose="02020603050405020304" pitchFamily="18" charset="0"/>
                <a:cs typeface="Times New Roman" panose="02020603050405020304" pitchFamily="18" charset="0"/>
              </a:rPr>
              <a:t>Faible résistance interne, du 1/10 au </a:t>
            </a:r>
            <a:r>
              <a:rPr lang="fr-FR" sz="1800" u="none" strike="noStrike" spc="-50" dirty="0" smtClean="0">
                <a:effectLst/>
                <a:ea typeface="Times New Roman" panose="02020603050405020304" pitchFamily="18" charset="0"/>
                <a:cs typeface="Times New Roman" panose="02020603050405020304" pitchFamily="18" charset="0"/>
              </a:rPr>
              <a:t>1/100</a:t>
            </a:r>
            <a:r>
              <a:rPr lang="fr-FR" sz="1800" i="0" u="none" strike="noStrike" spc="-50" dirty="0" smtClean="0">
                <a:effectLst/>
                <a:latin typeface="+mj-lt"/>
                <a:ea typeface="Cambria Math" panose="02040503050406030204" pitchFamily="18" charset="0"/>
                <a:cs typeface="Times New Roman" panose="02020603050405020304" pitchFamily="18" charset="0"/>
              </a:rPr>
              <a:t>Ω (</a:t>
            </a:r>
            <a:r>
              <a:rPr lang="fr-FR" sz="1800" u="none" strike="noStrike" spc="-50" dirty="0" smtClean="0">
                <a:effectLst/>
                <a:ea typeface="Times New Roman" panose="02020603050405020304" pitchFamily="18" charset="0"/>
                <a:cs typeface="Times New Roman" panose="02020603050405020304" pitchFamily="18" charset="0"/>
              </a:rPr>
              <a:t>grande </a:t>
            </a:r>
            <a:r>
              <a:rPr lang="fr-FR" sz="1800" spc="-50" dirty="0">
                <a:effectLst/>
                <a:ea typeface="Times New Roman" panose="02020603050405020304" pitchFamily="18" charset="0"/>
              </a:rPr>
              <a:t>puissance, sous une tension relativement </a:t>
            </a:r>
            <a:r>
              <a:rPr lang="fr-FR" sz="1800" spc="-50" dirty="0" smtClean="0">
                <a:effectLst/>
                <a:ea typeface="Times New Roman" panose="02020603050405020304" pitchFamily="18" charset="0"/>
              </a:rPr>
              <a:t>stable).</a:t>
            </a:r>
            <a:endParaRPr lang="fr-FR" sz="1800" spc="-50" dirty="0">
              <a:effectLst/>
              <a:ea typeface="Times New Roman" panose="02020603050405020304" pitchFamily="18" charset="0"/>
            </a:endParaRPr>
          </a:p>
          <a:p>
            <a:pPr marL="342900" lvl="0" indent="-342900" algn="just">
              <a:lnSpc>
                <a:spcPct val="150000"/>
              </a:lnSpc>
              <a:buClr>
                <a:srgbClr val="000000"/>
              </a:buClr>
              <a:buSzPts val="1200"/>
              <a:buFont typeface="Symbol" panose="05050102010706020507" pitchFamily="18" charset="2"/>
              <a:buChar char="-"/>
              <a:tabLst>
                <a:tab pos="496570" algn="l"/>
              </a:tabLst>
            </a:pPr>
            <a:r>
              <a:rPr lang="fr-FR" sz="1800" u="none" strike="noStrike" spc="-50" dirty="0">
                <a:effectLst/>
                <a:ea typeface="Times New Roman" panose="02020603050405020304" pitchFamily="18" charset="0"/>
                <a:cs typeface="Times New Roman" panose="02020603050405020304" pitchFamily="18" charset="0"/>
              </a:rPr>
              <a:t>Possibilité de fonctionnement à basse et haute températures, - 40° à + 50°</a:t>
            </a:r>
          </a:p>
          <a:p>
            <a:pPr marL="342900" lvl="0" indent="-342900" algn="l">
              <a:lnSpc>
                <a:spcPct val="150000"/>
              </a:lnSpc>
              <a:buClr>
                <a:srgbClr val="000000"/>
              </a:buClr>
              <a:buSzPts val="1200"/>
              <a:buFont typeface="Symbol" panose="05050102010706020507" pitchFamily="18" charset="2"/>
              <a:buChar char="-"/>
              <a:tabLst>
                <a:tab pos="496570" algn="l"/>
              </a:tabLst>
            </a:pPr>
            <a:r>
              <a:rPr lang="fr-FR" sz="1800" u="none" strike="noStrike" spc="-50" dirty="0">
                <a:effectLst/>
                <a:ea typeface="Times New Roman" panose="02020603050405020304" pitchFamily="18" charset="0"/>
                <a:cs typeface="Times New Roman" panose="02020603050405020304" pitchFamily="18" charset="0"/>
              </a:rPr>
              <a:t>Bonne aptitude à une charge et décharge à intensité </a:t>
            </a:r>
            <a:r>
              <a:rPr lang="fr-FR" sz="1800" u="none" strike="noStrike" spc="-50" dirty="0" smtClean="0">
                <a:effectLst/>
                <a:ea typeface="Times New Roman" panose="02020603050405020304" pitchFamily="18" charset="0"/>
                <a:cs typeface="Times New Roman" panose="02020603050405020304" pitchFamily="18" charset="0"/>
              </a:rPr>
              <a:t>élevée.</a:t>
            </a:r>
            <a:endParaRPr lang="fr-FR" sz="1800" u="none" strike="noStrike" spc="-50" dirty="0">
              <a:effectLst/>
              <a:ea typeface="Times New Roman" panose="02020603050405020304" pitchFamily="18" charset="0"/>
              <a:cs typeface="Times New Roman" panose="02020603050405020304" pitchFamily="18" charset="0"/>
            </a:endParaRPr>
          </a:p>
          <a:p>
            <a:pPr marL="342900" lvl="0" indent="-342900" algn="just">
              <a:lnSpc>
                <a:spcPct val="150000"/>
              </a:lnSpc>
              <a:buClr>
                <a:srgbClr val="000000"/>
              </a:buClr>
              <a:buSzPts val="1200"/>
              <a:buFont typeface="Symbol" panose="05050102010706020507" pitchFamily="18" charset="2"/>
              <a:buChar char="-"/>
              <a:tabLst>
                <a:tab pos="496570" algn="l"/>
              </a:tabLst>
            </a:pPr>
            <a:r>
              <a:rPr lang="fr-FR" sz="1800" u="none" strike="noStrike" spc="-50" dirty="0">
                <a:effectLst/>
                <a:ea typeface="Times New Roman" panose="02020603050405020304" pitchFamily="18" charset="0"/>
                <a:cs typeface="Times New Roman" panose="02020603050405020304" pitchFamily="18" charset="0"/>
              </a:rPr>
              <a:t>Stockage sans dommage, quel que soit l’état de charge.</a:t>
            </a:r>
          </a:p>
          <a:p>
            <a:pPr marL="342900" lvl="0" indent="-342900" algn="just">
              <a:lnSpc>
                <a:spcPct val="150000"/>
              </a:lnSpc>
              <a:buClr>
                <a:srgbClr val="000000"/>
              </a:buClr>
              <a:buSzPts val="1200"/>
              <a:buFont typeface="Symbol" panose="05050102010706020507" pitchFamily="18" charset="2"/>
              <a:buChar char="-"/>
              <a:tabLst>
                <a:tab pos="496570" algn="l"/>
              </a:tabLst>
            </a:pPr>
            <a:r>
              <a:rPr lang="fr-FR" sz="1800" u="none" strike="noStrike" spc="-50" dirty="0">
                <a:effectLst/>
                <a:ea typeface="Times New Roman" panose="02020603050405020304" pitchFamily="18" charset="0"/>
                <a:cs typeface="Times New Roman" panose="02020603050405020304" pitchFamily="18" charset="0"/>
              </a:rPr>
              <a:t>Coffre métallique, donc robuste.</a:t>
            </a:r>
          </a:p>
          <a:p>
            <a:pPr lvl="0" algn="ctr">
              <a:lnSpc>
                <a:spcPct val="150000"/>
              </a:lnSpc>
              <a:buClr>
                <a:srgbClr val="000000"/>
              </a:buClr>
              <a:buSzPts val="1200"/>
              <a:tabLst>
                <a:tab pos="291465" algn="l"/>
              </a:tabLst>
            </a:pPr>
            <a:r>
              <a:rPr lang="fr-FR" sz="1800" b="1" u="none" strike="noStrike" spc="-50" dirty="0">
                <a:effectLst/>
                <a:ea typeface="Times New Roman" panose="02020603050405020304" pitchFamily="18" charset="0"/>
                <a:cs typeface="Times New Roman" panose="02020603050405020304" pitchFamily="18" charset="0"/>
              </a:rPr>
              <a:t>INCONVENIENTS</a:t>
            </a:r>
          </a:p>
          <a:p>
            <a:pPr marL="342900" lvl="0" indent="-342900" algn="just">
              <a:lnSpc>
                <a:spcPct val="150000"/>
              </a:lnSpc>
              <a:buClr>
                <a:srgbClr val="000000"/>
              </a:buClr>
              <a:buSzPts val="1200"/>
              <a:buFont typeface="Symbol" panose="05050102010706020507" pitchFamily="18" charset="2"/>
              <a:buChar char="-"/>
              <a:tabLst>
                <a:tab pos="496570" algn="l"/>
              </a:tabLst>
            </a:pPr>
            <a:r>
              <a:rPr lang="fr-FR" sz="1800" u="none" strike="noStrike" spc="-50" dirty="0">
                <a:effectLst/>
                <a:ea typeface="Times New Roman" panose="02020603050405020304" pitchFamily="18" charset="0"/>
                <a:cs typeface="Times New Roman" panose="02020603050405020304" pitchFamily="18" charset="0"/>
              </a:rPr>
              <a:t>FEM par élément 1,2 v (20 éléments en série pour une batterie de 24 v) </a:t>
            </a:r>
            <a:r>
              <a:rPr lang="fr-FR" sz="1800" spc="-50" dirty="0">
                <a:effectLst/>
                <a:ea typeface="Times New Roman" panose="02020603050405020304" pitchFamily="18" charset="0"/>
              </a:rPr>
              <a:t>(2 v pour un élément au Pb)</a:t>
            </a:r>
          </a:p>
          <a:p>
            <a:pPr marL="342900" lvl="0" indent="-342900" algn="just">
              <a:lnSpc>
                <a:spcPct val="150000"/>
              </a:lnSpc>
              <a:buClr>
                <a:srgbClr val="000000"/>
              </a:buClr>
              <a:buSzPts val="1200"/>
              <a:buFont typeface="Symbol" panose="05050102010706020507" pitchFamily="18" charset="2"/>
              <a:buChar char="-"/>
              <a:tabLst>
                <a:tab pos="488950" algn="l"/>
              </a:tabLst>
            </a:pPr>
            <a:r>
              <a:rPr lang="fr-FR" sz="1800" u="none" strike="noStrike" spc="-50" dirty="0">
                <a:effectLst/>
                <a:ea typeface="Times New Roman" panose="02020603050405020304" pitchFamily="18" charset="0"/>
                <a:cs typeface="Times New Roman" panose="02020603050405020304" pitchFamily="18" charset="0"/>
              </a:rPr>
              <a:t>Pas de contrôle de l’état de charge par mesure de la densité, celle-ci se maintenant constante.</a:t>
            </a:r>
          </a:p>
          <a:p>
            <a:pPr marL="342900" lvl="0" indent="-342900" algn="just">
              <a:lnSpc>
                <a:spcPct val="150000"/>
              </a:lnSpc>
              <a:buClr>
                <a:srgbClr val="000000"/>
              </a:buClr>
              <a:buSzPts val="1200"/>
              <a:buFont typeface="Symbol" panose="05050102010706020507" pitchFamily="18" charset="2"/>
              <a:buChar char="-"/>
              <a:tabLst>
                <a:tab pos="488950" algn="l"/>
              </a:tabLst>
            </a:pPr>
            <a:r>
              <a:rPr lang="fr-FR" sz="1800" u="none" strike="noStrike" spc="-50" dirty="0">
                <a:effectLst/>
                <a:ea typeface="Times New Roman" panose="02020603050405020304" pitchFamily="18" charset="0"/>
                <a:cs typeface="Times New Roman" panose="02020603050405020304" pitchFamily="18" charset="0"/>
              </a:rPr>
              <a:t>Des séparateurs en mauvais état peuvent entraîner un emballement thermique, si la tension d’alimentation non conforme engendre un courant de charge élevé.</a:t>
            </a:r>
            <a:endParaRPr lang="fr-FR" dirty="0"/>
          </a:p>
        </p:txBody>
      </p:sp>
      <p:sp>
        <p:nvSpPr>
          <p:cNvPr id="2" name="ZoneTexte 1">
            <a:extLst>
              <a:ext uri="{FF2B5EF4-FFF2-40B4-BE49-F238E27FC236}">
                <a16:creationId xmlns:a16="http://schemas.microsoft.com/office/drawing/2014/main" id="{6436315E-2A90-32BD-3489-502A8D4B4FF8}"/>
              </a:ext>
            </a:extLst>
          </p:cNvPr>
          <p:cNvSpPr txBox="1"/>
          <p:nvPr/>
        </p:nvSpPr>
        <p:spPr>
          <a:xfrm>
            <a:off x="2696378" y="407184"/>
            <a:ext cx="6097836"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lvl="0" algn="ctr">
              <a:spcBef>
                <a:spcPts val="1200"/>
              </a:spcBef>
              <a:buSzPts val="1600"/>
            </a:pPr>
            <a:r>
              <a:rPr lang="fr-FR" sz="1800" b="1" kern="0" dirty="0">
                <a:solidFill>
                  <a:srgbClr val="4472C4"/>
                </a:solidFill>
                <a:effectLst/>
                <a:latin typeface="Calibri Light" panose="020F0302020204030204" pitchFamily="34" charset="0"/>
                <a:ea typeface="Times New Roman" panose="02020603050405020304" pitchFamily="18" charset="0"/>
                <a:cs typeface="Times New Roman" panose="02020603050405020304" pitchFamily="18" charset="0"/>
              </a:rPr>
              <a:t>Chapitre 07 : SOURCE AUXILIAIRE D’ENERGIE</a:t>
            </a:r>
          </a:p>
        </p:txBody>
      </p:sp>
      <p:sp>
        <p:nvSpPr>
          <p:cNvPr id="3" name="ZoneTexte 2">
            <a:extLst>
              <a:ext uri="{FF2B5EF4-FFF2-40B4-BE49-F238E27FC236}">
                <a16:creationId xmlns:a16="http://schemas.microsoft.com/office/drawing/2014/main" id="{0795EBB4-19BB-D8D8-0248-E069B30F3043}"/>
              </a:ext>
            </a:extLst>
          </p:cNvPr>
          <p:cNvSpPr txBox="1"/>
          <p:nvPr/>
        </p:nvSpPr>
        <p:spPr>
          <a:xfrm>
            <a:off x="3309879" y="941164"/>
            <a:ext cx="4870833"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indent="-1295400" algn="just"/>
            <a:r>
              <a:rPr lang="fr-FR" sz="1800" b="1" dirty="0">
                <a:solidFill>
                  <a:srgbClr val="2F5496"/>
                </a:solidFill>
                <a:effectLst/>
                <a:ea typeface="Times New Roman" panose="02020603050405020304" pitchFamily="18" charset="0"/>
                <a:cs typeface="Times New Roman" panose="02020603050405020304" pitchFamily="18" charset="0"/>
              </a:rPr>
              <a:t>BATTERIES ALCALINES (Type cadmium nickel)</a:t>
            </a:r>
          </a:p>
        </p:txBody>
      </p:sp>
    </p:spTree>
    <p:extLst>
      <p:ext uri="{BB962C8B-B14F-4D97-AF65-F5344CB8AC3E}">
        <p14:creationId xmlns:p14="http://schemas.microsoft.com/office/powerpoint/2010/main" val="264868695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ZoneTexte 6">
            <a:extLst>
              <a:ext uri="{FF2B5EF4-FFF2-40B4-BE49-F238E27FC236}">
                <a16:creationId xmlns:a16="http://schemas.microsoft.com/office/drawing/2014/main" id="{29C3D10F-23A7-1B40-16DB-B9F9920C65D6}"/>
              </a:ext>
            </a:extLst>
          </p:cNvPr>
          <p:cNvSpPr txBox="1"/>
          <p:nvPr/>
        </p:nvSpPr>
        <p:spPr>
          <a:xfrm>
            <a:off x="661274" y="1475144"/>
            <a:ext cx="10598227" cy="2542363"/>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algn="just">
              <a:lnSpc>
                <a:spcPct val="150000"/>
              </a:lnSpc>
            </a:pPr>
            <a:r>
              <a:rPr lang="fr-FR" dirty="0"/>
              <a:t>Certains avions sont équipés :</a:t>
            </a:r>
          </a:p>
          <a:p>
            <a:pPr marL="285750" indent="-285750" algn="just">
              <a:lnSpc>
                <a:spcPct val="150000"/>
              </a:lnSpc>
              <a:buFont typeface="Arial" panose="020B0604020202020204" pitchFamily="34" charset="0"/>
              <a:buChar char="•"/>
            </a:pPr>
            <a:r>
              <a:rPr lang="fr-FR" dirty="0"/>
              <a:t>d’un détecteur de surchauffe avec alarme lumineuse,</a:t>
            </a:r>
          </a:p>
          <a:p>
            <a:pPr marL="285750" indent="-285750" algn="just">
              <a:lnSpc>
                <a:spcPct val="150000"/>
              </a:lnSpc>
              <a:buFont typeface="Arial" panose="020B0604020202020204" pitchFamily="34" charset="0"/>
              <a:buChar char="•"/>
            </a:pPr>
            <a:r>
              <a:rPr lang="fr-FR" dirty="0"/>
              <a:t>d’un disjoncteur à courant inverse qui déconnecte la batterie de son circuit de charge dès que l’intensité atteint une valeur susceptible d’engendrer un emballement thermique,</a:t>
            </a:r>
          </a:p>
          <a:p>
            <a:pPr marL="285750" indent="-285750" algn="just">
              <a:lnSpc>
                <a:spcPct val="150000"/>
              </a:lnSpc>
              <a:buFont typeface="Arial" panose="020B0604020202020204" pitchFamily="34" charset="0"/>
              <a:buChar char="•"/>
            </a:pPr>
            <a:r>
              <a:rPr lang="fr-FR" dirty="0"/>
              <a:t>d’un contrôleur de charge (1 par batterie) qui reçoit des informations concernant les courants de charge et de décharge afin de détecter et de se prémunir contre un possible emballement thermique.</a:t>
            </a:r>
          </a:p>
        </p:txBody>
      </p:sp>
      <p:pic>
        <p:nvPicPr>
          <p:cNvPr id="9" name="Image 8">
            <a:extLst>
              <a:ext uri="{FF2B5EF4-FFF2-40B4-BE49-F238E27FC236}">
                <a16:creationId xmlns:a16="http://schemas.microsoft.com/office/drawing/2014/main" id="{D27A1498-E698-16A2-A142-9809809F7412}"/>
              </a:ext>
            </a:extLst>
          </p:cNvPr>
          <p:cNvPicPr>
            <a:picLocks noChangeAspect="1"/>
          </p:cNvPicPr>
          <p:nvPr/>
        </p:nvPicPr>
        <p:blipFill>
          <a:blip r:embed="rId2"/>
          <a:stretch>
            <a:fillRect/>
          </a:stretch>
        </p:blipFill>
        <p:spPr>
          <a:xfrm>
            <a:off x="2044932" y="4182155"/>
            <a:ext cx="7433952" cy="2273074"/>
          </a:xfrm>
          <a:prstGeom prst="rect">
            <a:avLst/>
          </a:prstGeom>
        </p:spPr>
        <p:style>
          <a:lnRef idx="2">
            <a:schemeClr val="accent2"/>
          </a:lnRef>
          <a:fillRef idx="1">
            <a:schemeClr val="lt1"/>
          </a:fillRef>
          <a:effectRef idx="0">
            <a:schemeClr val="accent2"/>
          </a:effectRef>
          <a:fontRef idx="minor">
            <a:schemeClr val="dk1"/>
          </a:fontRef>
        </p:style>
      </p:pic>
      <p:sp>
        <p:nvSpPr>
          <p:cNvPr id="2" name="ZoneTexte 1">
            <a:extLst>
              <a:ext uri="{FF2B5EF4-FFF2-40B4-BE49-F238E27FC236}">
                <a16:creationId xmlns:a16="http://schemas.microsoft.com/office/drawing/2014/main" id="{0A151702-FB71-9E98-319E-8FF30D706256}"/>
              </a:ext>
            </a:extLst>
          </p:cNvPr>
          <p:cNvSpPr txBox="1"/>
          <p:nvPr/>
        </p:nvSpPr>
        <p:spPr>
          <a:xfrm>
            <a:off x="2696378" y="407184"/>
            <a:ext cx="6097836"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lvl="0" algn="ctr">
              <a:spcBef>
                <a:spcPts val="1200"/>
              </a:spcBef>
              <a:buSzPts val="1600"/>
            </a:pPr>
            <a:r>
              <a:rPr lang="fr-FR" sz="1800" b="1" kern="0" dirty="0">
                <a:solidFill>
                  <a:srgbClr val="4472C4"/>
                </a:solidFill>
                <a:effectLst/>
                <a:latin typeface="Calibri Light" panose="020F0302020204030204" pitchFamily="34" charset="0"/>
                <a:ea typeface="Times New Roman" panose="02020603050405020304" pitchFamily="18" charset="0"/>
                <a:cs typeface="Times New Roman" panose="02020603050405020304" pitchFamily="18" charset="0"/>
              </a:rPr>
              <a:t>Chapitre 07 : SOURCE AUXILIAIRE D’ENERGIE</a:t>
            </a:r>
          </a:p>
        </p:txBody>
      </p:sp>
      <p:sp>
        <p:nvSpPr>
          <p:cNvPr id="3" name="ZoneTexte 2">
            <a:extLst>
              <a:ext uri="{FF2B5EF4-FFF2-40B4-BE49-F238E27FC236}">
                <a16:creationId xmlns:a16="http://schemas.microsoft.com/office/drawing/2014/main" id="{DAF7A9DA-C36F-E509-5AC6-E01FB64BFF11}"/>
              </a:ext>
            </a:extLst>
          </p:cNvPr>
          <p:cNvSpPr txBox="1"/>
          <p:nvPr/>
        </p:nvSpPr>
        <p:spPr>
          <a:xfrm>
            <a:off x="3309879" y="941164"/>
            <a:ext cx="4870833"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indent="-1295400" algn="just"/>
            <a:r>
              <a:rPr lang="fr-FR" sz="1800" b="1" dirty="0">
                <a:solidFill>
                  <a:srgbClr val="2F5496"/>
                </a:solidFill>
                <a:effectLst/>
                <a:ea typeface="Times New Roman" panose="02020603050405020304" pitchFamily="18" charset="0"/>
                <a:cs typeface="Times New Roman" panose="02020603050405020304" pitchFamily="18" charset="0"/>
              </a:rPr>
              <a:t>BATTERIES ALCALINES (Type cadmium nickel)</a:t>
            </a:r>
          </a:p>
        </p:txBody>
      </p:sp>
    </p:spTree>
    <p:extLst>
      <p:ext uri="{BB962C8B-B14F-4D97-AF65-F5344CB8AC3E}">
        <p14:creationId xmlns:p14="http://schemas.microsoft.com/office/powerpoint/2010/main" val="183711707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5A36638B-DFF1-7E83-1E71-CF8147C982BF}"/>
              </a:ext>
            </a:extLst>
          </p:cNvPr>
          <p:cNvSpPr txBox="1"/>
          <p:nvPr/>
        </p:nvSpPr>
        <p:spPr>
          <a:xfrm>
            <a:off x="582058" y="853909"/>
            <a:ext cx="11027884" cy="2169825"/>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nSpc>
                <a:spcPct val="150000"/>
              </a:lnSpc>
              <a:buFont typeface="Arial" panose="020B0604020202020204" pitchFamily="34" charset="0"/>
              <a:buChar char="•"/>
            </a:pPr>
            <a:r>
              <a:rPr lang="fr-FR" dirty="0"/>
              <a:t>Il permet dans la configuration sol l’alimentation du réseau de bord sans restriction.</a:t>
            </a:r>
          </a:p>
          <a:p>
            <a:pPr marL="285750" indent="-285750">
              <a:lnSpc>
                <a:spcPct val="150000"/>
              </a:lnSpc>
              <a:buFont typeface="Arial" panose="020B0604020202020204" pitchFamily="34" charset="0"/>
              <a:buChar char="•"/>
            </a:pPr>
            <a:r>
              <a:rPr lang="fr-FR" dirty="0"/>
              <a:t>Il comporte un diesel entraînant soit une dynamo, soit un alternateur selon le type d’avion.</a:t>
            </a:r>
          </a:p>
          <a:p>
            <a:pPr marL="285750" indent="-285750">
              <a:lnSpc>
                <a:spcPct val="150000"/>
              </a:lnSpc>
              <a:buFont typeface="Arial" panose="020B0604020202020204" pitchFamily="34" charset="0"/>
              <a:buChar char="•"/>
            </a:pPr>
            <a:r>
              <a:rPr lang="fr-FR" dirty="0"/>
              <a:t>Ces générateurs sont régulés en tension et en fréquence (alternateur). </a:t>
            </a:r>
          </a:p>
          <a:p>
            <a:pPr marL="285750" indent="-285750">
              <a:lnSpc>
                <a:spcPct val="150000"/>
              </a:lnSpc>
              <a:buFont typeface="Arial" panose="020B0604020202020204" pitchFamily="34" charset="0"/>
              <a:buChar char="•"/>
            </a:pPr>
            <a:r>
              <a:rPr lang="fr-FR" dirty="0"/>
              <a:t>Ils peuvent être pourvus de dispositifs de surveillance des paramètres du groupe de parc (défauts) se traduisant par des signalisations au poste équipage et la déconnexion éventuelle du groupe du réseau de bord</a:t>
            </a:r>
            <a:r>
              <a:rPr lang="fr-FR" dirty="0" smtClean="0"/>
              <a:t>.</a:t>
            </a:r>
            <a:endParaRPr lang="fr-FR" dirty="0"/>
          </a:p>
        </p:txBody>
      </p:sp>
      <p:sp>
        <p:nvSpPr>
          <p:cNvPr id="4" name="ZoneTexte 3">
            <a:extLst>
              <a:ext uri="{FF2B5EF4-FFF2-40B4-BE49-F238E27FC236}">
                <a16:creationId xmlns:a16="http://schemas.microsoft.com/office/drawing/2014/main" id="{AC2245CA-4D16-88E9-4E4C-A9436546A4AA}"/>
              </a:ext>
            </a:extLst>
          </p:cNvPr>
          <p:cNvSpPr txBox="1"/>
          <p:nvPr/>
        </p:nvSpPr>
        <p:spPr>
          <a:xfrm>
            <a:off x="4734499" y="217450"/>
            <a:ext cx="1985790" cy="369332"/>
          </a:xfrm>
          <a:prstGeom prst="rect">
            <a:avLst/>
          </a:prstGeom>
          <a:solidFill>
            <a:schemeClr val="lt1"/>
          </a:solidFill>
          <a:ln w="12700" cap="flat" cmpd="sng" algn="ctr">
            <a:solidFill>
              <a:schemeClr val="accent2"/>
            </a:solidFill>
            <a:prstDash val="solid"/>
            <a:miter lim="800000"/>
          </a:ln>
          <a:effectLst/>
        </p:spPr>
        <p:style>
          <a:lnRef idx="2">
            <a:schemeClr val="accent2"/>
          </a:lnRef>
          <a:fillRef idx="1">
            <a:schemeClr val="lt1"/>
          </a:fillRef>
          <a:effectRef idx="0">
            <a:schemeClr val="accent2"/>
          </a:effectRef>
          <a:fontRef idx="minor">
            <a:schemeClr val="dk1"/>
          </a:fontRef>
        </p:style>
        <p:txBody>
          <a:bodyPr wrap="square">
            <a:spAutoFit/>
          </a:bodyPr>
          <a:lstStyle/>
          <a:p>
            <a:r>
              <a:rPr lang="fr-FR" dirty="0"/>
              <a:t>GROUPE DE PARC</a:t>
            </a:r>
          </a:p>
        </p:txBody>
      </p:sp>
      <p:pic>
        <p:nvPicPr>
          <p:cNvPr id="2" name="Image 1"/>
          <p:cNvPicPr>
            <a:picLocks noChangeAspect="1"/>
          </p:cNvPicPr>
          <p:nvPr/>
        </p:nvPicPr>
        <p:blipFill>
          <a:blip r:embed="rId2"/>
          <a:stretch>
            <a:fillRect/>
          </a:stretch>
        </p:blipFill>
        <p:spPr>
          <a:xfrm>
            <a:off x="8402689" y="3733119"/>
            <a:ext cx="3207253" cy="2134281"/>
          </a:xfrm>
          <a:prstGeom prst="rect">
            <a:avLst/>
          </a:prstGeom>
        </p:spPr>
      </p:pic>
      <p:sp>
        <p:nvSpPr>
          <p:cNvPr id="3" name="Rectangle 2"/>
          <p:cNvSpPr/>
          <p:nvPr/>
        </p:nvSpPr>
        <p:spPr>
          <a:xfrm>
            <a:off x="135743" y="4110334"/>
            <a:ext cx="8148285" cy="923330"/>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nSpc>
                <a:spcPct val="150000"/>
              </a:lnSpc>
            </a:pPr>
            <a:r>
              <a:rPr lang="fr-FR" b="1" dirty="0"/>
              <a:t>Avantages </a:t>
            </a:r>
            <a:r>
              <a:rPr lang="fr-FR" b="1" dirty="0" smtClean="0"/>
              <a:t>: </a:t>
            </a:r>
            <a:r>
              <a:rPr lang="fr-FR" dirty="0" smtClean="0"/>
              <a:t>Autonomie</a:t>
            </a:r>
            <a:r>
              <a:rPr lang="fr-FR" dirty="0"/>
              <a:t>, certains groupes peuvent assurer le démarrage des réacteurs </a:t>
            </a:r>
            <a:endParaRPr lang="fr-FR" dirty="0" smtClean="0"/>
          </a:p>
          <a:p>
            <a:pPr>
              <a:lnSpc>
                <a:spcPct val="150000"/>
              </a:lnSpc>
            </a:pPr>
            <a:r>
              <a:rPr lang="fr-FR" b="1" dirty="0" smtClean="0"/>
              <a:t>Inconvénients : </a:t>
            </a:r>
            <a:r>
              <a:rPr lang="fr-FR" dirty="0" smtClean="0"/>
              <a:t>Le </a:t>
            </a:r>
            <a:r>
              <a:rPr lang="fr-FR" dirty="0"/>
              <a:t>bruit.</a:t>
            </a:r>
          </a:p>
        </p:txBody>
      </p:sp>
    </p:spTree>
    <p:extLst>
      <p:ext uri="{BB962C8B-B14F-4D97-AF65-F5344CB8AC3E}">
        <p14:creationId xmlns:p14="http://schemas.microsoft.com/office/powerpoint/2010/main" val="170133162"/>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solidFill>
          <a:schemeClr val="lt1"/>
        </a:solidFill>
        <a:ln w="12700" cap="flat" cmpd="sng" algn="ctr">
          <a:solidFill>
            <a:schemeClr val="accent2"/>
          </a:solidFill>
          <a:prstDash val="solid"/>
          <a:miter lim="800000"/>
        </a:ln>
        <a:effectLst/>
      </a:spPr>
      <a:bodyPr wrap="square">
        <a:spAutoFit/>
      </a:bodyPr>
      <a:lstStyle>
        <a:defPPr algn="l">
          <a:defRPr dirty="0"/>
        </a:defPPr>
      </a:lstStyle>
      <a:style>
        <a:lnRef idx="2">
          <a:schemeClr val="accent2"/>
        </a:lnRef>
        <a:fillRef idx="1">
          <a:schemeClr val="lt1"/>
        </a:fillRef>
        <a:effectRef idx="0">
          <a:schemeClr val="accent2"/>
        </a:effectRef>
        <a:fontRef idx="minor">
          <a:schemeClr val="dk1"/>
        </a:fontRef>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5776</TotalTime>
  <Words>17916</Words>
  <Application>Microsoft Office PowerPoint</Application>
  <PresentationFormat>Grand écran</PresentationFormat>
  <Paragraphs>1820</Paragraphs>
  <Slides>218</Slides>
  <Notes>0</Notes>
  <HiddenSlides>0</HiddenSlides>
  <MMClips>0</MMClips>
  <ScaleCrop>false</ScaleCrop>
  <HeadingPairs>
    <vt:vector size="6" baseType="variant">
      <vt:variant>
        <vt:lpstr>Polices utilisées</vt:lpstr>
      </vt:variant>
      <vt:variant>
        <vt:i4>12</vt:i4>
      </vt:variant>
      <vt:variant>
        <vt:lpstr>Thème</vt:lpstr>
      </vt:variant>
      <vt:variant>
        <vt:i4>1</vt:i4>
      </vt:variant>
      <vt:variant>
        <vt:lpstr>Titres des diapositives</vt:lpstr>
      </vt:variant>
      <vt:variant>
        <vt:i4>218</vt:i4>
      </vt:variant>
    </vt:vector>
  </HeadingPairs>
  <TitlesOfParts>
    <vt:vector size="231" baseType="lpstr">
      <vt:lpstr>arial</vt:lpstr>
      <vt:lpstr>arial</vt:lpstr>
      <vt:lpstr>Calibri</vt:lpstr>
      <vt:lpstr>Calibri Light</vt:lpstr>
      <vt:lpstr>Cambria</vt:lpstr>
      <vt:lpstr>Cambria Math</vt:lpstr>
      <vt:lpstr>Courier New</vt:lpstr>
      <vt:lpstr>CourierNewPSMT</vt:lpstr>
      <vt:lpstr>DejaVu Sans</vt:lpstr>
      <vt:lpstr>Symbol</vt:lpstr>
      <vt:lpstr>Times New Roman</vt:lpstr>
      <vt:lpstr>Wingdings</vt:lpstr>
      <vt:lpstr>Thème Office</vt:lpstr>
      <vt:lpstr>Equipements et circuits électriques</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CONCURRENCE COURANT CONTINU - COURANT ALTERNATIF</vt:lpstr>
      <vt:lpstr>CONCURRENCE COURANT CONTINU - COURANT ALTERNATIF</vt:lpstr>
      <vt:lpstr>CONCURRENCE COURANT CONTINU - COURANT ALTERNATIF</vt:lpstr>
      <vt:lpstr>CONCURRENCE COURANT CONTINU - COURANT ALTERNATIF</vt:lpstr>
      <vt:lpstr>CONCURRENCE COURANT CONTINU - COURANT ALTERNATIF</vt:lpstr>
      <vt:lpstr>CONCURRENCE COURANT CONTINU - COURANT ALTERNATIF</vt:lpstr>
      <vt:lpstr>Tensions et fréquences normalisées</vt:lpstr>
      <vt:lpstr>Tensions et fréquences normalisées</vt:lpstr>
      <vt:lpstr>Tensions et fréquences normalisées</vt:lpstr>
      <vt:lpstr>Tensions et fréquences normalisées</vt:lpstr>
      <vt:lpstr>Présentation PowerPoint</vt:lpstr>
      <vt:lpstr> Généralités  et  principe de fonctionnement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ECLAIRAGES EXTERIEURS</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Equipements et circuits électriques</dc:title>
  <dc:creator>PC</dc:creator>
  <cp:lastModifiedBy>Ahmed Youssef</cp:lastModifiedBy>
  <cp:revision>126</cp:revision>
  <dcterms:created xsi:type="dcterms:W3CDTF">2022-08-05T19:19:11Z</dcterms:created>
  <dcterms:modified xsi:type="dcterms:W3CDTF">2022-12-09T09:39:40Z</dcterms:modified>
</cp:coreProperties>
</file>